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83" r:id="rId5"/>
    <p:sldId id="301" r:id="rId6"/>
    <p:sldId id="300" r:id="rId7"/>
    <p:sldId id="296" r:id="rId8"/>
    <p:sldId id="298" r:id="rId9"/>
    <p:sldId id="258" r:id="rId10"/>
    <p:sldId id="295" r:id="rId11"/>
    <p:sldId id="257" r:id="rId12"/>
    <p:sldId id="286" r:id="rId13"/>
    <p:sldId id="294" r:id="rId14"/>
    <p:sldId id="288" r:id="rId15"/>
    <p:sldId id="289" r:id="rId16"/>
    <p:sldId id="291" r:id="rId17"/>
    <p:sldId id="290" r:id="rId18"/>
    <p:sldId id="292" r:id="rId19"/>
    <p:sldId id="282"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A83E"/>
    <a:srgbClr val="8DB3B8"/>
    <a:srgbClr val="F68B33"/>
    <a:srgbClr val="AD192D"/>
    <a:srgbClr val="006649"/>
    <a:srgbClr val="0052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8" d="100"/>
          <a:sy n="148" d="100"/>
        </p:scale>
        <p:origin x="296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2B02D16-E44F-49D4-A90B-62D01732371F}" type="datetimeFigureOut">
              <a:rPr lang="en-US" smtClean="0"/>
              <a:t>3/15/2022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39E419F-BFCD-4B2C-981B-590CF4DB45B4}" type="slidenum">
              <a:rPr lang="en-US" smtClean="0"/>
              <a:t>‹#›</a:t>
            </a:fld>
            <a:endParaRPr lang="en-US"/>
          </a:p>
        </p:txBody>
      </p:sp>
    </p:spTree>
    <p:extLst>
      <p:ext uri="{BB962C8B-B14F-4D97-AF65-F5344CB8AC3E}">
        <p14:creationId xmlns:p14="http://schemas.microsoft.com/office/powerpoint/2010/main" val="2935702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a:solidFill>
                  <a:schemeClr val="tx1">
                    <a:lumMod val="65000"/>
                    <a:lumOff val="35000"/>
                  </a:schemeClr>
                </a:solidFill>
                <a:latin typeface="National Light" pitchFamily="50" charset="0"/>
                <a:ea typeface="National Light" pitchFamily="50" charset="0"/>
                <a:cs typeface="National Light" pitchFamily="50" charset="0"/>
              </a:rPr>
              <a:t>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a:solidFill>
                <a:schemeClr val="tx1">
                  <a:lumMod val="65000"/>
                  <a:lumOff val="35000"/>
                </a:schemeClr>
              </a:solidFill>
              <a:latin typeface="National Light" pitchFamily="50" charset="0"/>
              <a:ea typeface="National Light" pitchFamily="50" charset="0"/>
              <a:cs typeface="National Light"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a:solidFill>
                  <a:schemeClr val="tx1">
                    <a:lumMod val="65000"/>
                    <a:lumOff val="35000"/>
                  </a:schemeClr>
                </a:solidFill>
                <a:latin typeface="National Light" pitchFamily="50" charset="0"/>
                <a:ea typeface="National Light" pitchFamily="50" charset="0"/>
                <a:cs typeface="National Light" pitchFamily="50" charset="0"/>
              </a:rPr>
              <a:t>Following the re-zoning of land in north east Ashburton, a number of the community have subdivided land or purchased sections in this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a:solidFill>
                  <a:schemeClr val="tx1">
                    <a:lumMod val="65000"/>
                    <a:lumOff val="35000"/>
                  </a:schemeClr>
                </a:solidFill>
                <a:latin typeface="National Light" pitchFamily="50" charset="0"/>
                <a:ea typeface="National Light" pitchFamily="50" charset="0"/>
                <a:cs typeface="National Light" pitchFamily="50" charset="0"/>
              </a:rPr>
              <a:t>An increasing number of the community have applied (or are preparing to apply) for on-site wastewater consents in this area for these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a:solidFill>
                <a:schemeClr val="tx1">
                  <a:lumMod val="65000"/>
                  <a:lumOff val="35000"/>
                </a:schemeClr>
              </a:solidFill>
              <a:latin typeface="National Light" pitchFamily="50" charset="0"/>
              <a:ea typeface="National Light" pitchFamily="50" charset="0"/>
              <a:cs typeface="National Light" pitchFamily="50" charset="0"/>
            </a:endParaRPr>
          </a:p>
          <a:p>
            <a:endParaRPr lang="en-US"/>
          </a:p>
          <a:p>
            <a:pPr marL="342900" lvl="0" indent="-342900">
              <a:spcBef>
                <a:spcPts val="600"/>
              </a:spcBef>
              <a:spcAft>
                <a:spcPts val="1200"/>
              </a:spcAft>
              <a:buFont typeface="Arial" panose="020B0604020202020204" pitchFamily="34" charset="0"/>
              <a:buChar char="•"/>
              <a:tabLst>
                <a:tab pos="288290" algn="l"/>
                <a:tab pos="575945" algn="l"/>
              </a:tabLst>
            </a:pPr>
            <a:r>
              <a:rPr lang="en-NZ" sz="1200">
                <a:solidFill>
                  <a:schemeClr val="tx1">
                    <a:lumMod val="65000"/>
                    <a:lumOff val="35000"/>
                  </a:schemeClr>
                </a:solidFill>
                <a:latin typeface="National Light" pitchFamily="50" charset="0"/>
                <a:ea typeface="National Light" pitchFamily="50" charset="0"/>
                <a:cs typeface="National Light" pitchFamily="50" charset="0"/>
              </a:rPr>
              <a:t>National and regional legislation has been introduced that increases the focus on safe drinking water and improving quality where degraded.</a:t>
            </a:r>
          </a:p>
          <a:p>
            <a:pPr marL="342900" indent="-342900">
              <a:spcBef>
                <a:spcPts val="600"/>
              </a:spcBef>
              <a:spcAft>
                <a:spcPts val="1200"/>
              </a:spcAft>
              <a:buFont typeface="Arial" panose="020B0604020202020204" pitchFamily="34" charset="0"/>
              <a:buChar char="•"/>
              <a:tabLst>
                <a:tab pos="288290" algn="l"/>
                <a:tab pos="575945" algn="l"/>
              </a:tabLst>
            </a:pPr>
            <a:r>
              <a:rPr lang="en-NZ" sz="1200">
                <a:solidFill>
                  <a:schemeClr val="tx1">
                    <a:lumMod val="65000"/>
                    <a:lumOff val="35000"/>
                  </a:schemeClr>
                </a:solidFill>
                <a:latin typeface="National Light" pitchFamily="50" charset="0"/>
                <a:ea typeface="National Light" pitchFamily="50" charset="0"/>
                <a:cs typeface="National Light" pitchFamily="50" charset="0"/>
              </a:rPr>
              <a:t> This area also has a combination of historical factors based on rules at the time and other environmental factors.</a:t>
            </a:r>
          </a:p>
          <a:p>
            <a:endParaRPr lang="en-US"/>
          </a:p>
        </p:txBody>
      </p:sp>
      <p:sp>
        <p:nvSpPr>
          <p:cNvPr id="4" name="Slide Number Placeholder 3"/>
          <p:cNvSpPr>
            <a:spLocks noGrp="1"/>
          </p:cNvSpPr>
          <p:nvPr>
            <p:ph type="sldNum" sz="quarter" idx="5"/>
          </p:nvPr>
        </p:nvSpPr>
        <p:spPr/>
        <p:txBody>
          <a:bodyPr/>
          <a:lstStyle/>
          <a:p>
            <a:fld id="{639E419F-BFCD-4B2C-981B-590CF4DB45B4}" type="slidenum">
              <a:rPr lang="en-US" smtClean="0"/>
              <a:t>2</a:t>
            </a:fld>
            <a:endParaRPr lang="en-US"/>
          </a:p>
        </p:txBody>
      </p:sp>
    </p:spTree>
    <p:extLst>
      <p:ext uri="{BB962C8B-B14F-4D97-AF65-F5344CB8AC3E}">
        <p14:creationId xmlns:p14="http://schemas.microsoft.com/office/powerpoint/2010/main" val="3251309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t>
            </a:r>
          </a:p>
        </p:txBody>
      </p:sp>
      <p:sp>
        <p:nvSpPr>
          <p:cNvPr id="4" name="Slide Number Placeholder 3"/>
          <p:cNvSpPr>
            <a:spLocks noGrp="1"/>
          </p:cNvSpPr>
          <p:nvPr>
            <p:ph type="sldNum" sz="quarter" idx="5"/>
          </p:nvPr>
        </p:nvSpPr>
        <p:spPr/>
        <p:txBody>
          <a:bodyPr/>
          <a:lstStyle/>
          <a:p>
            <a:fld id="{639E419F-BFCD-4B2C-981B-590CF4DB45B4}" type="slidenum">
              <a:rPr lang="en-US" smtClean="0"/>
              <a:t>11</a:t>
            </a:fld>
            <a:endParaRPr lang="en-US"/>
          </a:p>
        </p:txBody>
      </p:sp>
    </p:spTree>
    <p:extLst>
      <p:ext uri="{BB962C8B-B14F-4D97-AF65-F5344CB8AC3E}">
        <p14:creationId xmlns:p14="http://schemas.microsoft.com/office/powerpoint/2010/main" val="1398245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a:t>
            </a:r>
          </a:p>
        </p:txBody>
      </p:sp>
      <p:sp>
        <p:nvSpPr>
          <p:cNvPr id="4" name="Slide Number Placeholder 3"/>
          <p:cNvSpPr>
            <a:spLocks noGrp="1"/>
          </p:cNvSpPr>
          <p:nvPr>
            <p:ph type="sldNum" sz="quarter" idx="5"/>
          </p:nvPr>
        </p:nvSpPr>
        <p:spPr/>
        <p:txBody>
          <a:bodyPr/>
          <a:lstStyle/>
          <a:p>
            <a:fld id="{639E419F-BFCD-4B2C-981B-590CF4DB45B4}" type="slidenum">
              <a:rPr lang="en-US" smtClean="0"/>
              <a:t>12</a:t>
            </a:fld>
            <a:endParaRPr lang="en-US"/>
          </a:p>
        </p:txBody>
      </p:sp>
    </p:spTree>
    <p:extLst>
      <p:ext uri="{BB962C8B-B14F-4D97-AF65-F5344CB8AC3E}">
        <p14:creationId xmlns:p14="http://schemas.microsoft.com/office/powerpoint/2010/main" val="2060671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a:t>
            </a:r>
          </a:p>
        </p:txBody>
      </p:sp>
      <p:sp>
        <p:nvSpPr>
          <p:cNvPr id="4" name="Slide Number Placeholder 3"/>
          <p:cNvSpPr>
            <a:spLocks noGrp="1"/>
          </p:cNvSpPr>
          <p:nvPr>
            <p:ph type="sldNum" sz="quarter" idx="5"/>
          </p:nvPr>
        </p:nvSpPr>
        <p:spPr/>
        <p:txBody>
          <a:bodyPr/>
          <a:lstStyle/>
          <a:p>
            <a:fld id="{639E419F-BFCD-4B2C-981B-590CF4DB45B4}" type="slidenum">
              <a:rPr lang="en-US" smtClean="0"/>
              <a:t>13</a:t>
            </a:fld>
            <a:endParaRPr lang="en-US"/>
          </a:p>
        </p:txBody>
      </p:sp>
    </p:spTree>
    <p:extLst>
      <p:ext uri="{BB962C8B-B14F-4D97-AF65-F5344CB8AC3E}">
        <p14:creationId xmlns:p14="http://schemas.microsoft.com/office/powerpoint/2010/main" val="186462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a:t>
            </a:r>
          </a:p>
        </p:txBody>
      </p:sp>
      <p:sp>
        <p:nvSpPr>
          <p:cNvPr id="4" name="Slide Number Placeholder 3"/>
          <p:cNvSpPr>
            <a:spLocks noGrp="1"/>
          </p:cNvSpPr>
          <p:nvPr>
            <p:ph type="sldNum" sz="quarter" idx="5"/>
          </p:nvPr>
        </p:nvSpPr>
        <p:spPr/>
        <p:txBody>
          <a:bodyPr/>
          <a:lstStyle/>
          <a:p>
            <a:fld id="{639E419F-BFCD-4B2C-981B-590CF4DB45B4}" type="slidenum">
              <a:rPr lang="en-US" smtClean="0"/>
              <a:t>14</a:t>
            </a:fld>
            <a:endParaRPr lang="en-US"/>
          </a:p>
        </p:txBody>
      </p:sp>
    </p:spTree>
    <p:extLst>
      <p:ext uri="{BB962C8B-B14F-4D97-AF65-F5344CB8AC3E}">
        <p14:creationId xmlns:p14="http://schemas.microsoft.com/office/powerpoint/2010/main" val="3444560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a:t>
            </a:r>
          </a:p>
        </p:txBody>
      </p:sp>
      <p:sp>
        <p:nvSpPr>
          <p:cNvPr id="4" name="Slide Number Placeholder 3"/>
          <p:cNvSpPr>
            <a:spLocks noGrp="1"/>
          </p:cNvSpPr>
          <p:nvPr>
            <p:ph type="sldNum" sz="quarter" idx="5"/>
          </p:nvPr>
        </p:nvSpPr>
        <p:spPr/>
        <p:txBody>
          <a:bodyPr/>
          <a:lstStyle/>
          <a:p>
            <a:fld id="{639E419F-BFCD-4B2C-981B-590CF4DB45B4}" type="slidenum">
              <a:rPr lang="en-US" smtClean="0"/>
              <a:t>15</a:t>
            </a:fld>
            <a:endParaRPr lang="en-US"/>
          </a:p>
        </p:txBody>
      </p:sp>
    </p:spTree>
    <p:extLst>
      <p:ext uri="{BB962C8B-B14F-4D97-AF65-F5344CB8AC3E}">
        <p14:creationId xmlns:p14="http://schemas.microsoft.com/office/powerpoint/2010/main" val="125354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a:t>
            </a:r>
          </a:p>
        </p:txBody>
      </p:sp>
      <p:sp>
        <p:nvSpPr>
          <p:cNvPr id="4" name="Slide Number Placeholder 3"/>
          <p:cNvSpPr>
            <a:spLocks noGrp="1"/>
          </p:cNvSpPr>
          <p:nvPr>
            <p:ph type="sldNum" sz="quarter" idx="5"/>
          </p:nvPr>
        </p:nvSpPr>
        <p:spPr/>
        <p:txBody>
          <a:bodyPr/>
          <a:lstStyle/>
          <a:p>
            <a:fld id="{639E419F-BFCD-4B2C-981B-590CF4DB45B4}" type="slidenum">
              <a:rPr lang="en-US" smtClean="0"/>
              <a:t>3</a:t>
            </a:fld>
            <a:endParaRPr lang="en-US"/>
          </a:p>
        </p:txBody>
      </p:sp>
    </p:spTree>
    <p:extLst>
      <p:ext uri="{BB962C8B-B14F-4D97-AF65-F5344CB8AC3E}">
        <p14:creationId xmlns:p14="http://schemas.microsoft.com/office/powerpoint/2010/main" val="2264836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a:t>
            </a:r>
          </a:p>
        </p:txBody>
      </p:sp>
      <p:sp>
        <p:nvSpPr>
          <p:cNvPr id="4" name="Slide Number Placeholder 3"/>
          <p:cNvSpPr>
            <a:spLocks noGrp="1"/>
          </p:cNvSpPr>
          <p:nvPr>
            <p:ph type="sldNum" sz="quarter" idx="5"/>
          </p:nvPr>
        </p:nvSpPr>
        <p:spPr/>
        <p:txBody>
          <a:bodyPr/>
          <a:lstStyle/>
          <a:p>
            <a:fld id="{639E419F-BFCD-4B2C-981B-590CF4DB45B4}" type="slidenum">
              <a:rPr lang="en-US" smtClean="0"/>
              <a:t>4</a:t>
            </a:fld>
            <a:endParaRPr lang="en-US"/>
          </a:p>
        </p:txBody>
      </p:sp>
    </p:spTree>
    <p:extLst>
      <p:ext uri="{BB962C8B-B14F-4D97-AF65-F5344CB8AC3E}">
        <p14:creationId xmlns:p14="http://schemas.microsoft.com/office/powerpoint/2010/main" val="1564469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Aurora </a:t>
            </a:r>
          </a:p>
          <a:p>
            <a:endParaRPr lang="en-US"/>
          </a:p>
          <a:p>
            <a:r>
              <a:rPr lang="en-US"/>
              <a:t>Every consent considered on its individual merits, Larger lot sizes in the past, different rule framework </a:t>
            </a:r>
          </a:p>
        </p:txBody>
      </p:sp>
      <p:sp>
        <p:nvSpPr>
          <p:cNvPr id="4" name="Slide Number Placeholder 3"/>
          <p:cNvSpPr>
            <a:spLocks noGrp="1"/>
          </p:cNvSpPr>
          <p:nvPr>
            <p:ph type="sldNum" sz="quarter" idx="5"/>
          </p:nvPr>
        </p:nvSpPr>
        <p:spPr/>
        <p:txBody>
          <a:bodyPr/>
          <a:lstStyle/>
          <a:p>
            <a:fld id="{639E419F-BFCD-4B2C-981B-590CF4DB45B4}" type="slidenum">
              <a:rPr lang="en-US" smtClean="0"/>
              <a:t>5</a:t>
            </a:fld>
            <a:endParaRPr lang="en-US"/>
          </a:p>
        </p:txBody>
      </p:sp>
    </p:spTree>
    <p:extLst>
      <p:ext uri="{BB962C8B-B14F-4D97-AF65-F5344CB8AC3E}">
        <p14:creationId xmlns:p14="http://schemas.microsoft.com/office/powerpoint/2010/main" val="320976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a:solidFill>
                  <a:schemeClr val="tx1">
                    <a:lumMod val="65000"/>
                    <a:lumOff val="35000"/>
                  </a:schemeClr>
                </a:solidFill>
                <a:latin typeface="National Light" pitchFamily="50" charset="0"/>
                <a:ea typeface="National Light" pitchFamily="50" charset="0"/>
                <a:cs typeface="National Light" pitchFamily="50" charset="0"/>
              </a:rPr>
              <a:t>AG</a:t>
            </a:r>
          </a:p>
          <a:p>
            <a:r>
              <a:rPr lang="en-NZ" sz="1200">
                <a:solidFill>
                  <a:schemeClr val="tx1">
                    <a:lumMod val="65000"/>
                    <a:lumOff val="35000"/>
                  </a:schemeClr>
                </a:solidFill>
                <a:latin typeface="National Light" pitchFamily="50" charset="0"/>
                <a:ea typeface="National Light" pitchFamily="50" charset="0"/>
                <a:cs typeface="National Light" pitchFamily="50" charset="0"/>
              </a:rPr>
              <a:t>Map showing addresses, lot sizes and number of dwellings for consent applications</a:t>
            </a:r>
            <a:endParaRPr lang="en-US"/>
          </a:p>
        </p:txBody>
      </p:sp>
      <p:sp>
        <p:nvSpPr>
          <p:cNvPr id="4" name="Slide Number Placeholder 3"/>
          <p:cNvSpPr>
            <a:spLocks noGrp="1"/>
          </p:cNvSpPr>
          <p:nvPr>
            <p:ph type="sldNum" sz="quarter" idx="5"/>
          </p:nvPr>
        </p:nvSpPr>
        <p:spPr/>
        <p:txBody>
          <a:bodyPr/>
          <a:lstStyle/>
          <a:p>
            <a:fld id="{639E419F-BFCD-4B2C-981B-590CF4DB45B4}" type="slidenum">
              <a:rPr lang="en-US" smtClean="0"/>
              <a:t>6</a:t>
            </a:fld>
            <a:endParaRPr lang="en-US"/>
          </a:p>
        </p:txBody>
      </p:sp>
    </p:spTree>
    <p:extLst>
      <p:ext uri="{BB962C8B-B14F-4D97-AF65-F5344CB8AC3E}">
        <p14:creationId xmlns:p14="http://schemas.microsoft.com/office/powerpoint/2010/main" val="192275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p>
        </p:txBody>
      </p:sp>
      <p:sp>
        <p:nvSpPr>
          <p:cNvPr id="4" name="Slide Number Placeholder 3"/>
          <p:cNvSpPr>
            <a:spLocks noGrp="1"/>
          </p:cNvSpPr>
          <p:nvPr>
            <p:ph type="sldNum" sz="quarter" idx="5"/>
          </p:nvPr>
        </p:nvSpPr>
        <p:spPr/>
        <p:txBody>
          <a:bodyPr/>
          <a:lstStyle/>
          <a:p>
            <a:fld id="{639E419F-BFCD-4B2C-981B-590CF4DB45B4}" type="slidenum">
              <a:rPr lang="en-US" smtClean="0"/>
              <a:t>7</a:t>
            </a:fld>
            <a:endParaRPr lang="en-US"/>
          </a:p>
        </p:txBody>
      </p:sp>
    </p:spTree>
    <p:extLst>
      <p:ext uri="{BB962C8B-B14F-4D97-AF65-F5344CB8AC3E}">
        <p14:creationId xmlns:p14="http://schemas.microsoft.com/office/powerpoint/2010/main" val="3340442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p>
        </p:txBody>
      </p:sp>
      <p:sp>
        <p:nvSpPr>
          <p:cNvPr id="4" name="Slide Number Placeholder 3"/>
          <p:cNvSpPr>
            <a:spLocks noGrp="1"/>
          </p:cNvSpPr>
          <p:nvPr>
            <p:ph type="sldNum" sz="quarter" idx="5"/>
          </p:nvPr>
        </p:nvSpPr>
        <p:spPr/>
        <p:txBody>
          <a:bodyPr/>
          <a:lstStyle/>
          <a:p>
            <a:fld id="{639E419F-BFCD-4B2C-981B-590CF4DB45B4}" type="slidenum">
              <a:rPr lang="en-US" smtClean="0"/>
              <a:t>8</a:t>
            </a:fld>
            <a:endParaRPr lang="en-US"/>
          </a:p>
        </p:txBody>
      </p:sp>
    </p:spTree>
    <p:extLst>
      <p:ext uri="{BB962C8B-B14F-4D97-AF65-F5344CB8AC3E}">
        <p14:creationId xmlns:p14="http://schemas.microsoft.com/office/powerpoint/2010/main" val="1745848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p>
        </p:txBody>
      </p:sp>
      <p:sp>
        <p:nvSpPr>
          <p:cNvPr id="4" name="Slide Number Placeholder 3"/>
          <p:cNvSpPr>
            <a:spLocks noGrp="1"/>
          </p:cNvSpPr>
          <p:nvPr>
            <p:ph type="sldNum" sz="quarter" idx="5"/>
          </p:nvPr>
        </p:nvSpPr>
        <p:spPr/>
        <p:txBody>
          <a:bodyPr/>
          <a:lstStyle/>
          <a:p>
            <a:fld id="{639E419F-BFCD-4B2C-981B-590CF4DB45B4}" type="slidenum">
              <a:rPr lang="en-US" smtClean="0"/>
              <a:t>9</a:t>
            </a:fld>
            <a:endParaRPr lang="en-US"/>
          </a:p>
        </p:txBody>
      </p:sp>
    </p:spTree>
    <p:extLst>
      <p:ext uri="{BB962C8B-B14F-4D97-AF65-F5344CB8AC3E}">
        <p14:creationId xmlns:p14="http://schemas.microsoft.com/office/powerpoint/2010/main" val="880921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a:t>
            </a:r>
          </a:p>
        </p:txBody>
      </p:sp>
      <p:sp>
        <p:nvSpPr>
          <p:cNvPr id="4" name="Slide Number Placeholder 3"/>
          <p:cNvSpPr>
            <a:spLocks noGrp="1"/>
          </p:cNvSpPr>
          <p:nvPr>
            <p:ph type="sldNum" sz="quarter" idx="5"/>
          </p:nvPr>
        </p:nvSpPr>
        <p:spPr/>
        <p:txBody>
          <a:bodyPr/>
          <a:lstStyle/>
          <a:p>
            <a:fld id="{639E419F-BFCD-4B2C-981B-590CF4DB45B4}" type="slidenum">
              <a:rPr lang="en-US" smtClean="0"/>
              <a:t>10</a:t>
            </a:fld>
            <a:endParaRPr lang="en-US"/>
          </a:p>
        </p:txBody>
      </p:sp>
    </p:spTree>
    <p:extLst>
      <p:ext uri="{BB962C8B-B14F-4D97-AF65-F5344CB8AC3E}">
        <p14:creationId xmlns:p14="http://schemas.microsoft.com/office/powerpoint/2010/main" val="1115916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4E4F-5324-49A7-B5C4-BB0D8340FC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3ADD675C-207F-43F3-842F-918A9EB4D6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59B61D2D-338D-40C4-8723-5975BD247CD2}"/>
              </a:ext>
            </a:extLst>
          </p:cNvPr>
          <p:cNvSpPr>
            <a:spLocks noGrp="1"/>
          </p:cNvSpPr>
          <p:nvPr>
            <p:ph type="dt" sz="half" idx="10"/>
          </p:nvPr>
        </p:nvSpPr>
        <p:spPr/>
        <p:txBody>
          <a:bodyPr/>
          <a:lstStyle/>
          <a:p>
            <a:fld id="{680F99DB-D461-4C18-A15F-A47F7F999EB5}" type="datetimeFigureOut">
              <a:rPr lang="en-NZ" smtClean="0"/>
              <a:t>15/03/2022</a:t>
            </a:fld>
            <a:endParaRPr lang="en-NZ"/>
          </a:p>
        </p:txBody>
      </p:sp>
      <p:sp>
        <p:nvSpPr>
          <p:cNvPr id="5" name="Footer Placeholder 4">
            <a:extLst>
              <a:ext uri="{FF2B5EF4-FFF2-40B4-BE49-F238E27FC236}">
                <a16:creationId xmlns:a16="http://schemas.microsoft.com/office/drawing/2014/main" id="{8F62A2AA-70FF-4FC9-80F2-041956A16BA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C992C19-1800-45E5-ABF3-FA6C05250CF5}"/>
              </a:ext>
            </a:extLst>
          </p:cNvPr>
          <p:cNvSpPr>
            <a:spLocks noGrp="1"/>
          </p:cNvSpPr>
          <p:nvPr>
            <p:ph type="sldNum" sz="quarter" idx="12"/>
          </p:nvPr>
        </p:nvSpPr>
        <p:spPr/>
        <p:txBody>
          <a:bodyPr/>
          <a:lstStyle/>
          <a:p>
            <a:fld id="{65372EEC-E240-4CC0-BE11-ECFA0172EC97}" type="slidenum">
              <a:rPr lang="en-NZ" smtClean="0"/>
              <a:t>‹#›</a:t>
            </a:fld>
            <a:endParaRPr lang="en-NZ"/>
          </a:p>
        </p:txBody>
      </p:sp>
    </p:spTree>
    <p:extLst>
      <p:ext uri="{BB962C8B-B14F-4D97-AF65-F5344CB8AC3E}">
        <p14:creationId xmlns:p14="http://schemas.microsoft.com/office/powerpoint/2010/main" val="135516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616F-F82C-4774-8B7C-E3158166E063}"/>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797F71B-EE81-455F-A1A8-CD559C6225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0352C27-58CF-437C-A4F5-5298CA5F3691}"/>
              </a:ext>
            </a:extLst>
          </p:cNvPr>
          <p:cNvSpPr>
            <a:spLocks noGrp="1"/>
          </p:cNvSpPr>
          <p:nvPr>
            <p:ph type="dt" sz="half" idx="10"/>
          </p:nvPr>
        </p:nvSpPr>
        <p:spPr/>
        <p:txBody>
          <a:bodyPr/>
          <a:lstStyle/>
          <a:p>
            <a:fld id="{680F99DB-D461-4C18-A15F-A47F7F999EB5}" type="datetimeFigureOut">
              <a:rPr lang="en-NZ" smtClean="0"/>
              <a:t>15/03/2022</a:t>
            </a:fld>
            <a:endParaRPr lang="en-NZ"/>
          </a:p>
        </p:txBody>
      </p:sp>
      <p:sp>
        <p:nvSpPr>
          <p:cNvPr id="5" name="Footer Placeholder 4">
            <a:extLst>
              <a:ext uri="{FF2B5EF4-FFF2-40B4-BE49-F238E27FC236}">
                <a16:creationId xmlns:a16="http://schemas.microsoft.com/office/drawing/2014/main" id="{2CC18A5B-97C9-4AAF-8448-4C33287689C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207DAD2-D66B-4B7B-A98F-4E79D9844B64}"/>
              </a:ext>
            </a:extLst>
          </p:cNvPr>
          <p:cNvSpPr>
            <a:spLocks noGrp="1"/>
          </p:cNvSpPr>
          <p:nvPr>
            <p:ph type="sldNum" sz="quarter" idx="12"/>
          </p:nvPr>
        </p:nvSpPr>
        <p:spPr/>
        <p:txBody>
          <a:bodyPr/>
          <a:lstStyle/>
          <a:p>
            <a:fld id="{65372EEC-E240-4CC0-BE11-ECFA0172EC97}" type="slidenum">
              <a:rPr lang="en-NZ" smtClean="0"/>
              <a:t>‹#›</a:t>
            </a:fld>
            <a:endParaRPr lang="en-NZ"/>
          </a:p>
        </p:txBody>
      </p:sp>
    </p:spTree>
    <p:extLst>
      <p:ext uri="{BB962C8B-B14F-4D97-AF65-F5344CB8AC3E}">
        <p14:creationId xmlns:p14="http://schemas.microsoft.com/office/powerpoint/2010/main" val="127494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1F0721-DDB7-4CE5-8957-BC62BF1537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F6E2616-1995-4F5C-866B-44D5202ECC3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D66A765-D93B-4068-95BF-55181593B133}"/>
              </a:ext>
            </a:extLst>
          </p:cNvPr>
          <p:cNvSpPr>
            <a:spLocks noGrp="1"/>
          </p:cNvSpPr>
          <p:nvPr>
            <p:ph type="dt" sz="half" idx="10"/>
          </p:nvPr>
        </p:nvSpPr>
        <p:spPr/>
        <p:txBody>
          <a:bodyPr/>
          <a:lstStyle/>
          <a:p>
            <a:fld id="{680F99DB-D461-4C18-A15F-A47F7F999EB5}" type="datetimeFigureOut">
              <a:rPr lang="en-NZ" smtClean="0"/>
              <a:t>15/03/2022</a:t>
            </a:fld>
            <a:endParaRPr lang="en-NZ"/>
          </a:p>
        </p:txBody>
      </p:sp>
      <p:sp>
        <p:nvSpPr>
          <p:cNvPr id="5" name="Footer Placeholder 4">
            <a:extLst>
              <a:ext uri="{FF2B5EF4-FFF2-40B4-BE49-F238E27FC236}">
                <a16:creationId xmlns:a16="http://schemas.microsoft.com/office/drawing/2014/main" id="{05F46D15-94CF-48EC-8959-A23F1EA9BC6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B4FCF65-D09A-4686-9635-BBCB1E4ED071}"/>
              </a:ext>
            </a:extLst>
          </p:cNvPr>
          <p:cNvSpPr>
            <a:spLocks noGrp="1"/>
          </p:cNvSpPr>
          <p:nvPr>
            <p:ph type="sldNum" sz="quarter" idx="12"/>
          </p:nvPr>
        </p:nvSpPr>
        <p:spPr/>
        <p:txBody>
          <a:bodyPr/>
          <a:lstStyle/>
          <a:p>
            <a:fld id="{65372EEC-E240-4CC0-BE11-ECFA0172EC97}" type="slidenum">
              <a:rPr lang="en-NZ" smtClean="0"/>
              <a:t>‹#›</a:t>
            </a:fld>
            <a:endParaRPr lang="en-NZ"/>
          </a:p>
        </p:txBody>
      </p:sp>
    </p:spTree>
    <p:extLst>
      <p:ext uri="{BB962C8B-B14F-4D97-AF65-F5344CB8AC3E}">
        <p14:creationId xmlns:p14="http://schemas.microsoft.com/office/powerpoint/2010/main" val="414047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72A0F-4ABB-4C78-987A-6B78C1590E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BFB48D2A-D477-4F08-976B-A0F86AA759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99C40B4A-1D20-4DF1-BDE5-D18F24E49CDA}"/>
              </a:ext>
            </a:extLst>
          </p:cNvPr>
          <p:cNvSpPr>
            <a:spLocks noGrp="1"/>
          </p:cNvSpPr>
          <p:nvPr>
            <p:ph type="dt" sz="half" idx="10"/>
          </p:nvPr>
        </p:nvSpPr>
        <p:spPr>
          <a:xfrm>
            <a:off x="838200" y="6356350"/>
            <a:ext cx="2743200" cy="365125"/>
          </a:xfrm>
          <a:prstGeom prst="rect">
            <a:avLst/>
          </a:prstGeom>
        </p:spPr>
        <p:txBody>
          <a:bodyPr/>
          <a:lstStyle/>
          <a:p>
            <a:fld id="{1BAB5481-6640-402C-9A8E-2411472A9046}" type="datetimeFigureOut">
              <a:rPr lang="en-NZ" smtClean="0"/>
              <a:t>15/03/2022</a:t>
            </a:fld>
            <a:endParaRPr lang="en-NZ"/>
          </a:p>
        </p:txBody>
      </p:sp>
      <p:sp>
        <p:nvSpPr>
          <p:cNvPr id="5" name="Footer Placeholder 4">
            <a:extLst>
              <a:ext uri="{FF2B5EF4-FFF2-40B4-BE49-F238E27FC236}">
                <a16:creationId xmlns:a16="http://schemas.microsoft.com/office/drawing/2014/main" id="{0F1DA0A8-84A1-4AC6-AD7A-D5A0CF360349}"/>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a:extLst>
              <a:ext uri="{FF2B5EF4-FFF2-40B4-BE49-F238E27FC236}">
                <a16:creationId xmlns:a16="http://schemas.microsoft.com/office/drawing/2014/main" id="{611661A5-DA0A-4592-AA61-9C3784E78E44}"/>
              </a:ext>
            </a:extLst>
          </p:cNvPr>
          <p:cNvSpPr>
            <a:spLocks noGrp="1"/>
          </p:cNvSpPr>
          <p:nvPr>
            <p:ph type="sldNum" sz="quarter" idx="12"/>
          </p:nvPr>
        </p:nvSpPr>
        <p:spPr>
          <a:xfrm>
            <a:off x="8610600" y="6356350"/>
            <a:ext cx="2743200" cy="365125"/>
          </a:xfrm>
          <a:prstGeom prst="rect">
            <a:avLst/>
          </a:prstGeom>
        </p:spPr>
        <p:txBody>
          <a:bodyPr/>
          <a:lstStyle/>
          <a:p>
            <a:fld id="{DD839639-AF4E-442E-917C-B12AAEED2668}" type="slidenum">
              <a:rPr lang="en-NZ" smtClean="0"/>
              <a:t>‹#›</a:t>
            </a:fld>
            <a:endParaRPr lang="en-NZ"/>
          </a:p>
        </p:txBody>
      </p:sp>
    </p:spTree>
    <p:extLst>
      <p:ext uri="{BB962C8B-B14F-4D97-AF65-F5344CB8AC3E}">
        <p14:creationId xmlns:p14="http://schemas.microsoft.com/office/powerpoint/2010/main" val="346937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985A-F5DE-46C9-B931-4A0DF9AB53A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339CCC9-B3B2-4A66-8D9E-45BADFEC43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A896661-2C98-49E2-92BE-29BA13082F38}"/>
              </a:ext>
            </a:extLst>
          </p:cNvPr>
          <p:cNvSpPr>
            <a:spLocks noGrp="1"/>
          </p:cNvSpPr>
          <p:nvPr>
            <p:ph type="dt" sz="half" idx="10"/>
          </p:nvPr>
        </p:nvSpPr>
        <p:spPr/>
        <p:txBody>
          <a:bodyPr/>
          <a:lstStyle/>
          <a:p>
            <a:fld id="{680F99DB-D461-4C18-A15F-A47F7F999EB5}" type="datetimeFigureOut">
              <a:rPr lang="en-NZ" smtClean="0"/>
              <a:t>15/03/2022</a:t>
            </a:fld>
            <a:endParaRPr lang="en-NZ"/>
          </a:p>
        </p:txBody>
      </p:sp>
      <p:sp>
        <p:nvSpPr>
          <p:cNvPr id="5" name="Footer Placeholder 4">
            <a:extLst>
              <a:ext uri="{FF2B5EF4-FFF2-40B4-BE49-F238E27FC236}">
                <a16:creationId xmlns:a16="http://schemas.microsoft.com/office/drawing/2014/main" id="{F1A688F9-1B6B-41B4-A3CF-07F5C35151E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6206D37-5372-469D-B099-153ADB46F5C9}"/>
              </a:ext>
            </a:extLst>
          </p:cNvPr>
          <p:cNvSpPr>
            <a:spLocks noGrp="1"/>
          </p:cNvSpPr>
          <p:nvPr>
            <p:ph type="sldNum" sz="quarter" idx="12"/>
          </p:nvPr>
        </p:nvSpPr>
        <p:spPr/>
        <p:txBody>
          <a:bodyPr/>
          <a:lstStyle/>
          <a:p>
            <a:fld id="{65372EEC-E240-4CC0-BE11-ECFA0172EC97}" type="slidenum">
              <a:rPr lang="en-NZ" smtClean="0"/>
              <a:t>‹#›</a:t>
            </a:fld>
            <a:endParaRPr lang="en-NZ"/>
          </a:p>
        </p:txBody>
      </p:sp>
    </p:spTree>
    <p:extLst>
      <p:ext uri="{BB962C8B-B14F-4D97-AF65-F5344CB8AC3E}">
        <p14:creationId xmlns:p14="http://schemas.microsoft.com/office/powerpoint/2010/main" val="306092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4A8B-1637-4FCC-88D2-1896DE55F6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EE6A850-D36E-4BC2-9E19-FAF0EB3F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C13007-E3E7-4921-BBF3-7913EA54CDCF}"/>
              </a:ext>
            </a:extLst>
          </p:cNvPr>
          <p:cNvSpPr>
            <a:spLocks noGrp="1"/>
          </p:cNvSpPr>
          <p:nvPr>
            <p:ph type="dt" sz="half" idx="10"/>
          </p:nvPr>
        </p:nvSpPr>
        <p:spPr/>
        <p:txBody>
          <a:bodyPr/>
          <a:lstStyle/>
          <a:p>
            <a:fld id="{680F99DB-D461-4C18-A15F-A47F7F999EB5}" type="datetimeFigureOut">
              <a:rPr lang="en-NZ" smtClean="0"/>
              <a:t>15/03/2022</a:t>
            </a:fld>
            <a:endParaRPr lang="en-NZ"/>
          </a:p>
        </p:txBody>
      </p:sp>
      <p:sp>
        <p:nvSpPr>
          <p:cNvPr id="5" name="Footer Placeholder 4">
            <a:extLst>
              <a:ext uri="{FF2B5EF4-FFF2-40B4-BE49-F238E27FC236}">
                <a16:creationId xmlns:a16="http://schemas.microsoft.com/office/drawing/2014/main" id="{0399F889-4144-4B25-BA83-77140915294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C3BE93F-05B8-40BE-9ECF-0181A82A5680}"/>
              </a:ext>
            </a:extLst>
          </p:cNvPr>
          <p:cNvSpPr>
            <a:spLocks noGrp="1"/>
          </p:cNvSpPr>
          <p:nvPr>
            <p:ph type="sldNum" sz="quarter" idx="12"/>
          </p:nvPr>
        </p:nvSpPr>
        <p:spPr/>
        <p:txBody>
          <a:bodyPr/>
          <a:lstStyle/>
          <a:p>
            <a:fld id="{65372EEC-E240-4CC0-BE11-ECFA0172EC97}" type="slidenum">
              <a:rPr lang="en-NZ" smtClean="0"/>
              <a:t>‹#›</a:t>
            </a:fld>
            <a:endParaRPr lang="en-NZ"/>
          </a:p>
        </p:txBody>
      </p:sp>
    </p:spTree>
    <p:extLst>
      <p:ext uri="{BB962C8B-B14F-4D97-AF65-F5344CB8AC3E}">
        <p14:creationId xmlns:p14="http://schemas.microsoft.com/office/powerpoint/2010/main" val="807095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ECFAB-7C21-4EB8-A2BE-356651627BF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C67DE47-3915-4200-9BC3-9AC67B95D8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39D01F4A-DB58-46F3-A659-949DD4040A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1D4A62E-B804-4FB6-AF05-54FFFFD91B95}"/>
              </a:ext>
            </a:extLst>
          </p:cNvPr>
          <p:cNvSpPr>
            <a:spLocks noGrp="1"/>
          </p:cNvSpPr>
          <p:nvPr>
            <p:ph type="dt" sz="half" idx="10"/>
          </p:nvPr>
        </p:nvSpPr>
        <p:spPr/>
        <p:txBody>
          <a:bodyPr/>
          <a:lstStyle/>
          <a:p>
            <a:fld id="{680F99DB-D461-4C18-A15F-A47F7F999EB5}" type="datetimeFigureOut">
              <a:rPr lang="en-NZ" smtClean="0"/>
              <a:t>15/03/2022</a:t>
            </a:fld>
            <a:endParaRPr lang="en-NZ"/>
          </a:p>
        </p:txBody>
      </p:sp>
      <p:sp>
        <p:nvSpPr>
          <p:cNvPr id="6" name="Footer Placeholder 5">
            <a:extLst>
              <a:ext uri="{FF2B5EF4-FFF2-40B4-BE49-F238E27FC236}">
                <a16:creationId xmlns:a16="http://schemas.microsoft.com/office/drawing/2014/main" id="{7D86B204-E80D-4C03-BC12-5B305A7DDB7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7EDA66E-5429-4961-821C-1143086BEF56}"/>
              </a:ext>
            </a:extLst>
          </p:cNvPr>
          <p:cNvSpPr>
            <a:spLocks noGrp="1"/>
          </p:cNvSpPr>
          <p:nvPr>
            <p:ph type="sldNum" sz="quarter" idx="12"/>
          </p:nvPr>
        </p:nvSpPr>
        <p:spPr/>
        <p:txBody>
          <a:bodyPr/>
          <a:lstStyle/>
          <a:p>
            <a:fld id="{65372EEC-E240-4CC0-BE11-ECFA0172EC97}" type="slidenum">
              <a:rPr lang="en-NZ" smtClean="0"/>
              <a:t>‹#›</a:t>
            </a:fld>
            <a:endParaRPr lang="en-NZ"/>
          </a:p>
        </p:txBody>
      </p:sp>
    </p:spTree>
    <p:extLst>
      <p:ext uri="{BB962C8B-B14F-4D97-AF65-F5344CB8AC3E}">
        <p14:creationId xmlns:p14="http://schemas.microsoft.com/office/powerpoint/2010/main" val="3577410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93877-1FCC-49B9-AF50-0FFB8F8D91BD}"/>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0323B1D-1224-4B94-8FF0-3AB38C757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150701-288B-4DBC-8E11-988B401400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A50C191-F62D-4EC0-84D2-F81E2E2223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F0BD81-AB9B-4AA0-BEC7-5B859E07FD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C3188145-171B-4E1F-9B4E-360E73C8855F}"/>
              </a:ext>
            </a:extLst>
          </p:cNvPr>
          <p:cNvSpPr>
            <a:spLocks noGrp="1"/>
          </p:cNvSpPr>
          <p:nvPr>
            <p:ph type="dt" sz="half" idx="10"/>
          </p:nvPr>
        </p:nvSpPr>
        <p:spPr/>
        <p:txBody>
          <a:bodyPr/>
          <a:lstStyle/>
          <a:p>
            <a:fld id="{680F99DB-D461-4C18-A15F-A47F7F999EB5}" type="datetimeFigureOut">
              <a:rPr lang="en-NZ" smtClean="0"/>
              <a:t>15/03/2022</a:t>
            </a:fld>
            <a:endParaRPr lang="en-NZ"/>
          </a:p>
        </p:txBody>
      </p:sp>
      <p:sp>
        <p:nvSpPr>
          <p:cNvPr id="8" name="Footer Placeholder 7">
            <a:extLst>
              <a:ext uri="{FF2B5EF4-FFF2-40B4-BE49-F238E27FC236}">
                <a16:creationId xmlns:a16="http://schemas.microsoft.com/office/drawing/2014/main" id="{270F0983-44A1-4B21-8162-1C184E2F60A8}"/>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B1585D6F-8F49-4E35-B3F3-2E4D9DC6DDED}"/>
              </a:ext>
            </a:extLst>
          </p:cNvPr>
          <p:cNvSpPr>
            <a:spLocks noGrp="1"/>
          </p:cNvSpPr>
          <p:nvPr>
            <p:ph type="sldNum" sz="quarter" idx="12"/>
          </p:nvPr>
        </p:nvSpPr>
        <p:spPr/>
        <p:txBody>
          <a:bodyPr/>
          <a:lstStyle/>
          <a:p>
            <a:fld id="{65372EEC-E240-4CC0-BE11-ECFA0172EC97}" type="slidenum">
              <a:rPr lang="en-NZ" smtClean="0"/>
              <a:t>‹#›</a:t>
            </a:fld>
            <a:endParaRPr lang="en-NZ"/>
          </a:p>
        </p:txBody>
      </p:sp>
    </p:spTree>
    <p:extLst>
      <p:ext uri="{BB962C8B-B14F-4D97-AF65-F5344CB8AC3E}">
        <p14:creationId xmlns:p14="http://schemas.microsoft.com/office/powerpoint/2010/main" val="393200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9054-3693-4C88-9D70-F1C5DB0329BE}"/>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96EA601-546B-4E9A-B001-6C3880C739D8}"/>
              </a:ext>
            </a:extLst>
          </p:cNvPr>
          <p:cNvSpPr>
            <a:spLocks noGrp="1"/>
          </p:cNvSpPr>
          <p:nvPr>
            <p:ph type="dt" sz="half" idx="10"/>
          </p:nvPr>
        </p:nvSpPr>
        <p:spPr/>
        <p:txBody>
          <a:bodyPr/>
          <a:lstStyle/>
          <a:p>
            <a:fld id="{680F99DB-D461-4C18-A15F-A47F7F999EB5}" type="datetimeFigureOut">
              <a:rPr lang="en-NZ" smtClean="0"/>
              <a:t>15/03/2022</a:t>
            </a:fld>
            <a:endParaRPr lang="en-NZ"/>
          </a:p>
        </p:txBody>
      </p:sp>
      <p:sp>
        <p:nvSpPr>
          <p:cNvPr id="4" name="Footer Placeholder 3">
            <a:extLst>
              <a:ext uri="{FF2B5EF4-FFF2-40B4-BE49-F238E27FC236}">
                <a16:creationId xmlns:a16="http://schemas.microsoft.com/office/drawing/2014/main" id="{9A2A0629-3B18-4BC4-AD01-F85C07477C30}"/>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80250DF-E355-41EB-AC40-AD402E22C351}"/>
              </a:ext>
            </a:extLst>
          </p:cNvPr>
          <p:cNvSpPr>
            <a:spLocks noGrp="1"/>
          </p:cNvSpPr>
          <p:nvPr>
            <p:ph type="sldNum" sz="quarter" idx="12"/>
          </p:nvPr>
        </p:nvSpPr>
        <p:spPr/>
        <p:txBody>
          <a:bodyPr/>
          <a:lstStyle/>
          <a:p>
            <a:fld id="{65372EEC-E240-4CC0-BE11-ECFA0172EC97}" type="slidenum">
              <a:rPr lang="en-NZ" smtClean="0"/>
              <a:t>‹#›</a:t>
            </a:fld>
            <a:endParaRPr lang="en-NZ"/>
          </a:p>
        </p:txBody>
      </p:sp>
    </p:spTree>
    <p:extLst>
      <p:ext uri="{BB962C8B-B14F-4D97-AF65-F5344CB8AC3E}">
        <p14:creationId xmlns:p14="http://schemas.microsoft.com/office/powerpoint/2010/main" val="95029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B34C9-9F14-49F8-98DF-EFFF4B500B58}"/>
              </a:ext>
            </a:extLst>
          </p:cNvPr>
          <p:cNvSpPr>
            <a:spLocks noGrp="1"/>
          </p:cNvSpPr>
          <p:nvPr>
            <p:ph type="dt" sz="half" idx="10"/>
          </p:nvPr>
        </p:nvSpPr>
        <p:spPr/>
        <p:txBody>
          <a:bodyPr/>
          <a:lstStyle/>
          <a:p>
            <a:fld id="{680F99DB-D461-4C18-A15F-A47F7F999EB5}" type="datetimeFigureOut">
              <a:rPr lang="en-NZ" smtClean="0"/>
              <a:t>15/03/2022</a:t>
            </a:fld>
            <a:endParaRPr lang="en-NZ"/>
          </a:p>
        </p:txBody>
      </p:sp>
      <p:sp>
        <p:nvSpPr>
          <p:cNvPr id="3" name="Footer Placeholder 2">
            <a:extLst>
              <a:ext uri="{FF2B5EF4-FFF2-40B4-BE49-F238E27FC236}">
                <a16:creationId xmlns:a16="http://schemas.microsoft.com/office/drawing/2014/main" id="{76E247ED-5691-4D9D-A047-5F85E9DF90DC}"/>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7089C981-9FDA-4966-A5B1-0B1A6B730807}"/>
              </a:ext>
            </a:extLst>
          </p:cNvPr>
          <p:cNvSpPr>
            <a:spLocks noGrp="1"/>
          </p:cNvSpPr>
          <p:nvPr>
            <p:ph type="sldNum" sz="quarter" idx="12"/>
          </p:nvPr>
        </p:nvSpPr>
        <p:spPr/>
        <p:txBody>
          <a:bodyPr/>
          <a:lstStyle/>
          <a:p>
            <a:fld id="{65372EEC-E240-4CC0-BE11-ECFA0172EC97}" type="slidenum">
              <a:rPr lang="en-NZ" smtClean="0"/>
              <a:t>‹#›</a:t>
            </a:fld>
            <a:endParaRPr lang="en-NZ"/>
          </a:p>
        </p:txBody>
      </p:sp>
    </p:spTree>
    <p:extLst>
      <p:ext uri="{BB962C8B-B14F-4D97-AF65-F5344CB8AC3E}">
        <p14:creationId xmlns:p14="http://schemas.microsoft.com/office/powerpoint/2010/main" val="141170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4B44-A084-4874-A687-1261A73956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3883E6A7-D361-4A26-9A4D-C8509C9656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A0AA3870-A439-41FE-B7BF-7EC460350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A93F84-1E3B-4935-A768-7FB4AA8B78C3}"/>
              </a:ext>
            </a:extLst>
          </p:cNvPr>
          <p:cNvSpPr>
            <a:spLocks noGrp="1"/>
          </p:cNvSpPr>
          <p:nvPr>
            <p:ph type="dt" sz="half" idx="10"/>
          </p:nvPr>
        </p:nvSpPr>
        <p:spPr/>
        <p:txBody>
          <a:bodyPr/>
          <a:lstStyle/>
          <a:p>
            <a:fld id="{680F99DB-D461-4C18-A15F-A47F7F999EB5}" type="datetimeFigureOut">
              <a:rPr lang="en-NZ" smtClean="0"/>
              <a:t>15/03/2022</a:t>
            </a:fld>
            <a:endParaRPr lang="en-NZ"/>
          </a:p>
        </p:txBody>
      </p:sp>
      <p:sp>
        <p:nvSpPr>
          <p:cNvPr id="6" name="Footer Placeholder 5">
            <a:extLst>
              <a:ext uri="{FF2B5EF4-FFF2-40B4-BE49-F238E27FC236}">
                <a16:creationId xmlns:a16="http://schemas.microsoft.com/office/drawing/2014/main" id="{6DF57F21-ECCB-40F4-AE92-B6BC2E03EBA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9483559-39B5-480C-B5C2-DB6332A28F38}"/>
              </a:ext>
            </a:extLst>
          </p:cNvPr>
          <p:cNvSpPr>
            <a:spLocks noGrp="1"/>
          </p:cNvSpPr>
          <p:nvPr>
            <p:ph type="sldNum" sz="quarter" idx="12"/>
          </p:nvPr>
        </p:nvSpPr>
        <p:spPr/>
        <p:txBody>
          <a:bodyPr/>
          <a:lstStyle/>
          <a:p>
            <a:fld id="{65372EEC-E240-4CC0-BE11-ECFA0172EC97}" type="slidenum">
              <a:rPr lang="en-NZ" smtClean="0"/>
              <a:t>‹#›</a:t>
            </a:fld>
            <a:endParaRPr lang="en-NZ"/>
          </a:p>
        </p:txBody>
      </p:sp>
    </p:spTree>
    <p:extLst>
      <p:ext uri="{BB962C8B-B14F-4D97-AF65-F5344CB8AC3E}">
        <p14:creationId xmlns:p14="http://schemas.microsoft.com/office/powerpoint/2010/main" val="358052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6634-CEC2-4CC9-8499-551766B07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D1AF527A-2794-4F45-9071-71B8C0A1A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897D0D6F-60AD-491D-BCCE-DB6EE67EA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94DBFE-DB93-4319-96A2-D1DDA00BD272}"/>
              </a:ext>
            </a:extLst>
          </p:cNvPr>
          <p:cNvSpPr>
            <a:spLocks noGrp="1"/>
          </p:cNvSpPr>
          <p:nvPr>
            <p:ph type="dt" sz="half" idx="10"/>
          </p:nvPr>
        </p:nvSpPr>
        <p:spPr/>
        <p:txBody>
          <a:bodyPr/>
          <a:lstStyle/>
          <a:p>
            <a:fld id="{680F99DB-D461-4C18-A15F-A47F7F999EB5}" type="datetimeFigureOut">
              <a:rPr lang="en-NZ" smtClean="0"/>
              <a:t>15/03/2022</a:t>
            </a:fld>
            <a:endParaRPr lang="en-NZ"/>
          </a:p>
        </p:txBody>
      </p:sp>
      <p:sp>
        <p:nvSpPr>
          <p:cNvPr id="6" name="Footer Placeholder 5">
            <a:extLst>
              <a:ext uri="{FF2B5EF4-FFF2-40B4-BE49-F238E27FC236}">
                <a16:creationId xmlns:a16="http://schemas.microsoft.com/office/drawing/2014/main" id="{C8910275-98EC-4A0D-8CDE-2E167AF5A9A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62245BBE-0C0D-4EA1-8DC2-5A38F7459961}"/>
              </a:ext>
            </a:extLst>
          </p:cNvPr>
          <p:cNvSpPr>
            <a:spLocks noGrp="1"/>
          </p:cNvSpPr>
          <p:nvPr>
            <p:ph type="sldNum" sz="quarter" idx="12"/>
          </p:nvPr>
        </p:nvSpPr>
        <p:spPr/>
        <p:txBody>
          <a:bodyPr/>
          <a:lstStyle/>
          <a:p>
            <a:fld id="{65372EEC-E240-4CC0-BE11-ECFA0172EC97}" type="slidenum">
              <a:rPr lang="en-NZ" smtClean="0"/>
              <a:t>‹#›</a:t>
            </a:fld>
            <a:endParaRPr lang="en-NZ"/>
          </a:p>
        </p:txBody>
      </p:sp>
    </p:spTree>
    <p:extLst>
      <p:ext uri="{BB962C8B-B14F-4D97-AF65-F5344CB8AC3E}">
        <p14:creationId xmlns:p14="http://schemas.microsoft.com/office/powerpoint/2010/main" val="3478715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EBD5C-6113-408E-9478-31144043B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99B9CBC-1EED-4DCC-B0E0-EC86F5F51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713C4E5-6245-41B2-B99B-1EF04F1B30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F99DB-D461-4C18-A15F-A47F7F999EB5}" type="datetimeFigureOut">
              <a:rPr lang="en-NZ" smtClean="0"/>
              <a:t>15/03/2022</a:t>
            </a:fld>
            <a:endParaRPr lang="en-NZ"/>
          </a:p>
        </p:txBody>
      </p:sp>
      <p:sp>
        <p:nvSpPr>
          <p:cNvPr id="5" name="Footer Placeholder 4">
            <a:extLst>
              <a:ext uri="{FF2B5EF4-FFF2-40B4-BE49-F238E27FC236}">
                <a16:creationId xmlns:a16="http://schemas.microsoft.com/office/drawing/2014/main" id="{5B6FE0DB-4CE0-49D0-97DF-0CC6E194BF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88FC5CC7-CEA4-4AAE-9367-DA54A924BE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72EEC-E240-4CC0-BE11-ECFA0172EC97}" type="slidenum">
              <a:rPr lang="en-NZ" smtClean="0"/>
              <a:t>‹#›</a:t>
            </a:fld>
            <a:endParaRPr lang="en-NZ"/>
          </a:p>
        </p:txBody>
      </p:sp>
    </p:spTree>
    <p:extLst>
      <p:ext uri="{BB962C8B-B14F-4D97-AF65-F5344CB8AC3E}">
        <p14:creationId xmlns:p14="http://schemas.microsoft.com/office/powerpoint/2010/main" val="3465094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32F981-B74F-451A-A114-2CADD93E75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03"/>
            <a:ext cx="12192000" cy="6857193"/>
          </a:xfrm>
          <a:prstGeom prst="rect">
            <a:avLst/>
          </a:prstGeom>
        </p:spPr>
      </p:pic>
      <p:sp>
        <p:nvSpPr>
          <p:cNvPr id="2" name="Title 1">
            <a:extLst>
              <a:ext uri="{FF2B5EF4-FFF2-40B4-BE49-F238E27FC236}">
                <a16:creationId xmlns:a16="http://schemas.microsoft.com/office/drawing/2014/main" id="{F897B967-58C7-489F-9F7C-858246A42BDA}"/>
              </a:ext>
            </a:extLst>
          </p:cNvPr>
          <p:cNvSpPr>
            <a:spLocks noGrp="1"/>
          </p:cNvSpPr>
          <p:nvPr>
            <p:ph type="ctrTitle"/>
          </p:nvPr>
        </p:nvSpPr>
        <p:spPr>
          <a:xfrm>
            <a:off x="1524000" y="2235200"/>
            <a:ext cx="9144000" cy="2387600"/>
          </a:xfrm>
        </p:spPr>
        <p:txBody>
          <a:bodyPr/>
          <a:lstStyle/>
          <a:p>
            <a:r>
              <a:rPr lang="en-NZ" dirty="0">
                <a:solidFill>
                  <a:schemeClr val="bg1"/>
                </a:solidFill>
                <a:latin typeface="National Semibold" panose="02000503000000020004" pitchFamily="50" charset="0"/>
                <a:ea typeface="National Semibold" panose="02000503000000020004" pitchFamily="50" charset="0"/>
                <a:cs typeface="National Black" pitchFamily="50" charset="0"/>
              </a:rPr>
              <a:t>Environment Canterbury </a:t>
            </a:r>
            <a:br>
              <a:rPr lang="en-NZ" dirty="0">
                <a:solidFill>
                  <a:schemeClr val="bg1"/>
                </a:solidFill>
                <a:latin typeface="National Semibold" panose="02000503000000020004" pitchFamily="50" charset="0"/>
                <a:ea typeface="National Semibold" panose="02000503000000020004" pitchFamily="50" charset="0"/>
                <a:cs typeface="National Black" pitchFamily="50" charset="0"/>
              </a:rPr>
            </a:br>
            <a:r>
              <a:rPr lang="en-NZ" sz="4000" dirty="0">
                <a:solidFill>
                  <a:schemeClr val="bg1"/>
                </a:solidFill>
                <a:latin typeface="National Light" pitchFamily="50" charset="0"/>
                <a:ea typeface="National Light" pitchFamily="50" charset="0"/>
                <a:cs typeface="National Light" pitchFamily="50" charset="0"/>
              </a:rPr>
              <a:t>NE Ashburton On-Site Wastewater consents </a:t>
            </a:r>
          </a:p>
        </p:txBody>
      </p:sp>
      <p:sp>
        <p:nvSpPr>
          <p:cNvPr id="4" name="TextBox 3">
            <a:extLst>
              <a:ext uri="{FF2B5EF4-FFF2-40B4-BE49-F238E27FC236}">
                <a16:creationId xmlns:a16="http://schemas.microsoft.com/office/drawing/2014/main" id="{D2A441EF-E289-4F6E-A5F1-9F8640EE430B}"/>
              </a:ext>
            </a:extLst>
          </p:cNvPr>
          <p:cNvSpPr txBox="1"/>
          <p:nvPr/>
        </p:nvSpPr>
        <p:spPr>
          <a:xfrm>
            <a:off x="268448" y="6300132"/>
            <a:ext cx="2652521" cy="646331"/>
          </a:xfrm>
          <a:prstGeom prst="rect">
            <a:avLst/>
          </a:prstGeom>
          <a:noFill/>
        </p:spPr>
        <p:txBody>
          <a:bodyPr wrap="none" rtlCol="0">
            <a:spAutoFit/>
          </a:bodyPr>
          <a:lstStyle/>
          <a:p>
            <a:r>
              <a:rPr lang="en-NZ" err="1">
                <a:solidFill>
                  <a:schemeClr val="bg1"/>
                </a:solidFill>
                <a:latin typeface="National Light Italic" pitchFamily="50" charset="0"/>
                <a:ea typeface="National Light Italic" pitchFamily="50" charset="0"/>
              </a:rPr>
              <a:t>Rangitata</a:t>
            </a:r>
            <a:r>
              <a:rPr lang="en-NZ">
                <a:solidFill>
                  <a:schemeClr val="bg1"/>
                </a:solidFill>
                <a:latin typeface="National Light Italic" pitchFamily="50" charset="0"/>
                <a:ea typeface="National Light Italic" pitchFamily="50" charset="0"/>
              </a:rPr>
              <a:t> River, Canterbury</a:t>
            </a:r>
          </a:p>
          <a:p>
            <a:endParaRPr lang="en-NZ"/>
          </a:p>
        </p:txBody>
      </p:sp>
    </p:spTree>
    <p:extLst>
      <p:ext uri="{BB962C8B-B14F-4D97-AF65-F5344CB8AC3E}">
        <p14:creationId xmlns:p14="http://schemas.microsoft.com/office/powerpoint/2010/main" val="425055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9AC7E-CC93-4AA3-ACE2-A03FCCAA8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65" y="0"/>
            <a:ext cx="12192000" cy="6858000"/>
          </a:xfrm>
          <a:prstGeom prst="rect">
            <a:avLst/>
          </a:prstGeom>
        </p:spPr>
      </p:pic>
      <p:sp>
        <p:nvSpPr>
          <p:cNvPr id="2" name="Title 1">
            <a:extLst>
              <a:ext uri="{FF2B5EF4-FFF2-40B4-BE49-F238E27FC236}">
                <a16:creationId xmlns:a16="http://schemas.microsoft.com/office/drawing/2014/main" id="{EB6DCFF6-080A-4DBC-8F96-B43614A91CA7}"/>
              </a:ext>
            </a:extLst>
          </p:cNvPr>
          <p:cNvSpPr>
            <a:spLocks noGrp="1"/>
          </p:cNvSpPr>
          <p:nvPr>
            <p:ph type="title"/>
          </p:nvPr>
        </p:nvSpPr>
        <p:spPr/>
        <p:txBody>
          <a:bodyPr/>
          <a:lstStyle/>
          <a:p>
            <a:r>
              <a:rPr lang="en-NZ">
                <a:solidFill>
                  <a:srgbClr val="48A83E"/>
                </a:solidFill>
                <a:latin typeface="National Semibold" panose="02000503000000020004" pitchFamily="50" charset="0"/>
                <a:ea typeface="National Semibold" panose="02000503000000020004" pitchFamily="50" charset="0"/>
              </a:rPr>
              <a:t>Why this matters</a:t>
            </a:r>
          </a:p>
        </p:txBody>
      </p:sp>
      <p:sp>
        <p:nvSpPr>
          <p:cNvPr id="4" name="Rectangle 3">
            <a:extLst>
              <a:ext uri="{FF2B5EF4-FFF2-40B4-BE49-F238E27FC236}">
                <a16:creationId xmlns:a16="http://schemas.microsoft.com/office/drawing/2014/main" id="{3FA544A2-F88D-4ED9-BA21-0E73D095ED03}"/>
              </a:ext>
            </a:extLst>
          </p:cNvPr>
          <p:cNvSpPr/>
          <p:nvPr/>
        </p:nvSpPr>
        <p:spPr>
          <a:xfrm>
            <a:off x="838199" y="1966020"/>
            <a:ext cx="9991987" cy="3600986"/>
          </a:xfrm>
          <a:prstGeom prst="rect">
            <a:avLst/>
          </a:prstGeom>
        </p:spPr>
        <p:txBody>
          <a:bodyPr wrap="square">
            <a:spAutoFit/>
          </a:bodyPr>
          <a:lstStyle/>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Health risk to water users. Possible contamination of drinking water wells (including homes and larger users) – both </a:t>
            </a:r>
            <a:r>
              <a:rPr lang="en-NZ" sz="2400" i="1">
                <a:solidFill>
                  <a:schemeClr val="tx1">
                    <a:lumMod val="65000"/>
                    <a:lumOff val="35000"/>
                  </a:schemeClr>
                </a:solidFill>
                <a:latin typeface="National Light" pitchFamily="50" charset="0"/>
                <a:ea typeface="National Light" pitchFamily="50" charset="0"/>
                <a:cs typeface="National Light" pitchFamily="50" charset="0"/>
              </a:rPr>
              <a:t>E.coli </a:t>
            </a:r>
            <a:r>
              <a:rPr lang="en-NZ" sz="2400">
                <a:solidFill>
                  <a:schemeClr val="tx1">
                    <a:lumMod val="65000"/>
                    <a:lumOff val="35000"/>
                  </a:schemeClr>
                </a:solidFill>
                <a:latin typeface="National Light" pitchFamily="50" charset="0"/>
                <a:ea typeface="National Light" pitchFamily="50" charset="0"/>
                <a:cs typeface="National Light" pitchFamily="50" charset="0"/>
              </a:rPr>
              <a:t>and nitrate;</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Impact on tangata whenua values;</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National policy means we have to prioritise effect on water body, including groundwater;</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Cumulative effects and subdivision intensification increases concern.</a:t>
            </a:r>
          </a:p>
          <a:p>
            <a:pPr marL="342900" lvl="0" indent="-342900">
              <a:spcBef>
                <a:spcPts val="600"/>
              </a:spcBef>
              <a:spcAft>
                <a:spcPts val="1200"/>
              </a:spcAft>
              <a:buFont typeface="Arial" panose="020B0604020202020204" pitchFamily="34" charset="0"/>
              <a:buChar char="•"/>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p:txBody>
      </p:sp>
    </p:spTree>
    <p:extLst>
      <p:ext uri="{BB962C8B-B14F-4D97-AF65-F5344CB8AC3E}">
        <p14:creationId xmlns:p14="http://schemas.microsoft.com/office/powerpoint/2010/main" val="888728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9AC7E-CC93-4AA3-ACE2-A03FCCAA8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6DCFF6-080A-4DBC-8F96-B43614A91CA7}"/>
              </a:ext>
            </a:extLst>
          </p:cNvPr>
          <p:cNvSpPr>
            <a:spLocks noGrp="1"/>
          </p:cNvSpPr>
          <p:nvPr>
            <p:ph type="title"/>
          </p:nvPr>
        </p:nvSpPr>
        <p:spPr/>
        <p:txBody>
          <a:bodyPr/>
          <a:lstStyle/>
          <a:p>
            <a:r>
              <a:rPr lang="en-NZ">
                <a:solidFill>
                  <a:srgbClr val="48A83E"/>
                </a:solidFill>
                <a:latin typeface="National Semibold" panose="02000503000000020004" pitchFamily="50" charset="0"/>
                <a:ea typeface="National Semibold" panose="02000503000000020004" pitchFamily="50" charset="0"/>
              </a:rPr>
              <a:t>Where current applications at in the process?</a:t>
            </a:r>
          </a:p>
        </p:txBody>
      </p:sp>
      <p:sp>
        <p:nvSpPr>
          <p:cNvPr id="4" name="Rectangle 3">
            <a:extLst>
              <a:ext uri="{FF2B5EF4-FFF2-40B4-BE49-F238E27FC236}">
                <a16:creationId xmlns:a16="http://schemas.microsoft.com/office/drawing/2014/main" id="{3FA544A2-F88D-4ED9-BA21-0E73D095ED03}"/>
              </a:ext>
            </a:extLst>
          </p:cNvPr>
          <p:cNvSpPr/>
          <p:nvPr/>
        </p:nvSpPr>
        <p:spPr>
          <a:xfrm>
            <a:off x="838200" y="1404045"/>
            <a:ext cx="9991987" cy="4570482"/>
          </a:xfrm>
          <a:prstGeom prst="rect">
            <a:avLst/>
          </a:prstGeom>
        </p:spPr>
        <p:txBody>
          <a:bodyPr wrap="square">
            <a:spAutoFit/>
          </a:bodyPr>
          <a:lstStyle/>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8 applications in total – we know there are further applications pending not yet lodged (mostly for subdivisions)</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2 for subdivisions, 6 for individual properties </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1 notification decision pending for subdivision </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7 on hold or timeframe extension waiting for further information or outcome of notification decision </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Further information is required to determine certainty on effects that we are concerned about</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Aware of 30 homes this affects in all stages </a:t>
            </a:r>
          </a:p>
        </p:txBody>
      </p:sp>
    </p:spTree>
    <p:extLst>
      <p:ext uri="{BB962C8B-B14F-4D97-AF65-F5344CB8AC3E}">
        <p14:creationId xmlns:p14="http://schemas.microsoft.com/office/powerpoint/2010/main" val="2800622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9AC7E-CC93-4AA3-ACE2-A03FCCAA8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6DCFF6-080A-4DBC-8F96-B43614A91CA7}"/>
              </a:ext>
            </a:extLst>
          </p:cNvPr>
          <p:cNvSpPr>
            <a:spLocks noGrp="1"/>
          </p:cNvSpPr>
          <p:nvPr>
            <p:ph type="title"/>
          </p:nvPr>
        </p:nvSpPr>
        <p:spPr/>
        <p:txBody>
          <a:bodyPr/>
          <a:lstStyle/>
          <a:p>
            <a:r>
              <a:rPr lang="en-NZ">
                <a:solidFill>
                  <a:srgbClr val="48A83E"/>
                </a:solidFill>
                <a:latin typeface="National Semibold" panose="02000503000000020004" pitchFamily="50" charset="0"/>
                <a:ea typeface="National Semibold" panose="02000503000000020004" pitchFamily="50" charset="0"/>
              </a:rPr>
              <a:t>Way forward and options</a:t>
            </a:r>
          </a:p>
        </p:txBody>
      </p:sp>
      <p:sp>
        <p:nvSpPr>
          <p:cNvPr id="4" name="Rectangle 3">
            <a:extLst>
              <a:ext uri="{FF2B5EF4-FFF2-40B4-BE49-F238E27FC236}">
                <a16:creationId xmlns:a16="http://schemas.microsoft.com/office/drawing/2014/main" id="{3FA544A2-F88D-4ED9-BA21-0E73D095ED03}"/>
              </a:ext>
            </a:extLst>
          </p:cNvPr>
          <p:cNvSpPr/>
          <p:nvPr/>
        </p:nvSpPr>
        <p:spPr>
          <a:xfrm>
            <a:off x="838199" y="1966020"/>
            <a:ext cx="9991987" cy="3462486"/>
          </a:xfrm>
          <a:prstGeom prst="rect">
            <a:avLst/>
          </a:prstGeom>
        </p:spPr>
        <p:txBody>
          <a:bodyPr wrap="square">
            <a:spAutoFit/>
          </a:bodyPr>
          <a:lstStyle/>
          <a:p>
            <a:pPr marL="34290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This is general advice for this area, and not consent-specific. </a:t>
            </a:r>
          </a:p>
          <a:p>
            <a:pPr marL="34290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Permitted activity route </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Proceed with seeking consent</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Other</a:t>
            </a:r>
          </a:p>
          <a:p>
            <a:pPr lvl="0">
              <a:spcBef>
                <a:spcPts val="600"/>
              </a:spcBef>
              <a:spcAft>
                <a:spcPts val="1200"/>
              </a:spcAft>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a:p>
            <a:pPr marL="342900" lvl="0" indent="-342900">
              <a:spcBef>
                <a:spcPts val="600"/>
              </a:spcBef>
              <a:spcAft>
                <a:spcPts val="1200"/>
              </a:spcAft>
              <a:buFont typeface="Arial" panose="020B0604020202020204" pitchFamily="34" charset="0"/>
              <a:buChar char="•"/>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p:txBody>
      </p:sp>
    </p:spTree>
    <p:extLst>
      <p:ext uri="{BB962C8B-B14F-4D97-AF65-F5344CB8AC3E}">
        <p14:creationId xmlns:p14="http://schemas.microsoft.com/office/powerpoint/2010/main" val="3882369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9AC7E-CC93-4AA3-ACE2-A03FCCAA8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6DCFF6-080A-4DBC-8F96-B43614A91CA7}"/>
              </a:ext>
            </a:extLst>
          </p:cNvPr>
          <p:cNvSpPr>
            <a:spLocks noGrp="1"/>
          </p:cNvSpPr>
          <p:nvPr>
            <p:ph type="title"/>
          </p:nvPr>
        </p:nvSpPr>
        <p:spPr/>
        <p:txBody>
          <a:bodyPr/>
          <a:lstStyle/>
          <a:p>
            <a:r>
              <a:rPr lang="en-NZ">
                <a:solidFill>
                  <a:srgbClr val="48A83E"/>
                </a:solidFill>
                <a:latin typeface="National Semibold" panose="02000503000000020004" pitchFamily="50" charset="0"/>
                <a:ea typeface="National Semibold" panose="02000503000000020004" pitchFamily="50" charset="0"/>
              </a:rPr>
              <a:t>Permitted activity framework</a:t>
            </a:r>
          </a:p>
        </p:txBody>
      </p:sp>
      <p:sp>
        <p:nvSpPr>
          <p:cNvPr id="4" name="Rectangle 3">
            <a:extLst>
              <a:ext uri="{FF2B5EF4-FFF2-40B4-BE49-F238E27FC236}">
                <a16:creationId xmlns:a16="http://schemas.microsoft.com/office/drawing/2014/main" id="{3FA544A2-F88D-4ED9-BA21-0E73D095ED03}"/>
              </a:ext>
            </a:extLst>
          </p:cNvPr>
          <p:cNvSpPr/>
          <p:nvPr/>
        </p:nvSpPr>
        <p:spPr>
          <a:xfrm>
            <a:off x="904875" y="1423095"/>
            <a:ext cx="9991987" cy="6278642"/>
          </a:xfrm>
          <a:prstGeom prst="rect">
            <a:avLst/>
          </a:prstGeom>
        </p:spPr>
        <p:txBody>
          <a:bodyPr wrap="square">
            <a:spAutoFit/>
          </a:bodyPr>
          <a:lstStyle/>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Certain activities are permitted in the Canterbury Land and Water Regional Plan and may not require resource consent.</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Wastewater holding tank – one tank for both grey and black water that has to be regularly emptied.</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Split black and grey water system – black water (toilet) holding tank plus greywater treatment and discharge system. Four lot subdivision recently granted code of compliance on this basis adjacent to this area. Reduces pumping costs but still required. </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We recognise that both these options require regular emptying and servicing (and ongoing costs).</a:t>
            </a:r>
          </a:p>
          <a:p>
            <a:pPr marL="342900" lvl="0" indent="-342900">
              <a:spcBef>
                <a:spcPts val="600"/>
              </a:spcBef>
              <a:spcAft>
                <a:spcPts val="1200"/>
              </a:spcAft>
              <a:buFont typeface="Arial" panose="020B0604020202020204" pitchFamily="34" charset="0"/>
              <a:buChar char="•"/>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a:p>
            <a:pPr lvl="0">
              <a:spcBef>
                <a:spcPts val="600"/>
              </a:spcBef>
              <a:spcAft>
                <a:spcPts val="1200"/>
              </a:spcAft>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a:p>
            <a:pPr marL="342900" lvl="0" indent="-342900">
              <a:spcBef>
                <a:spcPts val="600"/>
              </a:spcBef>
              <a:spcAft>
                <a:spcPts val="1200"/>
              </a:spcAft>
              <a:buFont typeface="Arial" panose="020B0604020202020204" pitchFamily="34" charset="0"/>
              <a:buChar char="•"/>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p:txBody>
      </p:sp>
    </p:spTree>
    <p:extLst>
      <p:ext uri="{BB962C8B-B14F-4D97-AF65-F5344CB8AC3E}">
        <p14:creationId xmlns:p14="http://schemas.microsoft.com/office/powerpoint/2010/main" val="989369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9AC7E-CC93-4AA3-ACE2-A03FCCAA8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6DCFF6-080A-4DBC-8F96-B43614A91CA7}"/>
              </a:ext>
            </a:extLst>
          </p:cNvPr>
          <p:cNvSpPr>
            <a:spLocks noGrp="1"/>
          </p:cNvSpPr>
          <p:nvPr>
            <p:ph type="title"/>
          </p:nvPr>
        </p:nvSpPr>
        <p:spPr/>
        <p:txBody>
          <a:bodyPr/>
          <a:lstStyle/>
          <a:p>
            <a:r>
              <a:rPr lang="en-NZ">
                <a:solidFill>
                  <a:srgbClr val="48A83E"/>
                </a:solidFill>
                <a:latin typeface="National Semibold" panose="02000503000000020004" pitchFamily="50" charset="0"/>
                <a:ea typeface="National Semibold" panose="02000503000000020004" pitchFamily="50" charset="0"/>
              </a:rPr>
              <a:t>Proceed with seeking consent</a:t>
            </a:r>
          </a:p>
        </p:txBody>
      </p:sp>
      <p:sp>
        <p:nvSpPr>
          <p:cNvPr id="4" name="Rectangle 3">
            <a:extLst>
              <a:ext uri="{FF2B5EF4-FFF2-40B4-BE49-F238E27FC236}">
                <a16:creationId xmlns:a16="http://schemas.microsoft.com/office/drawing/2014/main" id="{3FA544A2-F88D-4ED9-BA21-0E73D095ED03}"/>
              </a:ext>
            </a:extLst>
          </p:cNvPr>
          <p:cNvSpPr/>
          <p:nvPr/>
        </p:nvSpPr>
        <p:spPr>
          <a:xfrm>
            <a:off x="657225" y="1333501"/>
            <a:ext cx="9991987" cy="6370975"/>
          </a:xfrm>
          <a:prstGeom prst="rect">
            <a:avLst/>
          </a:prstGeom>
        </p:spPr>
        <p:txBody>
          <a:bodyPr wrap="square">
            <a:spAutoFit/>
          </a:bodyPr>
          <a:lstStyle/>
          <a:p>
            <a:pPr marL="342900" lvl="0" indent="-342900">
              <a:spcBef>
                <a:spcPts val="600"/>
              </a:spcBef>
              <a:spcAft>
                <a:spcPts val="1200"/>
              </a:spcAft>
              <a:buFont typeface="Arial" panose="020B0604020202020204" pitchFamily="34" charset="0"/>
              <a:buChar char="•"/>
              <a:tabLst>
                <a:tab pos="288290" algn="l"/>
                <a:tab pos="575945" algn="l"/>
              </a:tabLst>
            </a:pPr>
            <a:r>
              <a:rPr lang="en-NZ" sz="2000">
                <a:solidFill>
                  <a:schemeClr val="tx1">
                    <a:lumMod val="65000"/>
                    <a:lumOff val="35000"/>
                  </a:schemeClr>
                </a:solidFill>
                <a:latin typeface="National Light" pitchFamily="50" charset="0"/>
                <a:ea typeface="National Light" pitchFamily="50" charset="0"/>
                <a:cs typeface="National Light" pitchFamily="50" charset="0"/>
              </a:rPr>
              <a:t>Consent applications are being received and processed, but pathway is likely to be expensive, lengthy and outcome uncertain.</a:t>
            </a:r>
          </a:p>
          <a:p>
            <a:pPr marL="342900" lvl="0" indent="-342900">
              <a:spcBef>
                <a:spcPts val="600"/>
              </a:spcBef>
              <a:spcAft>
                <a:spcPts val="1200"/>
              </a:spcAft>
              <a:buFont typeface="Arial" panose="020B0604020202020204" pitchFamily="34" charset="0"/>
              <a:buChar char="•"/>
              <a:tabLst>
                <a:tab pos="288290" algn="l"/>
                <a:tab pos="575945" algn="l"/>
              </a:tabLst>
            </a:pPr>
            <a:r>
              <a:rPr lang="en-NZ" sz="2000">
                <a:solidFill>
                  <a:schemeClr val="tx1">
                    <a:lumMod val="65000"/>
                    <a:lumOff val="35000"/>
                  </a:schemeClr>
                </a:solidFill>
                <a:latin typeface="National Light" pitchFamily="50" charset="0"/>
                <a:ea typeface="National Light" pitchFamily="50" charset="0"/>
                <a:cs typeface="National Light" pitchFamily="50" charset="0"/>
              </a:rPr>
              <a:t>For most of these consents there will need to be specialist groundwater advice prior to lodging based on high quality secondary treatment systems. This is technical in nature and would be provided by qualified hydro-geologist. This will incur additional costs.</a:t>
            </a:r>
          </a:p>
          <a:p>
            <a:pPr marL="342900" lvl="0" indent="-342900">
              <a:spcBef>
                <a:spcPts val="600"/>
              </a:spcBef>
              <a:spcAft>
                <a:spcPts val="1200"/>
              </a:spcAft>
              <a:buFont typeface="Arial" panose="020B0604020202020204" pitchFamily="34" charset="0"/>
              <a:buChar char="•"/>
              <a:tabLst>
                <a:tab pos="288290" algn="l"/>
                <a:tab pos="575945" algn="l"/>
              </a:tabLst>
            </a:pPr>
            <a:r>
              <a:rPr lang="en-NZ" sz="2000">
                <a:solidFill>
                  <a:schemeClr val="tx1">
                    <a:lumMod val="65000"/>
                    <a:lumOff val="35000"/>
                  </a:schemeClr>
                </a:solidFill>
                <a:latin typeface="National Light" pitchFamily="50" charset="0"/>
                <a:ea typeface="National Light" pitchFamily="50" charset="0"/>
                <a:cs typeface="National Light" pitchFamily="50" charset="0"/>
              </a:rPr>
              <a:t>Even with this additional information it is not guaranteed that any consent will be granted.</a:t>
            </a:r>
          </a:p>
          <a:p>
            <a:pPr marL="342900" lvl="0" indent="-342900">
              <a:spcBef>
                <a:spcPts val="600"/>
              </a:spcBef>
              <a:spcAft>
                <a:spcPts val="1200"/>
              </a:spcAft>
              <a:buFont typeface="Arial" panose="020B0604020202020204" pitchFamily="34" charset="0"/>
              <a:buChar char="•"/>
              <a:tabLst>
                <a:tab pos="288290" algn="l"/>
                <a:tab pos="575945" algn="l"/>
              </a:tabLst>
            </a:pPr>
            <a:r>
              <a:rPr lang="en-NZ" sz="2000">
                <a:solidFill>
                  <a:schemeClr val="tx1">
                    <a:lumMod val="65000"/>
                    <a:lumOff val="35000"/>
                  </a:schemeClr>
                </a:solidFill>
                <a:latin typeface="National Light" pitchFamily="50" charset="0"/>
                <a:ea typeface="National Light" pitchFamily="50" charset="0"/>
                <a:cs typeface="National Light" pitchFamily="50" charset="0"/>
              </a:rPr>
              <a:t>The notification process increases application costs significantly and takes time (75 days for a limited-notified application and 150 days for a public notification) </a:t>
            </a:r>
          </a:p>
          <a:p>
            <a:pPr marL="342900" lvl="0" indent="-342900">
              <a:spcBef>
                <a:spcPts val="600"/>
              </a:spcBef>
              <a:spcAft>
                <a:spcPts val="1200"/>
              </a:spcAft>
              <a:buFont typeface="Arial" panose="020B0604020202020204" pitchFamily="34" charset="0"/>
              <a:buChar char="•"/>
              <a:tabLst>
                <a:tab pos="288290" algn="l"/>
                <a:tab pos="575945" algn="l"/>
              </a:tabLst>
            </a:pPr>
            <a:r>
              <a:rPr lang="en-NZ" sz="2000">
                <a:solidFill>
                  <a:schemeClr val="tx1">
                    <a:lumMod val="65000"/>
                    <a:lumOff val="35000"/>
                  </a:schemeClr>
                </a:solidFill>
                <a:latin typeface="National Light" pitchFamily="50" charset="0"/>
                <a:ea typeface="National Light" pitchFamily="50" charset="0"/>
                <a:cs typeface="National Light" pitchFamily="50" charset="0"/>
              </a:rPr>
              <a:t>Each application has to be evaluated on its own merits </a:t>
            </a:r>
            <a:br>
              <a:rPr lang="en-NZ" sz="2000">
                <a:solidFill>
                  <a:schemeClr val="tx1">
                    <a:lumMod val="65000"/>
                    <a:lumOff val="35000"/>
                  </a:schemeClr>
                </a:solidFill>
                <a:latin typeface="National Light" pitchFamily="50" charset="0"/>
                <a:ea typeface="National Light" pitchFamily="50" charset="0"/>
                <a:cs typeface="National Light" pitchFamily="50" charset="0"/>
              </a:rPr>
            </a:br>
            <a:r>
              <a:rPr lang="en-NZ" sz="2000">
                <a:solidFill>
                  <a:schemeClr val="tx1">
                    <a:lumMod val="65000"/>
                    <a:lumOff val="35000"/>
                  </a:schemeClr>
                </a:solidFill>
                <a:latin typeface="National Light" pitchFamily="50" charset="0"/>
                <a:ea typeface="National Light" pitchFamily="50" charset="0"/>
                <a:cs typeface="National Light" pitchFamily="50" charset="0"/>
              </a:rPr>
              <a:t>but all must consider cumulative effects.</a:t>
            </a:r>
          </a:p>
          <a:p>
            <a:pPr marL="342900" lvl="0" indent="-342900">
              <a:spcBef>
                <a:spcPts val="600"/>
              </a:spcBef>
              <a:spcAft>
                <a:spcPts val="1200"/>
              </a:spcAft>
              <a:buFont typeface="Arial" panose="020B0604020202020204" pitchFamily="34" charset="0"/>
              <a:buChar char="•"/>
              <a:tabLst>
                <a:tab pos="288290" algn="l"/>
                <a:tab pos="575945" algn="l"/>
              </a:tabLst>
            </a:pPr>
            <a:r>
              <a:rPr lang="en-NZ" sz="2000">
                <a:solidFill>
                  <a:schemeClr val="tx1">
                    <a:lumMod val="65000"/>
                    <a:lumOff val="35000"/>
                  </a:schemeClr>
                </a:solidFill>
                <a:latin typeface="National Light" pitchFamily="50" charset="0"/>
                <a:ea typeface="National Light" pitchFamily="50" charset="0"/>
                <a:cs typeface="National Light" pitchFamily="50" charset="0"/>
              </a:rPr>
              <a:t>If consent is gained, conditions would require regular maintenance of system.</a:t>
            </a:r>
          </a:p>
          <a:p>
            <a:pPr marL="342900" lvl="0" indent="-342900">
              <a:spcBef>
                <a:spcPts val="600"/>
              </a:spcBef>
              <a:spcAft>
                <a:spcPts val="1200"/>
              </a:spcAft>
              <a:buFont typeface="Arial" panose="020B0604020202020204" pitchFamily="34" charset="0"/>
              <a:buChar char="•"/>
              <a:tabLst>
                <a:tab pos="288290" algn="l"/>
                <a:tab pos="575945" algn="l"/>
              </a:tabLst>
            </a:pPr>
            <a:r>
              <a:rPr lang="en-NZ" sz="2000">
                <a:solidFill>
                  <a:schemeClr val="tx1">
                    <a:lumMod val="65000"/>
                    <a:lumOff val="35000"/>
                  </a:schemeClr>
                </a:solidFill>
                <a:latin typeface="National Light" pitchFamily="50" charset="0"/>
                <a:ea typeface="National Light" pitchFamily="50" charset="0"/>
                <a:cs typeface="National Light" pitchFamily="50" charset="0"/>
              </a:rPr>
              <a:t>This incurs regular costs</a:t>
            </a:r>
          </a:p>
          <a:p>
            <a:pPr lvl="0">
              <a:spcBef>
                <a:spcPts val="600"/>
              </a:spcBef>
              <a:spcAft>
                <a:spcPts val="1200"/>
              </a:spcAft>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a:p>
            <a:pPr marL="342900" lvl="0" indent="-342900">
              <a:spcBef>
                <a:spcPts val="600"/>
              </a:spcBef>
              <a:spcAft>
                <a:spcPts val="1200"/>
              </a:spcAft>
              <a:buFont typeface="Arial" panose="020B0604020202020204" pitchFamily="34" charset="0"/>
              <a:buChar char="•"/>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p:txBody>
      </p:sp>
    </p:spTree>
    <p:extLst>
      <p:ext uri="{BB962C8B-B14F-4D97-AF65-F5344CB8AC3E}">
        <p14:creationId xmlns:p14="http://schemas.microsoft.com/office/powerpoint/2010/main" val="472727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9AC7E-CC93-4AA3-ACE2-A03FCCAA8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6DCFF6-080A-4DBC-8F96-B43614A91CA7}"/>
              </a:ext>
            </a:extLst>
          </p:cNvPr>
          <p:cNvSpPr>
            <a:spLocks noGrp="1"/>
          </p:cNvSpPr>
          <p:nvPr>
            <p:ph type="title"/>
          </p:nvPr>
        </p:nvSpPr>
        <p:spPr/>
        <p:txBody>
          <a:bodyPr/>
          <a:lstStyle/>
          <a:p>
            <a:r>
              <a:rPr lang="en-NZ">
                <a:solidFill>
                  <a:srgbClr val="48A83E"/>
                </a:solidFill>
                <a:latin typeface="National Semibold" panose="02000503000000020004" pitchFamily="50" charset="0"/>
                <a:ea typeface="National Semibold" panose="02000503000000020004" pitchFamily="50" charset="0"/>
              </a:rPr>
              <a:t>Other options</a:t>
            </a:r>
          </a:p>
        </p:txBody>
      </p:sp>
      <p:sp>
        <p:nvSpPr>
          <p:cNvPr id="4" name="Rectangle 3">
            <a:extLst>
              <a:ext uri="{FF2B5EF4-FFF2-40B4-BE49-F238E27FC236}">
                <a16:creationId xmlns:a16="http://schemas.microsoft.com/office/drawing/2014/main" id="{3FA544A2-F88D-4ED9-BA21-0E73D095ED03}"/>
              </a:ext>
            </a:extLst>
          </p:cNvPr>
          <p:cNvSpPr/>
          <p:nvPr/>
        </p:nvSpPr>
        <p:spPr>
          <a:xfrm>
            <a:off x="838199" y="1966020"/>
            <a:ext cx="9991987" cy="4431983"/>
          </a:xfrm>
          <a:prstGeom prst="rect">
            <a:avLst/>
          </a:prstGeom>
        </p:spPr>
        <p:txBody>
          <a:bodyPr wrap="square">
            <a:spAutoFit/>
          </a:bodyPr>
          <a:lstStyle/>
          <a:p>
            <a:pPr lvl="0">
              <a:spcBef>
                <a:spcPts val="600"/>
              </a:spcBef>
              <a:spcAft>
                <a:spcPts val="1200"/>
              </a:spcAft>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Aware of other options available:</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Composting: would require a consent if discharged.</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Incinerating: Limited suppliers, costly and emerging technology. Would need consideration against rules on air emissions.</a:t>
            </a:r>
            <a:endParaRPr lang="en-NZ" sz="2400">
              <a:solidFill>
                <a:schemeClr val="tx1">
                  <a:lumMod val="65000"/>
                  <a:lumOff val="35000"/>
                </a:schemeClr>
              </a:solidFill>
              <a:highlight>
                <a:srgbClr val="FFFF00"/>
              </a:highlight>
              <a:latin typeface="National Light" pitchFamily="50" charset="0"/>
              <a:ea typeface="National Light" pitchFamily="50" charset="0"/>
              <a:cs typeface="National Light" pitchFamily="50" charset="0"/>
            </a:endParaRPr>
          </a:p>
          <a:p>
            <a:pPr marL="342900" lvl="0" indent="-342900">
              <a:spcBef>
                <a:spcPts val="600"/>
              </a:spcBef>
              <a:spcAft>
                <a:spcPts val="1200"/>
              </a:spcAft>
              <a:buFont typeface="Arial" panose="020B0604020202020204" pitchFamily="34" charset="0"/>
              <a:buChar char="•"/>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a:p>
            <a:pPr marL="342900" lvl="0" indent="-342900">
              <a:spcBef>
                <a:spcPts val="600"/>
              </a:spcBef>
              <a:spcAft>
                <a:spcPts val="1200"/>
              </a:spcAft>
              <a:buFont typeface="Arial" panose="020B0604020202020204" pitchFamily="34" charset="0"/>
              <a:buChar char="•"/>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a:p>
            <a:pPr lvl="0">
              <a:spcBef>
                <a:spcPts val="600"/>
              </a:spcBef>
              <a:spcAft>
                <a:spcPts val="1200"/>
              </a:spcAft>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a:p>
            <a:pPr marL="342900" lvl="0" indent="-342900">
              <a:spcBef>
                <a:spcPts val="600"/>
              </a:spcBef>
              <a:spcAft>
                <a:spcPts val="1200"/>
              </a:spcAft>
              <a:buFont typeface="Arial" panose="020B0604020202020204" pitchFamily="34" charset="0"/>
              <a:buChar char="•"/>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p:txBody>
      </p:sp>
    </p:spTree>
    <p:extLst>
      <p:ext uri="{BB962C8B-B14F-4D97-AF65-F5344CB8AC3E}">
        <p14:creationId xmlns:p14="http://schemas.microsoft.com/office/powerpoint/2010/main" val="489845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872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9AC7E-CC93-4AA3-ACE2-A03FCCAA8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6DCFF6-080A-4DBC-8F96-B43614A91CA7}"/>
              </a:ext>
            </a:extLst>
          </p:cNvPr>
          <p:cNvSpPr>
            <a:spLocks noGrp="1"/>
          </p:cNvSpPr>
          <p:nvPr>
            <p:ph type="title"/>
          </p:nvPr>
        </p:nvSpPr>
        <p:spPr/>
        <p:txBody>
          <a:bodyPr/>
          <a:lstStyle/>
          <a:p>
            <a:r>
              <a:rPr lang="en-NZ">
                <a:solidFill>
                  <a:srgbClr val="48A83E"/>
                </a:solidFill>
                <a:latin typeface="National Semibold" panose="02000503000000020004" pitchFamily="50" charset="0"/>
                <a:ea typeface="National Semibold" panose="02000503000000020004" pitchFamily="50" charset="0"/>
              </a:rPr>
              <a:t>Current Situation</a:t>
            </a:r>
          </a:p>
        </p:txBody>
      </p:sp>
      <p:sp>
        <p:nvSpPr>
          <p:cNvPr id="4" name="Rectangle 3">
            <a:extLst>
              <a:ext uri="{FF2B5EF4-FFF2-40B4-BE49-F238E27FC236}">
                <a16:creationId xmlns:a16="http://schemas.microsoft.com/office/drawing/2014/main" id="{3FA544A2-F88D-4ED9-BA21-0E73D095ED03}"/>
              </a:ext>
            </a:extLst>
          </p:cNvPr>
          <p:cNvSpPr/>
          <p:nvPr/>
        </p:nvSpPr>
        <p:spPr>
          <a:xfrm>
            <a:off x="762000" y="1397451"/>
            <a:ext cx="9991987" cy="4339650"/>
          </a:xfrm>
          <a:prstGeom prst="rect">
            <a:avLst/>
          </a:prstGeom>
        </p:spPr>
        <p:txBody>
          <a:bodyPr wrap="square">
            <a:spAutoFit/>
          </a:bodyPr>
          <a:lstStyle/>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Smaller lot sizes and changing land use has resulted in increased need for wastewater systems.</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High number of drinking water wells and waste water systems.</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Cumulative effects of more housing and more consent applications raises concerns regarding</a:t>
            </a:r>
            <a:r>
              <a:rPr lang="en-NZ" sz="2400" i="1">
                <a:solidFill>
                  <a:schemeClr val="tx1">
                    <a:lumMod val="65000"/>
                    <a:lumOff val="35000"/>
                  </a:schemeClr>
                </a:solidFill>
                <a:latin typeface="National Light" pitchFamily="50" charset="0"/>
                <a:ea typeface="National Light" pitchFamily="50" charset="0"/>
                <a:cs typeface="National Light" pitchFamily="50" charset="0"/>
              </a:rPr>
              <a:t> E.coli </a:t>
            </a:r>
            <a:r>
              <a:rPr lang="en-NZ" sz="2400">
                <a:solidFill>
                  <a:schemeClr val="tx1">
                    <a:lumMod val="65000"/>
                    <a:lumOff val="35000"/>
                  </a:schemeClr>
                </a:solidFill>
                <a:latin typeface="National Light" pitchFamily="50" charset="0"/>
                <a:ea typeface="National Light" pitchFamily="50" charset="0"/>
                <a:cs typeface="National Light" pitchFamily="50" charset="0"/>
              </a:rPr>
              <a:t>and Nitrate.</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This area has been identified through ongoing testing as having high levels of nitrates in its water.</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Auditing of applications has been slow due to these factors – causing frustration and delay for community members </a:t>
            </a:r>
          </a:p>
        </p:txBody>
      </p:sp>
    </p:spTree>
    <p:extLst>
      <p:ext uri="{BB962C8B-B14F-4D97-AF65-F5344CB8AC3E}">
        <p14:creationId xmlns:p14="http://schemas.microsoft.com/office/powerpoint/2010/main" val="2931967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82EDD-7A90-467B-9C38-15D4AD363062}"/>
              </a:ext>
            </a:extLst>
          </p:cNvPr>
          <p:cNvSpPr>
            <a:spLocks noGrp="1"/>
          </p:cNvSpPr>
          <p:nvPr>
            <p:ph type="title"/>
          </p:nvPr>
        </p:nvSpPr>
        <p:spPr/>
        <p:txBody>
          <a:bodyPr/>
          <a:lstStyle/>
          <a:p>
            <a:r>
              <a:rPr lang="en-US">
                <a:solidFill>
                  <a:srgbClr val="48A83E"/>
                </a:solidFill>
                <a:latin typeface="National Semibold" panose="02000503000000020004" pitchFamily="50" charset="0"/>
              </a:rPr>
              <a:t>Changing land use – mid 1990s-mid 2010s</a:t>
            </a:r>
          </a:p>
        </p:txBody>
      </p:sp>
      <p:pic>
        <p:nvPicPr>
          <p:cNvPr id="3" name="Picture 2" descr="Engineering drawing&#10;&#10;Description automatically generated with low confidence">
            <a:extLst>
              <a:ext uri="{FF2B5EF4-FFF2-40B4-BE49-F238E27FC236}">
                <a16:creationId xmlns:a16="http://schemas.microsoft.com/office/drawing/2014/main" id="{05D64109-1116-43C9-8D13-9EB959FCE41D}"/>
              </a:ext>
            </a:extLst>
          </p:cNvPr>
          <p:cNvPicPr>
            <a:picLocks noChangeAspect="1"/>
          </p:cNvPicPr>
          <p:nvPr/>
        </p:nvPicPr>
        <p:blipFill>
          <a:blip r:embed="rId3"/>
          <a:stretch>
            <a:fillRect/>
          </a:stretch>
        </p:blipFill>
        <p:spPr>
          <a:xfrm>
            <a:off x="1328247" y="1556941"/>
            <a:ext cx="3633470" cy="4533900"/>
          </a:xfrm>
          <a:prstGeom prst="rect">
            <a:avLst/>
          </a:prstGeom>
        </p:spPr>
      </p:pic>
      <p:pic>
        <p:nvPicPr>
          <p:cNvPr id="4" name="Picture 3" descr="An aerial view of a city&#10;&#10;Description automatically generated with medium confidence">
            <a:extLst>
              <a:ext uri="{FF2B5EF4-FFF2-40B4-BE49-F238E27FC236}">
                <a16:creationId xmlns:a16="http://schemas.microsoft.com/office/drawing/2014/main" id="{2E70B575-C869-476F-90B3-4036A5ECFBA7}"/>
              </a:ext>
            </a:extLst>
          </p:cNvPr>
          <p:cNvPicPr>
            <a:picLocks noChangeAspect="1"/>
          </p:cNvPicPr>
          <p:nvPr/>
        </p:nvPicPr>
        <p:blipFill>
          <a:blip r:embed="rId4"/>
          <a:stretch>
            <a:fillRect/>
          </a:stretch>
        </p:blipFill>
        <p:spPr>
          <a:xfrm>
            <a:off x="6174913" y="1556941"/>
            <a:ext cx="3686810" cy="4527550"/>
          </a:xfrm>
          <a:prstGeom prst="rect">
            <a:avLst/>
          </a:prstGeom>
        </p:spPr>
      </p:pic>
      <p:pic>
        <p:nvPicPr>
          <p:cNvPr id="5" name="Picture 4">
            <a:extLst>
              <a:ext uri="{FF2B5EF4-FFF2-40B4-BE49-F238E27FC236}">
                <a16:creationId xmlns:a16="http://schemas.microsoft.com/office/drawing/2014/main" id="{6B64E807-C364-466B-B806-2E492F4EB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685" y="0"/>
            <a:ext cx="12192000" cy="6858000"/>
          </a:xfrm>
          <a:prstGeom prst="rect">
            <a:avLst/>
          </a:prstGeom>
        </p:spPr>
      </p:pic>
    </p:spTree>
    <p:extLst>
      <p:ext uri="{BB962C8B-B14F-4D97-AF65-F5344CB8AC3E}">
        <p14:creationId xmlns:p14="http://schemas.microsoft.com/office/powerpoint/2010/main" val="2125468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C202B-EC21-4225-878F-F9538A459725}"/>
              </a:ext>
            </a:extLst>
          </p:cNvPr>
          <p:cNvSpPr>
            <a:spLocks noGrp="1"/>
          </p:cNvSpPr>
          <p:nvPr>
            <p:ph type="title"/>
          </p:nvPr>
        </p:nvSpPr>
        <p:spPr/>
        <p:txBody>
          <a:bodyPr>
            <a:normAutofit/>
          </a:bodyPr>
          <a:lstStyle/>
          <a:p>
            <a:r>
              <a:rPr lang="en-US">
                <a:solidFill>
                  <a:srgbClr val="48A83E"/>
                </a:solidFill>
                <a:latin typeface="National Semibold" panose="02000503000000020004" pitchFamily="50" charset="0"/>
              </a:rPr>
              <a:t>Where are we talking about?</a:t>
            </a:r>
          </a:p>
        </p:txBody>
      </p:sp>
      <p:graphicFrame>
        <p:nvGraphicFramePr>
          <p:cNvPr id="3" name="Object 2">
            <a:extLst>
              <a:ext uri="{FF2B5EF4-FFF2-40B4-BE49-F238E27FC236}">
                <a16:creationId xmlns:a16="http://schemas.microsoft.com/office/drawing/2014/main" id="{36DF4413-F6B9-4905-867E-03D4D55EF2F3}"/>
              </a:ext>
            </a:extLst>
          </p:cNvPr>
          <p:cNvGraphicFramePr>
            <a:graphicFrameLocks noChangeAspect="1"/>
          </p:cNvGraphicFramePr>
          <p:nvPr>
            <p:extLst>
              <p:ext uri="{D42A27DB-BD31-4B8C-83A1-F6EECF244321}">
                <p14:modId xmlns:p14="http://schemas.microsoft.com/office/powerpoint/2010/main" val="2019558143"/>
              </p:ext>
            </p:extLst>
          </p:nvPr>
        </p:nvGraphicFramePr>
        <p:xfrm>
          <a:off x="2114549" y="1444789"/>
          <a:ext cx="6810375" cy="4814724"/>
        </p:xfrm>
        <a:graphic>
          <a:graphicData uri="http://schemas.openxmlformats.org/presentationml/2006/ole">
            <mc:AlternateContent xmlns:mc="http://schemas.openxmlformats.org/markup-compatibility/2006">
              <mc:Choice xmlns:v="urn:schemas-microsoft-com:vml" Requires="v">
                <p:oleObj spid="_x0000_s22537" name="Acrobat Document" r:id="rId4" imgW="7562591" imgH="5346481" progId="AcroExch.Document.DC">
                  <p:embed/>
                </p:oleObj>
              </mc:Choice>
              <mc:Fallback>
                <p:oleObj name="Acrobat Document" r:id="rId4" imgW="7562591" imgH="5346481" progId="AcroExch.Document.DC">
                  <p:embed/>
                  <p:pic>
                    <p:nvPicPr>
                      <p:cNvPr id="3" name="Object 2">
                        <a:extLst>
                          <a:ext uri="{FF2B5EF4-FFF2-40B4-BE49-F238E27FC236}">
                            <a16:creationId xmlns:a16="http://schemas.microsoft.com/office/drawing/2014/main" id="{36DF4413-F6B9-4905-867E-03D4D55EF2F3}"/>
                          </a:ext>
                        </a:extLst>
                      </p:cNvPr>
                      <p:cNvPicPr/>
                      <p:nvPr/>
                    </p:nvPicPr>
                    <p:blipFill>
                      <a:blip r:embed="rId5"/>
                      <a:stretch>
                        <a:fillRect/>
                      </a:stretch>
                    </p:blipFill>
                    <p:spPr>
                      <a:xfrm>
                        <a:off x="2114549" y="1444789"/>
                        <a:ext cx="6810375" cy="4814724"/>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478FEDD-865B-49E3-B302-CD9EB1B333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6" name="Object 5">
            <a:extLst>
              <a:ext uri="{FF2B5EF4-FFF2-40B4-BE49-F238E27FC236}">
                <a16:creationId xmlns:a16="http://schemas.microsoft.com/office/drawing/2014/main" id="{D329ADA8-7D03-4F5D-9CD0-50D4CA2052D4}"/>
              </a:ext>
            </a:extLst>
          </p:cNvPr>
          <p:cNvGraphicFramePr>
            <a:graphicFrameLocks noChangeAspect="1"/>
          </p:cNvGraphicFramePr>
          <p:nvPr>
            <p:extLst>
              <p:ext uri="{D42A27DB-BD31-4B8C-83A1-F6EECF244321}">
                <p14:modId xmlns:p14="http://schemas.microsoft.com/office/powerpoint/2010/main" val="3701990308"/>
              </p:ext>
            </p:extLst>
          </p:nvPr>
        </p:nvGraphicFramePr>
        <p:xfrm>
          <a:off x="1362074" y="1444789"/>
          <a:ext cx="7562850" cy="5346700"/>
        </p:xfrm>
        <a:graphic>
          <a:graphicData uri="http://schemas.openxmlformats.org/presentationml/2006/ole">
            <mc:AlternateContent xmlns:mc="http://schemas.openxmlformats.org/markup-compatibility/2006">
              <mc:Choice xmlns:v="urn:schemas-microsoft-com:vml" Requires="v">
                <p:oleObj spid="_x0000_s22538" name="Acrobat Document" r:id="rId7" imgW="7562591" imgH="5346481" progId="AcroExch.Document.DC">
                  <p:embed/>
                </p:oleObj>
              </mc:Choice>
              <mc:Fallback>
                <p:oleObj name="Acrobat Document" r:id="rId7" imgW="7562591" imgH="5346481" progId="AcroExch.Document.DC">
                  <p:embed/>
                  <p:pic>
                    <p:nvPicPr>
                      <p:cNvPr id="6" name="Object 5">
                        <a:extLst>
                          <a:ext uri="{FF2B5EF4-FFF2-40B4-BE49-F238E27FC236}">
                            <a16:creationId xmlns:a16="http://schemas.microsoft.com/office/drawing/2014/main" id="{D329ADA8-7D03-4F5D-9CD0-50D4CA2052D4}"/>
                          </a:ext>
                        </a:extLst>
                      </p:cNvPr>
                      <p:cNvPicPr/>
                      <p:nvPr/>
                    </p:nvPicPr>
                    <p:blipFill>
                      <a:blip r:embed="rId5"/>
                      <a:stretch>
                        <a:fillRect/>
                      </a:stretch>
                    </p:blipFill>
                    <p:spPr>
                      <a:xfrm>
                        <a:off x="1362074" y="1444789"/>
                        <a:ext cx="7562850" cy="5346700"/>
                      </a:xfrm>
                      <a:prstGeom prst="rect">
                        <a:avLst/>
                      </a:prstGeom>
                    </p:spPr>
                  </p:pic>
                </p:oleObj>
              </mc:Fallback>
            </mc:AlternateContent>
          </a:graphicData>
        </a:graphic>
      </p:graphicFrame>
    </p:spTree>
    <p:extLst>
      <p:ext uri="{BB962C8B-B14F-4D97-AF65-F5344CB8AC3E}">
        <p14:creationId xmlns:p14="http://schemas.microsoft.com/office/powerpoint/2010/main" val="1436872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9AC7E-CC93-4AA3-ACE2-A03FCCAA8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6DCFF6-080A-4DBC-8F96-B43614A91CA7}"/>
              </a:ext>
            </a:extLst>
          </p:cNvPr>
          <p:cNvSpPr>
            <a:spLocks noGrp="1"/>
          </p:cNvSpPr>
          <p:nvPr>
            <p:ph type="title"/>
          </p:nvPr>
        </p:nvSpPr>
        <p:spPr/>
        <p:txBody>
          <a:bodyPr/>
          <a:lstStyle/>
          <a:p>
            <a:r>
              <a:rPr lang="en-NZ">
                <a:solidFill>
                  <a:srgbClr val="48A83E"/>
                </a:solidFill>
                <a:latin typeface="National Semibold" panose="02000503000000020004" pitchFamily="50" charset="0"/>
                <a:ea typeface="National Semibold" panose="02000503000000020004" pitchFamily="50" charset="0"/>
              </a:rPr>
              <a:t>Consenting pattern</a:t>
            </a:r>
          </a:p>
        </p:txBody>
      </p:sp>
      <p:sp>
        <p:nvSpPr>
          <p:cNvPr id="4" name="Rectangle 3">
            <a:extLst>
              <a:ext uri="{FF2B5EF4-FFF2-40B4-BE49-F238E27FC236}">
                <a16:creationId xmlns:a16="http://schemas.microsoft.com/office/drawing/2014/main" id="{3FA544A2-F88D-4ED9-BA21-0E73D095ED03}"/>
              </a:ext>
            </a:extLst>
          </p:cNvPr>
          <p:cNvSpPr/>
          <p:nvPr/>
        </p:nvSpPr>
        <p:spPr>
          <a:xfrm>
            <a:off x="761999" y="1378192"/>
            <a:ext cx="9991987" cy="3970318"/>
          </a:xfrm>
          <a:prstGeom prst="rect">
            <a:avLst/>
          </a:prstGeom>
        </p:spPr>
        <p:txBody>
          <a:bodyPr wrap="square">
            <a:spAutoFit/>
          </a:bodyPr>
          <a:lstStyle/>
          <a:p>
            <a:pPr marL="342900" lvl="0" indent="-342900">
              <a:spcBef>
                <a:spcPts val="600"/>
              </a:spcBef>
              <a:spcAft>
                <a:spcPts val="1200"/>
              </a:spcAft>
              <a:buFont typeface="Arial" panose="020B0604020202020204" pitchFamily="34" charset="0"/>
              <a:buChar char="•"/>
              <a:tabLst>
                <a:tab pos="288290" algn="l"/>
                <a:tab pos="575945" algn="l"/>
              </a:tabLst>
            </a:pPr>
            <a:endParaRPr lang="en-NZ" sz="2400">
              <a:solidFill>
                <a:schemeClr val="tx1">
                  <a:lumMod val="65000"/>
                  <a:lumOff val="35000"/>
                </a:schemeClr>
              </a:solidFill>
              <a:latin typeface="National Light" pitchFamily="50" charset="0"/>
              <a:ea typeface="National Light" pitchFamily="50" charset="0"/>
              <a:cs typeface="National Light" pitchFamily="50" charset="0"/>
            </a:endParaRP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We have consented on-site wastewater systems in this area in the past.</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Since the re-zoning of this area to residential there has been an increase in on-site wastewater applications (both subdivisions and individual lots).</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As a result of this there is concern about the cumulative effects of increasing intensification on water quality and its potential impacts on health.</a:t>
            </a:r>
          </a:p>
          <a:p>
            <a:pPr marL="342900" lvl="0" indent="-342900">
              <a:spcBef>
                <a:spcPts val="600"/>
              </a:spcBef>
              <a:spcAft>
                <a:spcPts val="1200"/>
              </a:spcAft>
              <a:buFont typeface="Arial" panose="020B0604020202020204" pitchFamily="34" charset="0"/>
              <a:buChar char="•"/>
              <a:tabLst>
                <a:tab pos="288290" algn="l"/>
                <a:tab pos="575945" algn="l"/>
              </a:tabLst>
            </a:pPr>
            <a:r>
              <a:rPr lang="en-NZ" sz="2400">
                <a:solidFill>
                  <a:schemeClr val="tx1">
                    <a:lumMod val="65000"/>
                    <a:lumOff val="35000"/>
                  </a:schemeClr>
                </a:solidFill>
                <a:latin typeface="National Light" pitchFamily="50" charset="0"/>
                <a:ea typeface="National Light" pitchFamily="50" charset="0"/>
                <a:cs typeface="National Light" pitchFamily="50" charset="0"/>
              </a:rPr>
              <a:t>Based on nitrate levels in water testing in the area risk of proceeding in the same way raises community health and environmental quality risks. </a:t>
            </a:r>
          </a:p>
        </p:txBody>
      </p:sp>
    </p:spTree>
    <p:extLst>
      <p:ext uri="{BB962C8B-B14F-4D97-AF65-F5344CB8AC3E}">
        <p14:creationId xmlns:p14="http://schemas.microsoft.com/office/powerpoint/2010/main" val="2517818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D9D36D6-2AC5-46A1-A849-4C82D5264A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6DCFF6-080A-4DBC-8F96-B43614A91CA7}"/>
              </a:ext>
            </a:extLst>
          </p:cNvPr>
          <p:cNvSpPr>
            <a:spLocks noGrp="1"/>
          </p:cNvSpPr>
          <p:nvPr>
            <p:ph type="title"/>
          </p:nvPr>
        </p:nvSpPr>
        <p:spPr>
          <a:xfrm>
            <a:off x="5354955" y="552182"/>
            <a:ext cx="5998840" cy="3343135"/>
          </a:xfrm>
          <a:noFill/>
        </p:spPr>
        <p:txBody>
          <a:bodyPr vert="horz" lIns="91440" tIns="45720" rIns="91440" bIns="45720" rtlCol="0" anchor="b">
            <a:normAutofit fontScale="90000"/>
          </a:bodyPr>
          <a:lstStyle/>
          <a:p>
            <a:r>
              <a:rPr lang="en-US" sz="3600"/>
              <a:t/>
            </a:r>
            <a:br>
              <a:rPr lang="en-US" sz="3600"/>
            </a:br>
            <a:r>
              <a:rPr lang="en-US" sz="3600"/>
              <a:t/>
            </a:r>
            <a:br>
              <a:rPr lang="en-US" sz="3600"/>
            </a:br>
            <a:r>
              <a:rPr lang="en-US" sz="3600"/>
              <a:t/>
            </a:r>
            <a:br>
              <a:rPr lang="en-US" sz="3600"/>
            </a:br>
            <a:r>
              <a:rPr lang="en-US" sz="3600"/>
              <a:t/>
            </a:r>
            <a:br>
              <a:rPr lang="en-US" sz="3600"/>
            </a:br>
            <a:r>
              <a:rPr lang="en-US" sz="3600"/>
              <a:t/>
            </a:r>
            <a:br>
              <a:rPr lang="en-US" sz="3600"/>
            </a:br>
            <a:r>
              <a:rPr lang="en-US" sz="5200"/>
              <a:t/>
            </a:r>
            <a:br>
              <a:rPr lang="en-US" sz="5200"/>
            </a:br>
            <a:endParaRPr lang="en-US" sz="5200"/>
          </a:p>
        </p:txBody>
      </p:sp>
      <p:pic>
        <p:nvPicPr>
          <p:cNvPr id="12" name="Picture 11" descr="Map&#10;&#10;Description automatically generated">
            <a:extLst>
              <a:ext uri="{FF2B5EF4-FFF2-40B4-BE49-F238E27FC236}">
                <a16:creationId xmlns:a16="http://schemas.microsoft.com/office/drawing/2014/main" id="{2D03BC22-857C-4D98-A57D-2B37F520C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4649" y="0"/>
            <a:ext cx="4848301" cy="6858000"/>
          </a:xfrm>
          <a:prstGeom prst="rect">
            <a:avLst/>
          </a:prstGeom>
        </p:spPr>
      </p:pic>
      <p:pic>
        <p:nvPicPr>
          <p:cNvPr id="16" name="Picture 15">
            <a:extLst>
              <a:ext uri="{FF2B5EF4-FFF2-40B4-BE49-F238E27FC236}">
                <a16:creationId xmlns:a16="http://schemas.microsoft.com/office/drawing/2014/main" id="{B9B75A6C-E93E-4967-835F-AED75A45F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8502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BB1485BF-E5C3-4993-AA70-0EB8903CC3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38250" y="65491"/>
            <a:ext cx="9515475" cy="6727018"/>
          </a:xfrm>
          <a:prstGeom prst="rect">
            <a:avLst/>
          </a:prstGeom>
        </p:spPr>
      </p:pic>
    </p:spTree>
    <p:extLst>
      <p:ext uri="{BB962C8B-B14F-4D97-AF65-F5344CB8AC3E}">
        <p14:creationId xmlns:p14="http://schemas.microsoft.com/office/powerpoint/2010/main" val="424345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pplication, map&#10;&#10;Description automatically generated">
            <a:extLst>
              <a:ext uri="{FF2B5EF4-FFF2-40B4-BE49-F238E27FC236}">
                <a16:creationId xmlns:a16="http://schemas.microsoft.com/office/drawing/2014/main" id="{3DC9AF47-143A-42B2-A35B-DCE0DC364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197" y="0"/>
            <a:ext cx="9700752" cy="6858000"/>
          </a:xfrm>
          <a:prstGeom prst="rect">
            <a:avLst/>
          </a:prstGeom>
        </p:spPr>
      </p:pic>
      <p:cxnSp>
        <p:nvCxnSpPr>
          <p:cNvPr id="17" name="Straight Arrow Connector 16">
            <a:extLst>
              <a:ext uri="{FF2B5EF4-FFF2-40B4-BE49-F238E27FC236}">
                <a16:creationId xmlns:a16="http://schemas.microsoft.com/office/drawing/2014/main" id="{FC8BC2A3-97A6-4200-9997-4857C9F0EDF7}"/>
              </a:ext>
            </a:extLst>
          </p:cNvPr>
          <p:cNvCxnSpPr>
            <a:cxnSpLocks/>
          </p:cNvCxnSpPr>
          <p:nvPr/>
        </p:nvCxnSpPr>
        <p:spPr>
          <a:xfrm>
            <a:off x="1902917" y="2857876"/>
            <a:ext cx="1993718" cy="758383"/>
          </a:xfrm>
          <a:prstGeom prst="straightConnector1">
            <a:avLst/>
          </a:prstGeom>
          <a:ln w="19050">
            <a:solidFill>
              <a:srgbClr val="FFFF00"/>
            </a:solidFill>
            <a:tailEnd type="triangle"/>
          </a:ln>
          <a:effectLst>
            <a:outerShdw blurRad="63500" sx="116000" sy="116000" algn="ctr" rotWithShape="0">
              <a:prstClr val="black">
                <a:alpha val="95000"/>
              </a:prstClr>
            </a:outerShdw>
          </a:effectLst>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B88ED673-0304-4CD5-A238-F7EEF705167F}"/>
              </a:ext>
            </a:extLst>
          </p:cNvPr>
          <p:cNvPicPr>
            <a:picLocks noChangeAspect="1"/>
          </p:cNvPicPr>
          <p:nvPr/>
        </p:nvPicPr>
        <p:blipFill>
          <a:blip r:embed="rId4"/>
          <a:stretch>
            <a:fillRect/>
          </a:stretch>
        </p:blipFill>
        <p:spPr>
          <a:xfrm>
            <a:off x="-2765" y="902709"/>
            <a:ext cx="2902541" cy="1769565"/>
          </a:xfrm>
          <a:prstGeom prst="rect">
            <a:avLst/>
          </a:prstGeom>
        </p:spPr>
      </p:pic>
      <p:cxnSp>
        <p:nvCxnSpPr>
          <p:cNvPr id="15" name="Straight Arrow Connector 14">
            <a:extLst>
              <a:ext uri="{FF2B5EF4-FFF2-40B4-BE49-F238E27FC236}">
                <a16:creationId xmlns:a16="http://schemas.microsoft.com/office/drawing/2014/main" id="{5659706A-1D99-4B1E-B5A8-4083473BB18E}"/>
              </a:ext>
            </a:extLst>
          </p:cNvPr>
          <p:cNvCxnSpPr>
            <a:cxnSpLocks/>
          </p:cNvCxnSpPr>
          <p:nvPr/>
        </p:nvCxnSpPr>
        <p:spPr>
          <a:xfrm flipV="1">
            <a:off x="1819564" y="822036"/>
            <a:ext cx="222418" cy="271221"/>
          </a:xfrm>
          <a:prstGeom prst="straightConnector1">
            <a:avLst/>
          </a:prstGeom>
          <a:ln w="19050">
            <a:solidFill>
              <a:srgbClr val="FFFF00"/>
            </a:solidFill>
            <a:tailEnd type="triangle"/>
          </a:ln>
          <a:effectLst>
            <a:outerShdw blurRad="63500" sx="116000" sy="116000" algn="ctr" rotWithShape="0">
              <a:prstClr val="black"/>
            </a:outerShdw>
          </a:effectLst>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94B6E286-944C-409A-878A-4C1E8AC2B6DC}"/>
              </a:ext>
            </a:extLst>
          </p:cNvPr>
          <p:cNvPicPr>
            <a:picLocks noChangeAspect="1"/>
          </p:cNvPicPr>
          <p:nvPr/>
        </p:nvPicPr>
        <p:blipFill>
          <a:blip r:embed="rId5"/>
          <a:stretch>
            <a:fillRect/>
          </a:stretch>
        </p:blipFill>
        <p:spPr>
          <a:xfrm>
            <a:off x="239993" y="4670835"/>
            <a:ext cx="2902541" cy="1767258"/>
          </a:xfrm>
          <a:prstGeom prst="rect">
            <a:avLst/>
          </a:prstGeom>
        </p:spPr>
      </p:pic>
      <p:cxnSp>
        <p:nvCxnSpPr>
          <p:cNvPr id="28" name="Straight Arrow Connector 27">
            <a:extLst>
              <a:ext uri="{FF2B5EF4-FFF2-40B4-BE49-F238E27FC236}">
                <a16:creationId xmlns:a16="http://schemas.microsoft.com/office/drawing/2014/main" id="{A5AECE24-1848-4FB9-A602-DEBB42A407C2}"/>
              </a:ext>
            </a:extLst>
          </p:cNvPr>
          <p:cNvCxnSpPr>
            <a:cxnSpLocks/>
          </p:cNvCxnSpPr>
          <p:nvPr/>
        </p:nvCxnSpPr>
        <p:spPr>
          <a:xfrm flipV="1">
            <a:off x="2041982" y="4574884"/>
            <a:ext cx="1522182" cy="283443"/>
          </a:xfrm>
          <a:prstGeom prst="straightConnector1">
            <a:avLst/>
          </a:prstGeom>
          <a:ln w="19050">
            <a:solidFill>
              <a:srgbClr val="FFFF00"/>
            </a:solidFill>
            <a:tailEnd type="triangle"/>
          </a:ln>
          <a:effectLst>
            <a:outerShdw blurRad="63500" sx="116000" sy="116000" algn="ctr" rotWithShape="0">
              <a:prstClr val="black">
                <a:alpha val="95000"/>
              </a:prstClr>
            </a:outerShdw>
          </a:effectLst>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19EFE297-67FE-423A-A67E-E5C923E9E1BF}"/>
              </a:ext>
            </a:extLst>
          </p:cNvPr>
          <p:cNvPicPr>
            <a:picLocks noChangeAspect="1"/>
          </p:cNvPicPr>
          <p:nvPr/>
        </p:nvPicPr>
        <p:blipFill>
          <a:blip r:embed="rId6"/>
          <a:stretch>
            <a:fillRect/>
          </a:stretch>
        </p:blipFill>
        <p:spPr>
          <a:xfrm>
            <a:off x="7095706" y="3138668"/>
            <a:ext cx="3054312" cy="1859666"/>
          </a:xfrm>
          <a:prstGeom prst="rect">
            <a:avLst/>
          </a:prstGeom>
        </p:spPr>
      </p:pic>
      <p:cxnSp>
        <p:nvCxnSpPr>
          <p:cNvPr id="33" name="Straight Arrow Connector 32">
            <a:extLst>
              <a:ext uri="{FF2B5EF4-FFF2-40B4-BE49-F238E27FC236}">
                <a16:creationId xmlns:a16="http://schemas.microsoft.com/office/drawing/2014/main" id="{2F05F210-D2CF-416E-B4E4-52D18C1ED48F}"/>
              </a:ext>
            </a:extLst>
          </p:cNvPr>
          <p:cNvCxnSpPr>
            <a:cxnSpLocks/>
          </p:cNvCxnSpPr>
          <p:nvPr/>
        </p:nvCxnSpPr>
        <p:spPr>
          <a:xfrm flipH="1">
            <a:off x="4284753" y="3363522"/>
            <a:ext cx="3712431" cy="665810"/>
          </a:xfrm>
          <a:prstGeom prst="straightConnector1">
            <a:avLst/>
          </a:prstGeom>
          <a:ln w="19050">
            <a:solidFill>
              <a:srgbClr val="FFFF00"/>
            </a:solidFill>
            <a:tailEnd type="triangle"/>
          </a:ln>
          <a:effectLst>
            <a:outerShdw blurRad="63500" sx="116000" sy="116000" algn="ctr" rotWithShape="0">
              <a:prstClr val="black">
                <a:alpha val="95000"/>
              </a:prstClr>
            </a:outerShdw>
          </a:effectLst>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36A5FD03-3AFB-4CE1-A5B3-1BCD195ECB91}"/>
              </a:ext>
            </a:extLst>
          </p:cNvPr>
          <p:cNvPicPr>
            <a:picLocks noChangeAspect="1"/>
          </p:cNvPicPr>
          <p:nvPr/>
        </p:nvPicPr>
        <p:blipFill>
          <a:blip r:embed="rId7"/>
          <a:stretch>
            <a:fillRect/>
          </a:stretch>
        </p:blipFill>
        <p:spPr>
          <a:xfrm>
            <a:off x="4425929" y="163424"/>
            <a:ext cx="3054313" cy="1859667"/>
          </a:xfrm>
          <a:prstGeom prst="rect">
            <a:avLst/>
          </a:prstGeom>
        </p:spPr>
      </p:pic>
      <p:cxnSp>
        <p:nvCxnSpPr>
          <p:cNvPr id="19" name="Straight Arrow Connector 18">
            <a:extLst>
              <a:ext uri="{FF2B5EF4-FFF2-40B4-BE49-F238E27FC236}">
                <a16:creationId xmlns:a16="http://schemas.microsoft.com/office/drawing/2014/main" id="{B718475A-1000-4AAD-A265-170B4CDDA34C}"/>
              </a:ext>
            </a:extLst>
          </p:cNvPr>
          <p:cNvCxnSpPr>
            <a:cxnSpLocks/>
          </p:cNvCxnSpPr>
          <p:nvPr/>
        </p:nvCxnSpPr>
        <p:spPr>
          <a:xfrm flipH="1">
            <a:off x="3424136" y="1340431"/>
            <a:ext cx="1535791" cy="462869"/>
          </a:xfrm>
          <a:prstGeom prst="straightConnector1">
            <a:avLst/>
          </a:prstGeom>
          <a:ln w="19050">
            <a:solidFill>
              <a:srgbClr val="FFFF00"/>
            </a:solidFill>
            <a:tailEnd type="triangle"/>
          </a:ln>
          <a:effectLst>
            <a:outerShdw blurRad="63500" sx="116000" sy="116000" algn="ctr" rotWithShape="0">
              <a:prstClr val="black">
                <a:alpha val="95000"/>
              </a:prstClr>
            </a:outerShdw>
          </a:effectLst>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B77C6369-39E0-48C0-B51A-B2FC85843E23}"/>
              </a:ext>
            </a:extLst>
          </p:cNvPr>
          <p:cNvPicPr>
            <a:picLocks noChangeAspect="1"/>
          </p:cNvPicPr>
          <p:nvPr/>
        </p:nvPicPr>
        <p:blipFill>
          <a:blip r:embed="rId8"/>
          <a:stretch>
            <a:fillRect/>
          </a:stretch>
        </p:blipFill>
        <p:spPr>
          <a:xfrm>
            <a:off x="7972402" y="927733"/>
            <a:ext cx="2906330" cy="1769565"/>
          </a:xfrm>
          <a:prstGeom prst="rect">
            <a:avLst/>
          </a:prstGeom>
        </p:spPr>
      </p:pic>
      <p:cxnSp>
        <p:nvCxnSpPr>
          <p:cNvPr id="24" name="Straight Arrow Connector 23">
            <a:extLst>
              <a:ext uri="{FF2B5EF4-FFF2-40B4-BE49-F238E27FC236}">
                <a16:creationId xmlns:a16="http://schemas.microsoft.com/office/drawing/2014/main" id="{BC53EBDF-24A7-46AB-A3A6-72C013CD6E08}"/>
              </a:ext>
            </a:extLst>
          </p:cNvPr>
          <p:cNvCxnSpPr>
            <a:cxnSpLocks/>
          </p:cNvCxnSpPr>
          <p:nvPr/>
        </p:nvCxnSpPr>
        <p:spPr>
          <a:xfrm flipH="1">
            <a:off x="4284753" y="2223485"/>
            <a:ext cx="3712431" cy="1205515"/>
          </a:xfrm>
          <a:prstGeom prst="straightConnector1">
            <a:avLst/>
          </a:prstGeom>
          <a:ln w="19050">
            <a:solidFill>
              <a:srgbClr val="FFFF00"/>
            </a:solidFill>
            <a:tailEnd type="triangle"/>
          </a:ln>
          <a:effectLst>
            <a:outerShdw blurRad="63500" sx="116000" sy="116000" algn="ctr" rotWithShape="0">
              <a:prstClr val="black">
                <a:alpha val="95000"/>
              </a:prstClr>
            </a:outerShdw>
          </a:effectLst>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DF46430-F3F8-47ED-8E52-F1C48E36FE62}"/>
              </a:ext>
            </a:extLst>
          </p:cNvPr>
          <p:cNvPicPr>
            <a:picLocks noChangeAspect="1"/>
          </p:cNvPicPr>
          <p:nvPr/>
        </p:nvPicPr>
        <p:blipFill>
          <a:blip r:embed="rId9"/>
          <a:stretch>
            <a:fillRect/>
          </a:stretch>
        </p:blipFill>
        <p:spPr>
          <a:xfrm>
            <a:off x="4400419" y="5117818"/>
            <a:ext cx="3054312" cy="1859666"/>
          </a:xfrm>
          <a:prstGeom prst="rect">
            <a:avLst/>
          </a:prstGeom>
        </p:spPr>
      </p:pic>
      <p:cxnSp>
        <p:nvCxnSpPr>
          <p:cNvPr id="31" name="Straight Arrow Connector 30">
            <a:extLst>
              <a:ext uri="{FF2B5EF4-FFF2-40B4-BE49-F238E27FC236}">
                <a16:creationId xmlns:a16="http://schemas.microsoft.com/office/drawing/2014/main" id="{003D7F87-A77F-47B9-9E34-EE9C0DDA2E5F}"/>
              </a:ext>
            </a:extLst>
          </p:cNvPr>
          <p:cNvCxnSpPr>
            <a:cxnSpLocks/>
          </p:cNvCxnSpPr>
          <p:nvPr/>
        </p:nvCxnSpPr>
        <p:spPr>
          <a:xfrm flipH="1" flipV="1">
            <a:off x="4110182" y="4100945"/>
            <a:ext cx="1256145" cy="1246910"/>
          </a:xfrm>
          <a:prstGeom prst="straightConnector1">
            <a:avLst/>
          </a:prstGeom>
          <a:ln w="19050">
            <a:solidFill>
              <a:srgbClr val="FFFF00"/>
            </a:solidFill>
            <a:tailEnd type="triangle"/>
          </a:ln>
          <a:effectLst>
            <a:outerShdw blurRad="63500" sx="116000" sy="116000" algn="ctr" rotWithShape="0">
              <a:prstClr val="black">
                <a:alpha val="95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80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9AC7E-CC93-4AA3-ACE2-A03FCCAA8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2" name="Title 1">
            <a:extLst>
              <a:ext uri="{FF2B5EF4-FFF2-40B4-BE49-F238E27FC236}">
                <a16:creationId xmlns:a16="http://schemas.microsoft.com/office/drawing/2014/main" id="{EB6DCFF6-080A-4DBC-8F96-B43614A91CA7}"/>
              </a:ext>
            </a:extLst>
          </p:cNvPr>
          <p:cNvSpPr>
            <a:spLocks noGrp="1"/>
          </p:cNvSpPr>
          <p:nvPr>
            <p:ph type="title"/>
          </p:nvPr>
        </p:nvSpPr>
        <p:spPr/>
        <p:txBody>
          <a:bodyPr/>
          <a:lstStyle/>
          <a:p>
            <a:r>
              <a:rPr lang="en-NZ">
                <a:solidFill>
                  <a:srgbClr val="48A83E"/>
                </a:solidFill>
                <a:latin typeface="National Semibold" panose="02000503000000020004" pitchFamily="50" charset="0"/>
                <a:ea typeface="National Semibold" panose="02000503000000020004" pitchFamily="50" charset="0"/>
              </a:rPr>
              <a:t>There are likely to be increased effects on groundwater where:</a:t>
            </a:r>
          </a:p>
        </p:txBody>
      </p:sp>
      <p:sp>
        <p:nvSpPr>
          <p:cNvPr id="4" name="Rectangle 3">
            <a:extLst>
              <a:ext uri="{FF2B5EF4-FFF2-40B4-BE49-F238E27FC236}">
                <a16:creationId xmlns:a16="http://schemas.microsoft.com/office/drawing/2014/main" id="{3FA544A2-F88D-4ED9-BA21-0E73D095ED03}"/>
              </a:ext>
            </a:extLst>
          </p:cNvPr>
          <p:cNvSpPr/>
          <p:nvPr/>
        </p:nvSpPr>
        <p:spPr>
          <a:xfrm>
            <a:off x="838199" y="1966020"/>
            <a:ext cx="9991987" cy="3656065"/>
          </a:xfrm>
          <a:prstGeom prst="rect">
            <a:avLst/>
          </a:prstGeom>
        </p:spPr>
        <p:txBody>
          <a:bodyPr wrap="square">
            <a:spAutoFit/>
          </a:bodyPr>
          <a:lstStyle/>
          <a:p>
            <a:pPr marL="342900" lvl="0" indent="-342900">
              <a:lnSpc>
                <a:spcPct val="115000"/>
              </a:lnSpc>
              <a:spcBef>
                <a:spcPts val="600"/>
              </a:spcBef>
              <a:spcAft>
                <a:spcPts val="600"/>
              </a:spcAft>
              <a:buSzPts val="1000"/>
              <a:buFont typeface="Symbol" panose="05050102010706020507" pitchFamily="18" charset="2"/>
              <a:buChar char=""/>
              <a:tabLst>
                <a:tab pos="288290" algn="l"/>
                <a:tab pos="457200" algn="l"/>
              </a:tabLst>
            </a:pPr>
            <a:r>
              <a:rPr lang="en-NZ" sz="2400">
                <a:solidFill>
                  <a:schemeClr val="tx1">
                    <a:lumMod val="65000"/>
                    <a:lumOff val="35000"/>
                  </a:schemeClr>
                </a:solidFill>
                <a:latin typeface="National Light" pitchFamily="50" charset="0"/>
              </a:rPr>
              <a:t>Sites are smaller than 4Ha</a:t>
            </a:r>
          </a:p>
          <a:p>
            <a:pPr marL="342900" lvl="0" indent="-342900">
              <a:lnSpc>
                <a:spcPct val="115000"/>
              </a:lnSpc>
              <a:spcBef>
                <a:spcPts val="600"/>
              </a:spcBef>
              <a:spcAft>
                <a:spcPts val="600"/>
              </a:spcAft>
              <a:buSzPts val="1000"/>
              <a:buFont typeface="Symbol" panose="05050102010706020507" pitchFamily="18" charset="2"/>
              <a:buChar char=""/>
              <a:tabLst>
                <a:tab pos="288290" algn="l"/>
                <a:tab pos="457200" algn="l"/>
              </a:tabLst>
            </a:pPr>
            <a:r>
              <a:rPr lang="en-NZ" sz="2400">
                <a:solidFill>
                  <a:schemeClr val="tx1">
                    <a:lumMod val="65000"/>
                    <a:lumOff val="35000"/>
                  </a:schemeClr>
                </a:solidFill>
                <a:latin typeface="National Light" pitchFamily="50" charset="0"/>
              </a:rPr>
              <a:t>Properties have no reticulated sewers or water and where groundwater is shallow;</a:t>
            </a:r>
          </a:p>
          <a:p>
            <a:pPr marL="342900" lvl="0" indent="-342900">
              <a:lnSpc>
                <a:spcPct val="115000"/>
              </a:lnSpc>
              <a:spcBef>
                <a:spcPts val="600"/>
              </a:spcBef>
              <a:spcAft>
                <a:spcPts val="600"/>
              </a:spcAft>
              <a:buSzPts val="1000"/>
              <a:buFont typeface="Symbol" panose="05050102010706020507" pitchFamily="18" charset="2"/>
              <a:buChar char=""/>
              <a:tabLst>
                <a:tab pos="288290" algn="l"/>
                <a:tab pos="457200" algn="l"/>
              </a:tabLst>
            </a:pPr>
            <a:r>
              <a:rPr lang="en-NZ" sz="2400">
                <a:solidFill>
                  <a:schemeClr val="tx1">
                    <a:lumMod val="65000"/>
                    <a:lumOff val="35000"/>
                  </a:schemeClr>
                </a:solidFill>
                <a:latin typeface="National Light" pitchFamily="50" charset="0"/>
              </a:rPr>
              <a:t>Areas have known high levels of nitrate and E.coli in the groundwater;</a:t>
            </a:r>
          </a:p>
          <a:p>
            <a:pPr marL="342900" lvl="0" indent="-342900">
              <a:lnSpc>
                <a:spcPct val="115000"/>
              </a:lnSpc>
              <a:spcBef>
                <a:spcPts val="600"/>
              </a:spcBef>
              <a:spcAft>
                <a:spcPts val="600"/>
              </a:spcAft>
              <a:buSzPts val="1000"/>
              <a:buFont typeface="Symbol" panose="05050102010706020507" pitchFamily="18" charset="2"/>
              <a:buChar char=""/>
              <a:tabLst>
                <a:tab pos="288290" algn="l"/>
                <a:tab pos="457200" algn="l"/>
              </a:tabLst>
            </a:pPr>
            <a:r>
              <a:rPr lang="en-NZ" sz="2400">
                <a:solidFill>
                  <a:schemeClr val="tx1">
                    <a:lumMod val="65000"/>
                    <a:lumOff val="35000"/>
                  </a:schemeClr>
                </a:solidFill>
                <a:latin typeface="National Light" pitchFamily="50" charset="0"/>
              </a:rPr>
              <a:t>Groundwater is shallow and there are properties with drinking-water bores located near or downgradient from the proposed site</a:t>
            </a:r>
          </a:p>
          <a:p>
            <a:pPr marL="342900" lvl="0" indent="-342900">
              <a:lnSpc>
                <a:spcPct val="115000"/>
              </a:lnSpc>
              <a:spcBef>
                <a:spcPts val="600"/>
              </a:spcBef>
              <a:spcAft>
                <a:spcPts val="600"/>
              </a:spcAft>
              <a:buSzPts val="1000"/>
              <a:buFont typeface="Symbol" panose="05050102010706020507" pitchFamily="18" charset="2"/>
              <a:buChar char=""/>
              <a:tabLst>
                <a:tab pos="288290" algn="l"/>
                <a:tab pos="457200" algn="l"/>
              </a:tabLst>
            </a:pPr>
            <a:r>
              <a:rPr lang="en-NZ" sz="2400">
                <a:solidFill>
                  <a:schemeClr val="tx1">
                    <a:lumMod val="65000"/>
                    <a:lumOff val="35000"/>
                  </a:schemeClr>
                </a:solidFill>
                <a:latin typeface="National Light" pitchFamily="50" charset="0"/>
              </a:rPr>
              <a:t>Properties are within a Community Drinking-Water Supply Protection Zone.</a:t>
            </a:r>
          </a:p>
        </p:txBody>
      </p:sp>
    </p:spTree>
    <p:extLst>
      <p:ext uri="{BB962C8B-B14F-4D97-AF65-F5344CB8AC3E}">
        <p14:creationId xmlns:p14="http://schemas.microsoft.com/office/powerpoint/2010/main" val="796901200"/>
      </p:ext>
    </p:extLst>
  </p:cSld>
  <p:clrMapOvr>
    <a:masterClrMapping/>
  </p:clrMapOvr>
</p:sld>
</file>

<file path=ppt/theme/theme1.xml><?xml version="1.0" encoding="utf-8"?>
<a:theme xmlns:a="http://schemas.openxmlformats.org/drawingml/2006/main" name="Custom Design">
  <a:themeElements>
    <a:clrScheme name="Custom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8A8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ADA1AA24968546AA3E5CE6F627937C" ma:contentTypeVersion="17" ma:contentTypeDescription="Create a new document." ma:contentTypeScope="" ma:versionID="f02df9a1b1347c08e8a29f7b350bbf5f">
  <xsd:schema xmlns:xsd="http://www.w3.org/2001/XMLSchema" xmlns:xs="http://www.w3.org/2001/XMLSchema" xmlns:p="http://schemas.microsoft.com/office/2006/metadata/properties" xmlns:ns2="033892ef-567b-46cd-9ad1-413f13972037" targetNamespace="http://schemas.microsoft.com/office/2006/metadata/properties" ma:root="true" ma:fieldsID="7bb9ab4e1b6117ea8a969ef7d0da2779" ns2:_="">
    <xsd:import namespace="033892ef-567b-46cd-9ad1-413f13972037"/>
    <xsd:element name="properties">
      <xsd:complexType>
        <xsd:sequence>
          <xsd:element name="documentManagement">
            <xsd:complexType>
              <xsd:all>
                <xsd:element ref="ns2:Template_x0020_Type" minOccurs="0"/>
                <xsd:element ref="ns2:Document_x0020_Category" minOccurs="0"/>
                <xsd:element ref="ns2:Location" minOccurs="0"/>
                <xsd:element ref="ns2:DateUpdated" minOccurs="0"/>
                <xsd:element ref="ns2:Group" minOccurs="0"/>
                <xsd:element ref="ns2:ExternalUser" minOccurs="0"/>
                <xsd:element ref="ns2:Section" minOccurs="0"/>
                <xsd:element ref="ns2:Status" minOccurs="0"/>
                <xsd:element ref="ns2:ECan_x0020_Approved" minOccurs="0"/>
                <xsd:element ref="ns2:_dlc_DocId" minOccurs="0"/>
                <xsd:element ref="ns2:_dlc_DocIdUrl" minOccurs="0"/>
                <xsd:element ref="ns2:_dlc_DocIdPersistId" minOccurs="0"/>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3892ef-567b-46cd-9ad1-413f13972037" elementFormDefault="qualified">
    <xsd:import namespace="http://schemas.microsoft.com/office/2006/documentManagement/types"/>
    <xsd:import namespace="http://schemas.microsoft.com/office/infopath/2007/PartnerControls"/>
    <xsd:element name="Template_x0020_Type" ma:index="2" nillable="true" ma:displayName="Template Type" ma:format="Dropdown" ma:internalName="Template_x0020_Type" ma:readOnly="false">
      <xsd:simpleType>
        <xsd:restriction base="dms:Choice">
          <xsd:enumeration value="1. FAQs"/>
          <xsd:enumeration value="2. Core Templates"/>
          <xsd:enumeration value="3. Regional forums and committee templates"/>
          <xsd:enumeration value="4. Other Templates"/>
        </xsd:restriction>
      </xsd:simpleType>
    </xsd:element>
    <xsd:element name="Document_x0020_Category" ma:index="3" nillable="true" ma:displayName="Document Category" ma:format="Dropdown" ma:internalName="Document_x0020_Category" ma:readOnly="false">
      <xsd:simpleType>
        <xsd:restriction base="dms:Choice">
          <xsd:enumeration value="Agenda"/>
          <xsd:enumeration value="Commissioner Briefing Paper"/>
          <xsd:enumeration value="Council Paper"/>
          <xsd:enumeration value="Directorate Paper"/>
          <xsd:enumeration value="Letter"/>
          <xsd:enumeration value="Memo"/>
          <xsd:enumeration value="Minutes"/>
          <xsd:enumeration value="PARC"/>
          <xsd:enumeration value="PowerPoint"/>
          <xsd:enumeration value="Report"/>
        </xsd:restriction>
      </xsd:simpleType>
    </xsd:element>
    <xsd:element name="Location" ma:index="4" nillable="true" ma:displayName="Location" ma:format="Dropdown" ma:internalName="Location" ma:readOnly="false">
      <xsd:simpleType>
        <xsd:restriction base="dms:Choice">
          <xsd:enumeration value="ALL LOCATIONS"/>
          <xsd:enumeration value="AgResearch"/>
          <xsd:enumeration value="Allied Telis Building"/>
          <xsd:enumeration value="Civil Defence Centre"/>
          <xsd:enumeration value="Ellesmere Centre"/>
          <xsd:enumeration value="Matthew Fraser House"/>
          <xsd:enumeration value="Papanui"/>
          <xsd:enumeration value="Timaru"/>
        </xsd:restriction>
      </xsd:simpleType>
    </xsd:element>
    <xsd:element name="DateUpdated" ma:index="5" nillable="true" ma:displayName="ReviewedDate" ma:description="Date the template was last reviewed/updated" ma:format="DateOnly" ma:internalName="DateUpdated" ma:readOnly="false">
      <xsd:simpleType>
        <xsd:restriction base="dms:DateTime"/>
      </xsd:simpleType>
    </xsd:element>
    <xsd:element name="Group" ma:index="6" nillable="true" ma:displayName="UsedBy" ma:default="All Environment Canterbury" ma:format="Dropdown" ma:internalName="Group" ma:readOnly="false">
      <xsd:simpleType>
        <xsd:restriction base="dms:Choice">
          <xsd:enumeration value="All Environment Canterbury"/>
          <xsd:enumeration value="CWMS"/>
          <xsd:enumeration value="Communications"/>
          <xsd:enumeration value="Finance and Corporate Services"/>
          <xsd:enumeration value="Operations"/>
          <xsd:enumeration value="Planning and Consents"/>
          <xsd:enumeration value="Resource Management Group"/>
          <xsd:enumeration value="Science Group"/>
          <xsd:enumeration value="Strategy and Programmes"/>
        </xsd:restriction>
      </xsd:simpleType>
    </xsd:element>
    <xsd:element name="ExternalUser" ma:index="7" nillable="true" ma:displayName="ExternalUser" ma:default="1" ma:internalName="ExternalUser" ma:readOnly="false">
      <xsd:simpleType>
        <xsd:restriction base="dms:Boolean"/>
      </xsd:simpleType>
    </xsd:element>
    <xsd:element name="Section" ma:index="8" nillable="true" ma:displayName="Section" ma:format="Dropdown" ma:internalName="Section" ma:readOnly="false">
      <xsd:simpleType>
        <xsd:restriction base="dms:Choice">
          <xsd:enumeration value="Legal"/>
          <xsd:enumeration value="Human Resources"/>
          <xsd:enumeration value="Information Services"/>
          <xsd:enumeration value="Democracy Services"/>
          <xsd:enumeration value="Business Analyst Team"/>
          <xsd:enumeration value="Environmental Quality and Hazards"/>
          <xsd:enumeration value="Surface Water Resources and Ecosystems"/>
          <xsd:enumeration value="Groundwater Resources"/>
          <xsd:enumeration value="Civil Defence"/>
          <xsd:enumeration value="Customer Services"/>
          <xsd:enumeration value="Engineering"/>
          <xsd:enumeration value="Passenger Transport"/>
          <xsd:enumeration value="Regional Planning Section"/>
          <xsd:enumeration value="Consents"/>
          <xsd:enumeration value="Resource Management Group"/>
        </xsd:restriction>
      </xsd:simpleType>
    </xsd:element>
    <xsd:element name="Status" ma:index="9" nillable="true" ma:displayName="Status" ma:default="Submitted" ma:format="Dropdown" ma:internalName="Status" ma:readOnly="false">
      <xsd:simpleType>
        <xsd:restriction base="dms:Choice">
          <xsd:enumeration value="Submitted"/>
          <xsd:enumeration value="Reviewing"/>
          <xsd:enumeration value="Available for use"/>
          <xsd:enumeration value="Archived"/>
        </xsd:restriction>
      </xsd:simpleType>
    </xsd:element>
    <xsd:element name="ECan_x0020_Approved" ma:index="10" nillable="true" ma:displayName="ECan Approved" ma:default="0" ma:internalName="ECan_x0020_Approved" ma:readOnly="false">
      <xsd:simpleType>
        <xsd:restriction base="dms:Boolean"/>
      </xsd:simpleType>
    </xsd:element>
    <xsd:element name="_dlc_DocId" ma:index="15" nillable="true" ma:displayName="Document ID Value" ma:description="The value of the document ID assigned to this item." ma:internalName="_dlc_DocId" ma:readOnly="false">
      <xsd:simpleType>
        <xsd:restriction base="dms:Text"/>
      </xsd:simpleType>
    </xsd:element>
    <xsd:element name="_dlc_DocIdUrl" ma:index="16" nillable="true" ma:displayName="Document ID" ma:description="Permanent link to this document." ma:format="Hyperlink"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false">
      <xsd:simpleType>
        <xsd:restriction base="dms:Boolean"/>
      </xsd:simpleType>
    </xsd:element>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ction xmlns="033892ef-567b-46cd-9ad1-413f13972037" xsi:nil="true"/>
    <Group xmlns="033892ef-567b-46cd-9ad1-413f13972037">All Environment Canterbury</Group>
    <ECan_x0020_Approved xmlns="033892ef-567b-46cd-9ad1-413f13972037">false</ECan_x0020_Approved>
    <DateUpdated xmlns="033892ef-567b-46cd-9ad1-413f13972037">2020-09-20T12:00:00+00:00</DateUpdated>
    <Template_x0020_Type xmlns="033892ef-567b-46cd-9ad1-413f13972037">2. Core Templates</Template_x0020_Type>
    <Document_x0020_Category xmlns="033892ef-567b-46cd-9ad1-413f13972037">PowerPoint</Document_x0020_Category>
    <_dlc_DocId xmlns="033892ef-567b-46cd-9ad1-413f13972037">DOCID-212-230</_dlc_DocId>
    <Location xmlns="033892ef-567b-46cd-9ad1-413f13972037" xsi:nil="true"/>
    <ExternalUser xmlns="033892ef-567b-46cd-9ad1-413f13972037">true</ExternalUser>
    <_dlc_DocIdUrl xmlns="033892ef-567b-46cd-9ad1-413f13972037">
      <Url>https://punakorero/staff-kete/_layouts/15/DocIdRedir.aspx?ID=DOCID-212-230</Url>
      <Description>DOCID-212-230</Description>
    </_dlc_DocIdUrl>
    <Status xmlns="033892ef-567b-46cd-9ad1-413f13972037">Submitted</Status>
    <_dlc_DocIdPersistId xmlns="033892ef-567b-46cd-9ad1-413f13972037" xsi:nil="true"/>
  </documentManagement>
</p:properties>
</file>

<file path=customXml/itemProps1.xml><?xml version="1.0" encoding="utf-8"?>
<ds:datastoreItem xmlns:ds="http://schemas.openxmlformats.org/officeDocument/2006/customXml" ds:itemID="{B10DC071-2CB6-4662-A8CC-5EDB7FFAB576}">
  <ds:schemaRefs>
    <ds:schemaRef ds:uri="033892ef-567b-46cd-9ad1-413f139720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F7CB8ED-F65A-4B32-AA37-84016F7C99FC}">
  <ds:schemaRefs>
    <ds:schemaRef ds:uri="http://schemas.microsoft.com/sharepoint/v3/contenttype/forms"/>
  </ds:schemaRefs>
</ds:datastoreItem>
</file>

<file path=customXml/itemProps3.xml><?xml version="1.0" encoding="utf-8"?>
<ds:datastoreItem xmlns:ds="http://schemas.openxmlformats.org/officeDocument/2006/customXml" ds:itemID="{82BF468E-95B4-41EA-84B2-5BC73164D1FB}">
  <ds:schemaRefs>
    <ds:schemaRef ds:uri="http://schemas.microsoft.com/office/2006/documentManagement/types"/>
    <ds:schemaRef ds:uri="033892ef-567b-46cd-9ad1-413f13972037"/>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TotalTime>
  <Words>865</Words>
  <Application>Microsoft Office PowerPoint</Application>
  <PresentationFormat>Widescreen</PresentationFormat>
  <Paragraphs>98</Paragraphs>
  <Slides>16</Slides>
  <Notes>14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6" baseType="lpstr">
      <vt:lpstr>Arial</vt:lpstr>
      <vt:lpstr>Calibri</vt:lpstr>
      <vt:lpstr>Calibri Light</vt:lpstr>
      <vt:lpstr>National Black</vt:lpstr>
      <vt:lpstr>National Light</vt:lpstr>
      <vt:lpstr>National Light Italic</vt:lpstr>
      <vt:lpstr>National Semibold</vt:lpstr>
      <vt:lpstr>Symbol</vt:lpstr>
      <vt:lpstr>Custom Design</vt:lpstr>
      <vt:lpstr>Acrobat Document</vt:lpstr>
      <vt:lpstr>Environment Canterbury  NE Ashburton On-Site Wastewater consents </vt:lpstr>
      <vt:lpstr>Current Situation</vt:lpstr>
      <vt:lpstr>Changing land use – mid 1990s-mid 2010s</vt:lpstr>
      <vt:lpstr>Where are we talking about?</vt:lpstr>
      <vt:lpstr>Consenting pattern</vt:lpstr>
      <vt:lpstr>      </vt:lpstr>
      <vt:lpstr>PowerPoint Presentation</vt:lpstr>
      <vt:lpstr>PowerPoint Presentation</vt:lpstr>
      <vt:lpstr>There are likely to be increased effects on groundwater where:</vt:lpstr>
      <vt:lpstr>Why this matters</vt:lpstr>
      <vt:lpstr>Where current applications at in the process?</vt:lpstr>
      <vt:lpstr>Way forward and options</vt:lpstr>
      <vt:lpstr>Permitted activity framework</vt:lpstr>
      <vt:lpstr>Proceed with seeking consent</vt:lpstr>
      <vt:lpstr>Other options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Brown</dc:creator>
  <cp:lastModifiedBy>Phillipa Clark</cp:lastModifiedBy>
  <cp:revision>3</cp:revision>
  <cp:lastPrinted>2018-09-16T19:43:52Z</cp:lastPrinted>
  <dcterms:created xsi:type="dcterms:W3CDTF">2018-09-11T22:23:52Z</dcterms:created>
  <dcterms:modified xsi:type="dcterms:W3CDTF">2022-03-15T02:28:38Z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0x010100A7ADA1AA24968546AA3E5CE6F627937C</vt:lpwstr>
  </property>
  <property fmtid="{D5CDD505-2E9C-101B-9397-08002B2CF9AE}" pid="3" name="_dlc_DocIdItemGuid">
    <vt:lpwstr>c0362fd6-77c8-4832-bc13-702d90bd1b2a</vt:lpwstr>
  </property>
  <property fmtid="{D5CDD505-2E9C-101B-9397-08002B2CF9AE}" pid="4" name="ReviewedDate">
    <vt:lpwstr>2020-09-21T00:00:00</vt:lpwstr>
  </property>
  <property fmtid="{D5CDD505-2E9C-101B-9397-08002B2CF9AE}" pid="5" name="Document ID Value">
    <vt:lpwstr>DOCID-212-230</vt:lpwstr>
  </property>
  <property fmtid="{D5CDD505-2E9C-101B-9397-08002B2CF9AE}" pid="6" name="UsedBy">
    <vt:lpwstr>All Environment Canterbury</vt:lpwstr>
  </property>
</Properties>
</file>