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75" r:id="rId6"/>
    <p:sldMasterId id="2147483684" r:id="rId7"/>
    <p:sldMasterId id="2147483689" r:id="rId8"/>
  </p:sldMasterIdLst>
  <p:notesMasterIdLst>
    <p:notesMasterId r:id="rId80"/>
  </p:notesMasterIdLst>
  <p:handoutMasterIdLst>
    <p:handoutMasterId r:id="rId81"/>
  </p:handoutMasterIdLst>
  <p:sldIdLst>
    <p:sldId id="256" r:id="rId9"/>
    <p:sldId id="257" r:id="rId10"/>
    <p:sldId id="258" r:id="rId11"/>
    <p:sldId id="259" r:id="rId12"/>
    <p:sldId id="263" r:id="rId13"/>
    <p:sldId id="261" r:id="rId14"/>
    <p:sldId id="262" r:id="rId15"/>
    <p:sldId id="305" r:id="rId16"/>
    <p:sldId id="267" r:id="rId17"/>
    <p:sldId id="268" r:id="rId18"/>
    <p:sldId id="298" r:id="rId19"/>
    <p:sldId id="269" r:id="rId20"/>
    <p:sldId id="321" r:id="rId21"/>
    <p:sldId id="283" r:id="rId22"/>
    <p:sldId id="264" r:id="rId23"/>
    <p:sldId id="270" r:id="rId24"/>
    <p:sldId id="327" r:id="rId25"/>
    <p:sldId id="284" r:id="rId26"/>
    <p:sldId id="271" r:id="rId27"/>
    <p:sldId id="272" r:id="rId28"/>
    <p:sldId id="331" r:id="rId29"/>
    <p:sldId id="285" r:id="rId30"/>
    <p:sldId id="273" r:id="rId31"/>
    <p:sldId id="286" r:id="rId32"/>
    <p:sldId id="310" r:id="rId33"/>
    <p:sldId id="274" r:id="rId34"/>
    <p:sldId id="330" r:id="rId35"/>
    <p:sldId id="287" r:id="rId36"/>
    <p:sldId id="306" r:id="rId37"/>
    <p:sldId id="307" r:id="rId38"/>
    <p:sldId id="308" r:id="rId39"/>
    <p:sldId id="309" r:id="rId40"/>
    <p:sldId id="275" r:id="rId41"/>
    <p:sldId id="288" r:id="rId42"/>
    <p:sldId id="311" r:id="rId43"/>
    <p:sldId id="312" r:id="rId44"/>
    <p:sldId id="313" r:id="rId45"/>
    <p:sldId id="326" r:id="rId46"/>
    <p:sldId id="265" r:id="rId47"/>
    <p:sldId id="276" r:id="rId48"/>
    <p:sldId id="332" r:id="rId49"/>
    <p:sldId id="289" r:id="rId50"/>
    <p:sldId id="314" r:id="rId51"/>
    <p:sldId id="295" r:id="rId52"/>
    <p:sldId id="315" r:id="rId53"/>
    <p:sldId id="316" r:id="rId54"/>
    <p:sldId id="279" r:id="rId55"/>
    <p:sldId id="323" r:id="rId56"/>
    <p:sldId id="266" r:id="rId57"/>
    <p:sldId id="277" r:id="rId58"/>
    <p:sldId id="278" r:id="rId59"/>
    <p:sldId id="318" r:id="rId60"/>
    <p:sldId id="319" r:id="rId61"/>
    <p:sldId id="299" r:id="rId62"/>
    <p:sldId id="293" r:id="rId63"/>
    <p:sldId id="317" r:id="rId64"/>
    <p:sldId id="322" r:id="rId65"/>
    <p:sldId id="290" r:id="rId66"/>
    <p:sldId id="280" r:id="rId67"/>
    <p:sldId id="281" r:id="rId68"/>
    <p:sldId id="292" r:id="rId69"/>
    <p:sldId id="297" r:id="rId70"/>
    <p:sldId id="325" r:id="rId71"/>
    <p:sldId id="296" r:id="rId72"/>
    <p:sldId id="282" r:id="rId73"/>
    <p:sldId id="328" r:id="rId74"/>
    <p:sldId id="301" r:id="rId75"/>
    <p:sldId id="302" r:id="rId76"/>
    <p:sldId id="303" r:id="rId77"/>
    <p:sldId id="304" r:id="rId78"/>
    <p:sldId id="324" r:id="rId79"/>
  </p:sldIdLst>
  <p:sldSz cx="9144000" cy="6858000" type="screen4x3"/>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A3DB8F-3E94-21BC-D486-5E5C6469A7FC}" name="Katie Dobinson" initials="KD" userId="18a74fa73f95a8f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sia Tegmann" initials="TT" lastIdx="2" clrIdx="0">
    <p:extLst>
      <p:ext uri="{19B8F6BF-5375-455C-9EA6-DF929625EA0E}">
        <p15:presenceInfo xmlns:p15="http://schemas.microsoft.com/office/powerpoint/2012/main" userId="Tersia Teg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A7C"/>
    <a:srgbClr val="3AC9F4"/>
    <a:srgbClr val="5E8CC3"/>
    <a:srgbClr val="C0504D"/>
    <a:srgbClr val="FF0000"/>
    <a:srgbClr val="32BF72"/>
    <a:srgbClr val="4BACC6"/>
    <a:srgbClr val="4F81BD"/>
    <a:srgbClr val="9BBB59"/>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4B3E7-D8A9-4904-816F-EA5803844F6C}" v="252" dt="2022-08-02T03:10:20.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357" autoAdjust="0"/>
  </p:normalViewPr>
  <p:slideViewPr>
    <p:cSldViewPr snapToGrid="0">
      <p:cViewPr varScale="1">
        <p:scale>
          <a:sx n="92" d="100"/>
          <a:sy n="92" d="100"/>
        </p:scale>
        <p:origin x="3296" y="60"/>
      </p:cViewPr>
      <p:guideLst/>
    </p:cSldViewPr>
  </p:slideViewPr>
  <p:notesTextViewPr>
    <p:cViewPr>
      <p:scale>
        <a:sx n="1" d="1"/>
        <a:sy n="1" d="1"/>
      </p:scale>
      <p:origin x="0" y="0"/>
    </p:cViewPr>
  </p:notesTextViewPr>
  <p:notesViewPr>
    <p:cSldViewPr snapToGrid="0" showGuides="1">
      <p:cViewPr varScale="1">
        <p:scale>
          <a:sx n="116" d="100"/>
          <a:sy n="116" d="100"/>
        </p:scale>
        <p:origin x="20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commentAuthors" Target="commentAuthors.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556994690072291"/>
          <c:y val="0.16420597020991243"/>
          <c:w val="0.45443005309927709"/>
          <c:h val="0.80447334280085048"/>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1-9D22-4E2F-B11D-A9C057F43A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High nitrate levels/cloudy/tastes bad/too much chlorine</c:v>
                </c:pt>
                <c:pt idx="1">
                  <c:v>Need to boil/filter water before drinking it</c:v>
                </c:pt>
                <c:pt idx="2">
                  <c:v>Water pressure drops/gets cut off without warning</c:v>
                </c:pt>
                <c:pt idx="3">
                  <c:v>Could be better</c:v>
                </c:pt>
                <c:pt idx="4">
                  <c:v>We buy water to drink</c:v>
                </c:pt>
                <c:pt idx="5">
                  <c:v>Bigger water storage</c:v>
                </c:pt>
                <c:pt idx="6">
                  <c:v>Boil water notice</c:v>
                </c:pt>
                <c:pt idx="7">
                  <c:v>Other</c:v>
                </c:pt>
              </c:strCache>
            </c:strRef>
          </c:cat>
          <c:val>
            <c:numRef>
              <c:f>Sheet1!$B$2:$B$9</c:f>
              <c:numCache>
                <c:formatCode>###0%</c:formatCode>
                <c:ptCount val="8"/>
                <c:pt idx="0">
                  <c:v>0.62384881112242863</c:v>
                </c:pt>
                <c:pt idx="1">
                  <c:v>0.22343079292813064</c:v>
                </c:pt>
                <c:pt idx="2">
                  <c:v>8.6546993619244367E-2</c:v>
                </c:pt>
                <c:pt idx="3">
                  <c:v>6.6970434181643015E-2</c:v>
                </c:pt>
                <c:pt idx="4">
                  <c:v>5.8165880858727176E-2</c:v>
                </c:pt>
                <c:pt idx="5">
                  <c:v>3.8321961456693698E-2</c:v>
                </c:pt>
                <c:pt idx="6">
                  <c:v>2.0177288065819466E-2</c:v>
                </c:pt>
                <c:pt idx="7">
                  <c:v>2.0177288065819466E-2</c:v>
                </c:pt>
              </c:numCache>
            </c:numRef>
          </c:val>
          <c:extLst>
            <c:ext xmlns:c16="http://schemas.microsoft.com/office/drawing/2014/chart" uri="{C3380CC4-5D6E-409C-BE32-E72D297353CC}">
              <c16:uniqueId val="{00000000-97F5-449F-97CA-56035E73BC61}"/>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1"/>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4798008947756E-2"/>
          <c:y val="3.9372275717536473E-2"/>
          <c:w val="0.91452238139016206"/>
          <c:h val="0.72014578989598255"/>
        </c:manualLayout>
      </c:layout>
      <c:lineChart>
        <c:grouping val="standard"/>
        <c:varyColors val="0"/>
        <c:ser>
          <c:idx val="0"/>
          <c:order val="0"/>
          <c:tx>
            <c:strRef>
              <c:f>Sheet1!$B$1</c:f>
              <c:strCache>
                <c:ptCount val="1"/>
                <c:pt idx="0">
                  <c:v>Drinking water supply</c:v>
                </c:pt>
              </c:strCache>
            </c:strRef>
          </c:tx>
          <c:spPr>
            <a:ln w="28575" cap="rnd">
              <a:solidFill>
                <a:schemeClr val="accent1"/>
              </a:solidFill>
              <a:round/>
            </a:ln>
            <a:effectLst/>
          </c:spPr>
          <c:marker>
            <c:symbol val="none"/>
          </c:marker>
          <c:dLbls>
            <c:dLbl>
              <c:idx val="5"/>
              <c:layout>
                <c:manualLayout>
                  <c:x val="-2.3009484649883161E-2"/>
                  <c:y val="3.6420776801298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C1-49C6-9F83-3DE868104E4E}"/>
                </c:ext>
              </c:extLst>
            </c:dLbl>
            <c:dLbl>
              <c:idx val="6"/>
              <c:layout>
                <c:manualLayout>
                  <c:x val="-2.5994813989300296E-2"/>
                  <c:y val="-3.360132093074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C1-49C6-9F83-3DE868104E4E}"/>
                </c:ext>
              </c:extLst>
            </c:dLbl>
            <c:dLbl>
              <c:idx val="8"/>
              <c:layout>
                <c:manualLayout>
                  <c:x val="-2.3009484649883161E-2"/>
                  <c:y val="2.905002967161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00-439A-9512-F5F63273085C}"/>
                </c:ext>
              </c:extLst>
            </c:dLbl>
            <c:dLbl>
              <c:idx val="9"/>
              <c:layout>
                <c:manualLayout>
                  <c:x val="-2.3009484649883269E-2"/>
                  <c:y val="2.905002967161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0-439A-9512-F5F63273085C}"/>
                </c:ext>
              </c:extLst>
            </c:dLbl>
            <c:dLbl>
              <c:idx val="10"/>
              <c:layout>
                <c:manualLayout>
                  <c:x val="2.3658147351623923E-3"/>
                  <c:y val="-4.4657441625278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C1-49C6-9F83-3DE868104E4E}"/>
                </c:ext>
              </c:extLst>
            </c:dLbl>
            <c:dLbl>
              <c:idx val="11"/>
              <c:layout>
                <c:manualLayout>
                  <c:x val="-2.3009484649883269E-2"/>
                  <c:y val="3.2735403236454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00-439A-9512-F5F63273085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5" formatCode="0%">
                  <c:v>0.81</c:v>
                </c:pt>
                <c:pt idx="6" formatCode="0%">
                  <c:v>0.84</c:v>
                </c:pt>
                <c:pt idx="7" formatCode="0%">
                  <c:v>0.82</c:v>
                </c:pt>
                <c:pt idx="8" formatCode="0%">
                  <c:v>0.8</c:v>
                </c:pt>
                <c:pt idx="9" formatCode="0%">
                  <c:v>0.83</c:v>
                </c:pt>
                <c:pt idx="10" formatCode="0%">
                  <c:v>0.82</c:v>
                </c:pt>
                <c:pt idx="11" formatCode="0%">
                  <c:v>0.74</c:v>
                </c:pt>
              </c:numCache>
            </c:numRef>
          </c:val>
          <c:smooth val="0"/>
          <c:extLst>
            <c:ext xmlns:c16="http://schemas.microsoft.com/office/drawing/2014/chart" uri="{C3380CC4-5D6E-409C-BE32-E72D297353CC}">
              <c16:uniqueId val="{00000005-56B7-4365-9420-32C250B07900}"/>
            </c:ext>
          </c:extLst>
        </c:ser>
        <c:ser>
          <c:idx val="1"/>
          <c:order val="1"/>
          <c:tx>
            <c:strRef>
              <c:f>Sheet1!$C$1</c:f>
              <c:strCache>
                <c:ptCount val="1"/>
                <c:pt idx="0">
                  <c:v>Sealed roads</c:v>
                </c:pt>
              </c:strCache>
            </c:strRef>
          </c:tx>
          <c:spPr>
            <a:ln w="28575" cap="rnd">
              <a:solidFill>
                <a:schemeClr val="accent2"/>
              </a:solidFill>
              <a:round/>
            </a:ln>
            <a:effectLst/>
          </c:spPr>
          <c:marker>
            <c:symbol val="none"/>
          </c:marker>
          <c:dLbls>
            <c:dLbl>
              <c:idx val="0"/>
              <c:layout>
                <c:manualLayout>
                  <c:x val="-2.3009484649883161E-2"/>
                  <c:y val="-3.360132093074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C1-49C6-9F83-3DE868104E4E}"/>
                </c:ext>
              </c:extLst>
            </c:dLbl>
            <c:dLbl>
              <c:idx val="3"/>
              <c:layout>
                <c:manualLayout>
                  <c:x val="-2.4502149319591729E-2"/>
                  <c:y val="-1.885982667136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C1-49C6-9F83-3DE868104E4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0.74</c:v>
                </c:pt>
                <c:pt idx="1">
                  <c:v>0.6</c:v>
                </c:pt>
                <c:pt idx="2">
                  <c:v>0.56000000000000005</c:v>
                </c:pt>
                <c:pt idx="3">
                  <c:v>0.56999999999999995</c:v>
                </c:pt>
                <c:pt idx="4">
                  <c:v>0.67</c:v>
                </c:pt>
                <c:pt idx="5">
                  <c:v>0.54</c:v>
                </c:pt>
                <c:pt idx="6">
                  <c:v>0.54</c:v>
                </c:pt>
                <c:pt idx="7">
                  <c:v>0.43</c:v>
                </c:pt>
                <c:pt idx="8">
                  <c:v>0.38</c:v>
                </c:pt>
                <c:pt idx="9">
                  <c:v>0.34</c:v>
                </c:pt>
                <c:pt idx="10">
                  <c:v>0.38</c:v>
                </c:pt>
                <c:pt idx="11">
                  <c:v>0.24</c:v>
                </c:pt>
              </c:numCache>
            </c:numRef>
          </c:val>
          <c:smooth val="0"/>
          <c:extLst>
            <c:ext xmlns:c16="http://schemas.microsoft.com/office/drawing/2014/chart" uri="{C3380CC4-5D6E-409C-BE32-E72D297353CC}">
              <c16:uniqueId val="{0000000A-56B7-4365-9420-32C250B07900}"/>
            </c:ext>
          </c:extLst>
        </c:ser>
        <c:ser>
          <c:idx val="2"/>
          <c:order val="2"/>
          <c:tx>
            <c:strRef>
              <c:f>Sheet1!$D$1</c:f>
              <c:strCache>
                <c:ptCount val="1"/>
                <c:pt idx="0">
                  <c:v>Unsealed roads</c:v>
                </c:pt>
              </c:strCache>
            </c:strRef>
          </c:tx>
          <c:spPr>
            <a:ln w="28575" cap="rnd">
              <a:solidFill>
                <a:schemeClr val="accent3"/>
              </a:solidFill>
              <a:round/>
            </a:ln>
            <a:effectLst/>
          </c:spPr>
          <c:marker>
            <c:symbol val="none"/>
          </c:marker>
          <c:dLbls>
            <c:dLbl>
              <c:idx val="0"/>
              <c:layout>
                <c:manualLayout>
                  <c:x val="-2.5994813989300296E-2"/>
                  <c:y val="1.885982667136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C1-49C6-9F83-3DE868104E4E}"/>
                </c:ext>
              </c:extLst>
            </c:dLbl>
            <c:dLbl>
              <c:idx val="3"/>
              <c:layout>
                <c:manualLayout>
                  <c:x val="-2.3009484649883161E-2"/>
                  <c:y val="2.2545200236212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C1-49C6-9F83-3DE868104E4E}"/>
                </c:ext>
              </c:extLst>
            </c:dLbl>
            <c:dLbl>
              <c:idx val="4"/>
              <c:layout>
                <c:manualLayout>
                  <c:x val="-1.5546161301340374E-2"/>
                  <c:y val="3.728669449558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C1-49C6-9F83-3DE868104E4E}"/>
                </c:ext>
              </c:extLst>
            </c:dLbl>
            <c:dLbl>
              <c:idx val="5"/>
              <c:layout>
                <c:manualLayout>
                  <c:x val="-2.3009484649883161E-2"/>
                  <c:y val="-1.062316184738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C1-49C6-9F83-3DE868104E4E}"/>
                </c:ext>
              </c:extLst>
            </c:dLbl>
            <c:dLbl>
              <c:idx val="6"/>
              <c:layout>
                <c:manualLayout>
                  <c:x val="-2.1516819980174701E-2"/>
                  <c:y val="-3.2735403236454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C1-49C6-9F83-3DE868104E4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0.65</c:v>
                </c:pt>
                <c:pt idx="1">
                  <c:v>0.63</c:v>
                </c:pt>
                <c:pt idx="2">
                  <c:v>0.53</c:v>
                </c:pt>
                <c:pt idx="3">
                  <c:v>0.48</c:v>
                </c:pt>
                <c:pt idx="4">
                  <c:v>0.55000000000000004</c:v>
                </c:pt>
                <c:pt idx="5">
                  <c:v>0.57999999999999996</c:v>
                </c:pt>
                <c:pt idx="6">
                  <c:v>0.59</c:v>
                </c:pt>
                <c:pt idx="7">
                  <c:v>0.55000000000000004</c:v>
                </c:pt>
                <c:pt idx="8">
                  <c:v>0.55000000000000004</c:v>
                </c:pt>
                <c:pt idx="9">
                  <c:v>0.51</c:v>
                </c:pt>
                <c:pt idx="10">
                  <c:v>0.53</c:v>
                </c:pt>
                <c:pt idx="11">
                  <c:v>0.54</c:v>
                </c:pt>
              </c:numCache>
            </c:numRef>
          </c:val>
          <c:smooth val="0"/>
          <c:extLst>
            <c:ext xmlns:c16="http://schemas.microsoft.com/office/drawing/2014/chart" uri="{C3380CC4-5D6E-409C-BE32-E72D297353CC}">
              <c16:uniqueId val="{0000000C-56B7-4365-9420-32C250B07900}"/>
            </c:ext>
          </c:extLst>
        </c:ser>
        <c:ser>
          <c:idx val="3"/>
          <c:order val="3"/>
          <c:tx>
            <c:strRef>
              <c:f>Sheet1!$E$1</c:f>
              <c:strCache>
                <c:ptCount val="1"/>
                <c:pt idx="0">
                  <c:v>Rubbish &amp; recycling, overall</c:v>
                </c:pt>
              </c:strCache>
            </c:strRef>
          </c:tx>
          <c:spPr>
            <a:ln w="28575" cap="rnd">
              <a:solidFill>
                <a:schemeClr val="accent4"/>
              </a:solidFill>
              <a:round/>
            </a:ln>
            <a:effectLst/>
          </c:spPr>
          <c:marker>
            <c:symbol val="none"/>
          </c:marker>
          <c:dLbls>
            <c:dLbl>
              <c:idx val="5"/>
              <c:layout>
                <c:manualLayout>
                  <c:x val="-2.3009484649883161E-2"/>
                  <c:y val="-2.53646561067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C1-49C6-9F83-3DE868104E4E}"/>
                </c:ext>
              </c:extLst>
            </c:dLbl>
            <c:dLbl>
              <c:idx val="6"/>
              <c:layout>
                <c:manualLayout>
                  <c:x val="-2.5994813989300296E-2"/>
                  <c:y val="-2.16792825419211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00-439A-9512-F5F63273085C}"/>
                </c:ext>
              </c:extLst>
            </c:dLbl>
            <c:dLbl>
              <c:idx val="7"/>
              <c:layout>
                <c:manualLayout>
                  <c:x val="-3.6048439436717717E-3"/>
                  <c:y val="-5.116227106067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C1-49C6-9F83-3DE868104E4E}"/>
                </c:ext>
              </c:extLst>
            </c:dLbl>
            <c:dLbl>
              <c:idx val="8"/>
              <c:layout>
                <c:manualLayout>
                  <c:x val="-2.3009484649883161E-2"/>
                  <c:y val="2.2545200236212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C1-49C6-9F83-3DE868104E4E}"/>
                </c:ext>
              </c:extLst>
            </c:dLbl>
            <c:dLbl>
              <c:idx val="9"/>
              <c:layout>
                <c:manualLayout>
                  <c:x val="-2.4502149319591729E-2"/>
                  <c:y val="1.88598266713677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C1-49C6-9F83-3DE868104E4E}"/>
                </c:ext>
              </c:extLst>
            </c:dLbl>
            <c:dLbl>
              <c:idx val="10"/>
              <c:layout>
                <c:manualLayout>
                  <c:x val="-2.0024155310466134E-2"/>
                  <c:y val="1.8859826671367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C1-49C6-9F83-3DE868104E4E}"/>
                </c:ext>
              </c:extLst>
            </c:dLbl>
            <c:dLbl>
              <c:idx val="11"/>
              <c:layout>
                <c:manualLayout>
                  <c:x val="-2.3009484649883269E-2"/>
                  <c:y val="1.885982667136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00-439A-9512-F5F63273085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5" formatCode="0%">
                  <c:v>0.63</c:v>
                </c:pt>
                <c:pt idx="6" formatCode="0%">
                  <c:v>0.67</c:v>
                </c:pt>
                <c:pt idx="7" formatCode="0%">
                  <c:v>0.84</c:v>
                </c:pt>
                <c:pt idx="8" formatCode="0%">
                  <c:v>0.9</c:v>
                </c:pt>
                <c:pt idx="9" formatCode="0%">
                  <c:v>0.88</c:v>
                </c:pt>
                <c:pt idx="10" formatCode="0%">
                  <c:v>0.8</c:v>
                </c:pt>
                <c:pt idx="11" formatCode="0%">
                  <c:v>0.85</c:v>
                </c:pt>
              </c:numCache>
            </c:numRef>
          </c:val>
          <c:smooth val="0"/>
          <c:extLst>
            <c:ext xmlns:c16="http://schemas.microsoft.com/office/drawing/2014/chart" uri="{C3380CC4-5D6E-409C-BE32-E72D297353CC}">
              <c16:uniqueId val="{0000000D-56B7-4365-9420-32C250B07900}"/>
            </c:ext>
          </c:extLst>
        </c:ser>
        <c:ser>
          <c:idx val="4"/>
          <c:order val="4"/>
          <c:tx>
            <c:strRef>
              <c:f>Sheet1!$F$1</c:f>
              <c:strCache>
                <c:ptCount val="1"/>
                <c:pt idx="0">
                  <c:v>Rubbish &amp; recycling, provided with kerbside collection</c:v>
                </c:pt>
              </c:strCache>
            </c:strRef>
          </c:tx>
          <c:spPr>
            <a:ln w="28575" cap="rnd">
              <a:solidFill>
                <a:schemeClr val="accent5"/>
              </a:solidFill>
              <a:round/>
            </a:ln>
            <a:effectLst/>
          </c:spPr>
          <c:marker>
            <c:symbol val="none"/>
          </c:marker>
          <c:dLbls>
            <c:dLbl>
              <c:idx val="7"/>
              <c:layout>
                <c:manualLayout>
                  <c:x val="-4.2414125356094547E-2"/>
                  <c:y val="-1.4308535412232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C1-49C6-9F83-3DE868104E4E}"/>
                </c:ext>
              </c:extLst>
            </c:dLbl>
            <c:dLbl>
              <c:idx val="11"/>
              <c:layout>
                <c:manualLayout>
                  <c:x val="-2.3009484649883269E-2"/>
                  <c:y val="-2.53646561067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00-439A-9512-F5F63273085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General</c:formatCode>
                <c:ptCount val="12"/>
                <c:pt idx="6" formatCode="0%">
                  <c:v>0.68</c:v>
                </c:pt>
                <c:pt idx="7" formatCode="0%">
                  <c:v>0.86</c:v>
                </c:pt>
                <c:pt idx="8" formatCode="0%">
                  <c:v>0.91</c:v>
                </c:pt>
                <c:pt idx="9" formatCode="0%">
                  <c:v>0.91</c:v>
                </c:pt>
                <c:pt idx="10" formatCode="0%">
                  <c:v>0.84</c:v>
                </c:pt>
                <c:pt idx="11" formatCode="0%">
                  <c:v>0.87</c:v>
                </c:pt>
              </c:numCache>
            </c:numRef>
          </c:val>
          <c:smooth val="0"/>
          <c:extLst>
            <c:ext xmlns:c16="http://schemas.microsoft.com/office/drawing/2014/chart" uri="{C3380CC4-5D6E-409C-BE32-E72D297353CC}">
              <c16:uniqueId val="{0000000E-56B7-4365-9420-32C250B07900}"/>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scaling>
        <c:delete val="1"/>
        <c:axPos val="l"/>
        <c:numFmt formatCode="0%" sourceLinked="0"/>
        <c:majorTickMark val="out"/>
        <c:minorTickMark val="none"/>
        <c:tickLblPos val="nextTo"/>
        <c:crossAx val="102661326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2954681166184456E-2"/>
          <c:y val="0.85995870561318444"/>
          <c:w val="0.94884961110815358"/>
          <c:h val="0.1185655076317956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4263356625309"/>
          <c:y val="4.4660254387622236E-2"/>
          <c:w val="0.5155736643374691"/>
          <c:h val="0.81780598268384153"/>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performance</c:v>
                </c:pt>
                <c:pt idx="1">
                  <c:v>Mayor and Councillors</c:v>
                </c:pt>
                <c:pt idx="2">
                  <c:v>Council staff</c:v>
                </c:pt>
                <c:pt idx="3">
                  <c:v>Advocacy</c:v>
                </c:pt>
                <c:pt idx="5">
                  <c:v>Opportunities to have your say</c:v>
                </c:pt>
              </c:strCache>
            </c:strRef>
          </c:cat>
          <c:val>
            <c:numRef>
              <c:f>Sheet1!$B$2:$B$7</c:f>
              <c:numCache>
                <c:formatCode>###0%</c:formatCode>
                <c:ptCount val="6"/>
                <c:pt idx="0">
                  <c:v>0.34</c:v>
                </c:pt>
                <c:pt idx="1">
                  <c:v>0.17</c:v>
                </c:pt>
                <c:pt idx="2">
                  <c:v>0.19</c:v>
                </c:pt>
                <c:pt idx="3">
                  <c:v>0.21</c:v>
                </c:pt>
                <c:pt idx="5">
                  <c:v>0.14000000000000001</c:v>
                </c:pt>
              </c:numCache>
            </c:numRef>
          </c:val>
          <c:extLst>
            <c:ext xmlns:c16="http://schemas.microsoft.com/office/drawing/2014/chart" uri="{C3380CC4-5D6E-409C-BE32-E72D297353CC}">
              <c16:uniqueId val="{00000000-E437-4C26-9822-2A4D2B699182}"/>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performance</c:v>
                </c:pt>
                <c:pt idx="1">
                  <c:v>Mayor and Councillors</c:v>
                </c:pt>
                <c:pt idx="2">
                  <c:v>Council staff</c:v>
                </c:pt>
                <c:pt idx="3">
                  <c:v>Advocacy</c:v>
                </c:pt>
                <c:pt idx="5">
                  <c:v>Opportunities to have your say</c:v>
                </c:pt>
              </c:strCache>
            </c:strRef>
          </c:cat>
          <c:val>
            <c:numRef>
              <c:f>Sheet1!$C$2:$C$7</c:f>
              <c:numCache>
                <c:formatCode>###0%</c:formatCode>
                <c:ptCount val="6"/>
                <c:pt idx="0">
                  <c:v>0.66</c:v>
                </c:pt>
                <c:pt idx="1">
                  <c:v>0.83</c:v>
                </c:pt>
                <c:pt idx="2">
                  <c:v>0.81</c:v>
                </c:pt>
                <c:pt idx="3">
                  <c:v>0.79</c:v>
                </c:pt>
                <c:pt idx="5">
                  <c:v>0.86</c:v>
                </c:pt>
              </c:numCache>
            </c:numRef>
          </c:val>
          <c:extLst>
            <c:ext xmlns:c16="http://schemas.microsoft.com/office/drawing/2014/chart" uri="{C3380CC4-5D6E-409C-BE32-E72D297353CC}">
              <c16:uniqueId val="{00000001-E437-4C26-9822-2A4D2B699182}"/>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9026100018337249"/>
          <c:y val="0.60235025655912522"/>
          <c:w val="0.49814562298047999"/>
          <c:h val="6.75290539410836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6209555378134"/>
          <c:y val="3.4901619927078013E-2"/>
          <c:w val="0.46592338324712818"/>
          <c:h val="0.91984391129509224"/>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13"/>
            <c:invertIfNegative val="0"/>
            <c:bubble3D val="0"/>
            <c:spPr>
              <a:solidFill>
                <a:schemeClr val="bg1">
                  <a:lumMod val="75000"/>
                </a:schemeClr>
              </a:solidFill>
              <a:ln>
                <a:noFill/>
              </a:ln>
              <a:effectLst/>
            </c:spPr>
            <c:extLst>
              <c:ext xmlns:c16="http://schemas.microsoft.com/office/drawing/2014/chart" uri="{C3380CC4-5D6E-409C-BE32-E72D297353CC}">
                <c16:uniqueId val="{00000001-3E8B-4BA8-B74B-F3292A88AD11}"/>
              </c:ext>
            </c:extLst>
          </c:dPt>
          <c:dLbls>
            <c:dLbl>
              <c:idx val="11"/>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8B-4BA8-B74B-F3292A88AD11}"/>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8B-4BA8-B74B-F3292A88AD1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Roading issues/ Roadworks / Pot holes</c:v>
                </c:pt>
                <c:pt idx="1">
                  <c:v>Overspending/waste money/not receiving value for money</c:v>
                </c:pt>
                <c:pt idx="2">
                  <c:v>Water quality/water supply</c:v>
                </c:pt>
                <c:pt idx="3">
                  <c:v>Council does not listen to the community/lack of communication</c:v>
                </c:pt>
                <c:pt idx="4">
                  <c:v>Rates are too high</c:v>
                </c:pt>
                <c:pt idx="5">
                  <c:v>Lack of forward thinking/lack of action</c:v>
                </c:pt>
                <c:pt idx="6">
                  <c:v>Rubbish/recycling issues</c:v>
                </c:pt>
                <c:pt idx="7">
                  <c:v>Untidy town/ littering issues / Maintenance</c:v>
                </c:pt>
                <c:pt idx="8">
                  <c:v>Councillors seem to have their own agenda</c:v>
                </c:pt>
                <c:pt idx="9">
                  <c:v>Flooding issues / Emergency response to flooding / Stormwater inadequate</c:v>
                </c:pt>
                <c:pt idx="10">
                  <c:v>Poor decision making/lack of expertise</c:v>
                </c:pt>
                <c:pt idx="11">
                  <c:v>Bridges</c:v>
                </c:pt>
                <c:pt idx="12">
                  <c:v>Poor infrastructure</c:v>
                </c:pt>
                <c:pt idx="13">
                  <c:v>The use of vaccine passes</c:v>
                </c:pt>
                <c:pt idx="14">
                  <c:v>Poor mangement of contractors</c:v>
                </c:pt>
                <c:pt idx="15">
                  <c:v>Not enough accountability/transparency</c:v>
                </c:pt>
                <c:pt idx="16">
                  <c:v>Other</c:v>
                </c:pt>
              </c:strCache>
            </c:strRef>
          </c:cat>
          <c:val>
            <c:numRef>
              <c:f>Sheet1!$B$2:$B$18</c:f>
              <c:numCache>
                <c:formatCode>###0%</c:formatCode>
                <c:ptCount val="17"/>
                <c:pt idx="0">
                  <c:v>0.62559713882747681</c:v>
                </c:pt>
                <c:pt idx="1">
                  <c:v>0.25565869481414161</c:v>
                </c:pt>
                <c:pt idx="2">
                  <c:v>0.12920937975134286</c:v>
                </c:pt>
                <c:pt idx="3">
                  <c:v>0.10408396744675004</c:v>
                </c:pt>
                <c:pt idx="4">
                  <c:v>9.6830994080849872E-2</c:v>
                </c:pt>
                <c:pt idx="5">
                  <c:v>8.3647367668174086E-2</c:v>
                </c:pt>
                <c:pt idx="6">
                  <c:v>6.0141957762834541E-2</c:v>
                </c:pt>
                <c:pt idx="7">
                  <c:v>5.5697462208813248E-2</c:v>
                </c:pt>
                <c:pt idx="8">
                  <c:v>4.8388638603739348E-2</c:v>
                </c:pt>
                <c:pt idx="9">
                  <c:v>4.7199235690102592E-2</c:v>
                </c:pt>
                <c:pt idx="10">
                  <c:v>4.6584674697320111E-2</c:v>
                </c:pt>
                <c:pt idx="11">
                  <c:v>3.4771798465772399E-2</c:v>
                </c:pt>
                <c:pt idx="12">
                  <c:v>3.2350711451846523E-2</c:v>
                </c:pt>
                <c:pt idx="13">
                  <c:v>2.6894973852430285E-2</c:v>
                </c:pt>
                <c:pt idx="14">
                  <c:v>1.8912161385418291E-2</c:v>
                </c:pt>
                <c:pt idx="15">
                  <c:v>7.945955729160379E-3</c:v>
                </c:pt>
                <c:pt idx="16">
                  <c:v>3.4145214326639646E-2</c:v>
                </c:pt>
              </c:numCache>
            </c:numRef>
          </c:val>
          <c:extLst>
            <c:ext xmlns:c16="http://schemas.microsoft.com/office/drawing/2014/chart" uri="{C3380CC4-5D6E-409C-BE32-E72D297353CC}">
              <c16:uniqueId val="{00000004-AFD0-4F48-9BD9-8059A6EA0587}"/>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8"/>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4798008947756E-2"/>
          <c:y val="4.0539109213288821E-2"/>
          <c:w val="0.92452219624306253"/>
          <c:h val="0.70805631366881838"/>
        </c:manualLayout>
      </c:layout>
      <c:lineChart>
        <c:grouping val="standard"/>
        <c:varyColors val="0"/>
        <c:ser>
          <c:idx val="0"/>
          <c:order val="0"/>
          <c:tx>
            <c:strRef>
              <c:f>Sheet1!$B$1</c:f>
              <c:strCache>
                <c:ptCount val="1"/>
                <c:pt idx="0">
                  <c:v>Overall performance</c:v>
                </c:pt>
              </c:strCache>
            </c:strRef>
          </c:tx>
          <c:spPr>
            <a:ln w="28575" cap="rnd">
              <a:solidFill>
                <a:schemeClr val="accent1"/>
              </a:solidFill>
              <a:round/>
            </a:ln>
            <a:effectLst/>
          </c:spPr>
          <c:marker>
            <c:symbol val="none"/>
          </c:marker>
          <c:dLbls>
            <c:dLbl>
              <c:idx val="4"/>
              <c:layout>
                <c:manualLayout>
                  <c:x val="-2.2105079878268773E-2"/>
                  <c:y val="-2.1679282541921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CC-4AD6-AAAB-1D3DA5FA1624}"/>
                </c:ext>
              </c:extLst>
            </c:dLbl>
            <c:dLbl>
              <c:idx val="5"/>
              <c:layout>
                <c:manualLayout>
                  <c:x val="-2.3638553309090825E-2"/>
                  <c:y val="2.2545200236212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CC-4AD6-AAAB-1D3DA5FA1624}"/>
                </c:ext>
              </c:extLst>
            </c:dLbl>
            <c:dLbl>
              <c:idx val="6"/>
              <c:layout>
                <c:manualLayout>
                  <c:x val="-2.5172026739912763E-2"/>
                  <c:y val="2.991594736590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CC-4AD6-AAAB-1D3DA5FA1624}"/>
                </c:ext>
              </c:extLst>
            </c:dLbl>
            <c:dLbl>
              <c:idx val="7"/>
              <c:layout>
                <c:manualLayout>
                  <c:x val="-1.750465958580279E-2"/>
                  <c:y val="1.8859826671367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CC-4AD6-AAAB-1D3DA5FA1624}"/>
                </c:ext>
              </c:extLst>
            </c:dLbl>
            <c:dLbl>
              <c:idx val="9"/>
              <c:layout>
                <c:manualLayout>
                  <c:x val="-2.3638553309090881E-2"/>
                  <c:y val="1.885982667136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CC-4AD6-AAAB-1D3DA5FA1624}"/>
                </c:ext>
              </c:extLst>
            </c:dLbl>
            <c:dLbl>
              <c:idx val="10"/>
              <c:layout>
                <c:manualLayout>
                  <c:x val="-2.363855330909077E-2"/>
                  <c:y val="-2.1679282541921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CC-4AD6-AAAB-1D3DA5FA1624}"/>
                </c:ext>
              </c:extLst>
            </c:dLbl>
            <c:dLbl>
              <c:idx val="11"/>
              <c:layout>
                <c:manualLayout>
                  <c:x val="-2.5172026739912763E-2"/>
                  <c:y val="1.885982667136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CC-4AD6-AAAB-1D3DA5FA162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4" formatCode="0%">
                  <c:v>0.72</c:v>
                </c:pt>
                <c:pt idx="5" formatCode="0%">
                  <c:v>0.72</c:v>
                </c:pt>
                <c:pt idx="6" formatCode="0%">
                  <c:v>0.74</c:v>
                </c:pt>
                <c:pt idx="7" formatCode="0%">
                  <c:v>0.68</c:v>
                </c:pt>
                <c:pt idx="8" formatCode="0%">
                  <c:v>0.77</c:v>
                </c:pt>
                <c:pt idx="9" formatCode="0%">
                  <c:v>0.69</c:v>
                </c:pt>
                <c:pt idx="10" formatCode="0%">
                  <c:v>0.74</c:v>
                </c:pt>
                <c:pt idx="11" formatCode="0%">
                  <c:v>0.66</c:v>
                </c:pt>
              </c:numCache>
            </c:numRef>
          </c:val>
          <c:smooth val="0"/>
          <c:extLst>
            <c:ext xmlns:c16="http://schemas.microsoft.com/office/drawing/2014/chart" uri="{C3380CC4-5D6E-409C-BE32-E72D297353CC}">
              <c16:uniqueId val="{00000000-1FDA-41D0-9ED7-9B05942E097D}"/>
            </c:ext>
          </c:extLst>
        </c:ser>
        <c:ser>
          <c:idx val="1"/>
          <c:order val="1"/>
          <c:tx>
            <c:strRef>
              <c:f>Sheet1!$C$1</c:f>
              <c:strCache>
                <c:ptCount val="1"/>
                <c:pt idx="0">
                  <c:v>Mayor &amp; Councillors</c:v>
                </c:pt>
              </c:strCache>
            </c:strRef>
          </c:tx>
          <c:spPr>
            <a:ln w="28575" cap="rnd">
              <a:solidFill>
                <a:schemeClr val="accent2"/>
              </a:solidFill>
              <a:round/>
            </a:ln>
            <a:effectLst/>
          </c:spPr>
          <c:marker>
            <c:symbol val="none"/>
          </c:marker>
          <c:dLbls>
            <c:dLbl>
              <c:idx val="4"/>
              <c:layout>
                <c:manualLayout>
                  <c:x val="-2.363855330909077E-2"/>
                  <c:y val="-3.360132093074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38-49D5-99AE-4A4B5CFC8D5F}"/>
                </c:ext>
              </c:extLst>
            </c:dLbl>
            <c:dLbl>
              <c:idx val="5"/>
              <c:layout>
                <c:manualLayout>
                  <c:x val="-3.1305920463200798E-2"/>
                  <c:y val="-2.9915947365901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38-49D5-99AE-4A4B5CFC8D5F}"/>
                </c:ext>
              </c:extLst>
            </c:dLbl>
            <c:dLbl>
              <c:idx val="6"/>
              <c:layout>
                <c:manualLayout>
                  <c:x val="1.1631335599815114E-2"/>
                  <c:y val="-4.0972068060434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38-49D5-99AE-4A4B5CFC8D5F}"/>
                </c:ext>
              </c:extLst>
            </c:dLbl>
            <c:dLbl>
              <c:idx val="7"/>
              <c:layout>
                <c:manualLayout>
                  <c:x val="-3.2839393894022739E-2"/>
                  <c:y val="6.5903765320054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38-49D5-99AE-4A4B5CFC8D5F}"/>
                </c:ext>
              </c:extLst>
            </c:dLbl>
            <c:dLbl>
              <c:idx val="8"/>
              <c:layout>
                <c:manualLayout>
                  <c:x val="-2.363855330909077E-2"/>
                  <c:y val="6.9589138884898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38-49D5-99AE-4A4B5CFC8D5F}"/>
                </c:ext>
              </c:extLst>
            </c:dLbl>
            <c:dLbl>
              <c:idx val="11"/>
              <c:layout>
                <c:manualLayout>
                  <c:x val="-1.1370765862514809E-2"/>
                  <c:y val="3.2524147176989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CC-4AD6-AAAB-1D3DA5FA162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0.94</c:v>
                </c:pt>
                <c:pt idx="1">
                  <c:v>0.78</c:v>
                </c:pt>
                <c:pt idx="2">
                  <c:v>0.78</c:v>
                </c:pt>
                <c:pt idx="3">
                  <c:v>0.83</c:v>
                </c:pt>
                <c:pt idx="4">
                  <c:v>0.75</c:v>
                </c:pt>
                <c:pt idx="5">
                  <c:v>0.72</c:v>
                </c:pt>
                <c:pt idx="6">
                  <c:v>0.76</c:v>
                </c:pt>
                <c:pt idx="7">
                  <c:v>0.69</c:v>
                </c:pt>
                <c:pt idx="8">
                  <c:v>0.77</c:v>
                </c:pt>
                <c:pt idx="9">
                  <c:v>0.78</c:v>
                </c:pt>
                <c:pt idx="10">
                  <c:v>0.89</c:v>
                </c:pt>
                <c:pt idx="11">
                  <c:v>0.83</c:v>
                </c:pt>
              </c:numCache>
            </c:numRef>
          </c:val>
          <c:smooth val="0"/>
          <c:extLst>
            <c:ext xmlns:c16="http://schemas.microsoft.com/office/drawing/2014/chart" uri="{C3380CC4-5D6E-409C-BE32-E72D297353CC}">
              <c16:uniqueId val="{00000006-1FDA-41D0-9ED7-9B05942E097D}"/>
            </c:ext>
          </c:extLst>
        </c:ser>
        <c:ser>
          <c:idx val="2"/>
          <c:order val="2"/>
          <c:tx>
            <c:strRef>
              <c:f>Sheet1!$D$1</c:f>
              <c:strCache>
                <c:ptCount val="1"/>
                <c:pt idx="0">
                  <c:v>Council staff</c:v>
                </c:pt>
              </c:strCache>
            </c:strRef>
          </c:tx>
          <c:spPr>
            <a:ln w="28575" cap="rnd">
              <a:solidFill>
                <a:schemeClr val="accent3"/>
              </a:solidFill>
              <a:round/>
            </a:ln>
            <a:effectLst/>
          </c:spPr>
          <c:marker>
            <c:symbol val="none"/>
          </c:marker>
          <c:dLbls>
            <c:dLbl>
              <c:idx val="7"/>
              <c:layout>
                <c:manualLayout>
                  <c:x val="-2.4961083583720164E-2"/>
                  <c:y val="-3.4983481111009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38-49D5-99AE-4A4B5CFC8D5F}"/>
                </c:ext>
              </c:extLst>
            </c:dLbl>
            <c:dLbl>
              <c:idx val="9"/>
              <c:layout>
                <c:manualLayout>
                  <c:x val="-2.4961083583720164E-2"/>
                  <c:y val="2.7667869491345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38-49D5-99AE-4A4B5CFC8D5F}"/>
                </c:ext>
              </c:extLst>
            </c:dLbl>
            <c:dLbl>
              <c:idx val="11"/>
              <c:layout>
                <c:manualLayout>
                  <c:x val="-9.626349275500214E-3"/>
                  <c:y val="-1.815119027409569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CC-4AD6-AAAB-1D3DA5FA162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0.95</c:v>
                </c:pt>
                <c:pt idx="1">
                  <c:v>0.93</c:v>
                </c:pt>
                <c:pt idx="2">
                  <c:v>0.91</c:v>
                </c:pt>
                <c:pt idx="3">
                  <c:v>0.94</c:v>
                </c:pt>
                <c:pt idx="4">
                  <c:v>0.92</c:v>
                </c:pt>
                <c:pt idx="5">
                  <c:v>0.84</c:v>
                </c:pt>
                <c:pt idx="6">
                  <c:v>0.91</c:v>
                </c:pt>
                <c:pt idx="7">
                  <c:v>0.86</c:v>
                </c:pt>
                <c:pt idx="8">
                  <c:v>0.84</c:v>
                </c:pt>
                <c:pt idx="9">
                  <c:v>0.87</c:v>
                </c:pt>
                <c:pt idx="10">
                  <c:v>0.92</c:v>
                </c:pt>
                <c:pt idx="11">
                  <c:v>0.81</c:v>
                </c:pt>
              </c:numCache>
            </c:numRef>
          </c:val>
          <c:smooth val="0"/>
          <c:extLst>
            <c:ext xmlns:c16="http://schemas.microsoft.com/office/drawing/2014/chart" uri="{C3380CC4-5D6E-409C-BE32-E72D297353CC}">
              <c16:uniqueId val="{0000000B-1FDA-41D0-9ED7-9B05942E097D}"/>
            </c:ext>
          </c:extLst>
        </c:ser>
        <c:ser>
          <c:idx val="3"/>
          <c:order val="3"/>
          <c:tx>
            <c:strRef>
              <c:f>Sheet1!$E$1</c:f>
              <c:strCache>
                <c:ptCount val="1"/>
                <c:pt idx="0">
                  <c:v>Advocacy</c:v>
                </c:pt>
              </c:strCache>
            </c:strRef>
          </c:tx>
          <c:spPr>
            <a:ln w="28575" cap="rnd">
              <a:solidFill>
                <a:schemeClr val="accent4"/>
              </a:solidFill>
              <a:round/>
            </a:ln>
            <a:effectLst/>
          </c:spPr>
          <c:marker>
            <c:symbol val="none"/>
          </c:marker>
          <c:dLbls>
            <c:dLbl>
              <c:idx val="6"/>
              <c:layout>
                <c:manualLayout>
                  <c:x val="-2.2105079878268773E-2"/>
                  <c:y val="-3.728669449558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38-49D5-99AE-4A4B5CFC8D5F}"/>
                </c:ext>
              </c:extLst>
            </c:dLbl>
            <c:dLbl>
              <c:idx val="7"/>
              <c:layout>
                <c:manualLayout>
                  <c:x val="-2.670550017073476E-2"/>
                  <c:y val="-3.728669449558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8-49D5-99AE-4A4B5CFC8D5F}"/>
                </c:ext>
              </c:extLst>
            </c:dLbl>
            <c:dLbl>
              <c:idx val="8"/>
              <c:layout>
                <c:manualLayout>
                  <c:x val="-2.9772447032378749E-2"/>
                  <c:y val="-2.6230573801056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38-49D5-99AE-4A4B5CFC8D5F}"/>
                </c:ext>
              </c:extLst>
            </c:dLbl>
            <c:dLbl>
              <c:idx val="9"/>
              <c:layout>
                <c:manualLayout>
                  <c:x val="-2.363855330909077E-2"/>
                  <c:y val="2.9050029671609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38-49D5-99AE-4A4B5CFC8D5F}"/>
                </c:ext>
              </c:extLst>
            </c:dLbl>
            <c:dLbl>
              <c:idx val="11"/>
              <c:layout>
                <c:manualLayout>
                  <c:x val="-1.4437712724158686E-2"/>
                  <c:y val="2.53646561067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CC-4AD6-AAAB-1D3DA5FA162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B72A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c:formatCode>
                <c:ptCount val="12"/>
                <c:pt idx="0">
                  <c:v>0.82</c:v>
                </c:pt>
                <c:pt idx="1">
                  <c:v>0.67</c:v>
                </c:pt>
                <c:pt idx="2">
                  <c:v>0.66</c:v>
                </c:pt>
                <c:pt idx="3">
                  <c:v>0.68</c:v>
                </c:pt>
                <c:pt idx="4">
                  <c:v>0.71</c:v>
                </c:pt>
                <c:pt idx="5">
                  <c:v>0.65</c:v>
                </c:pt>
                <c:pt idx="6">
                  <c:v>0.78</c:v>
                </c:pt>
                <c:pt idx="7">
                  <c:v>0.69</c:v>
                </c:pt>
                <c:pt idx="8">
                  <c:v>0.77</c:v>
                </c:pt>
                <c:pt idx="9">
                  <c:v>0.82</c:v>
                </c:pt>
                <c:pt idx="10">
                  <c:v>0.82</c:v>
                </c:pt>
                <c:pt idx="11">
                  <c:v>0.79</c:v>
                </c:pt>
              </c:numCache>
            </c:numRef>
          </c:val>
          <c:smooth val="0"/>
          <c:extLst>
            <c:ext xmlns:c16="http://schemas.microsoft.com/office/drawing/2014/chart" uri="{C3380CC4-5D6E-409C-BE32-E72D297353CC}">
              <c16:uniqueId val="{0000000C-1FDA-41D0-9ED7-9B05942E097D}"/>
            </c:ext>
          </c:extLst>
        </c:ser>
        <c:ser>
          <c:idx val="4"/>
          <c:order val="4"/>
          <c:tx>
            <c:strRef>
              <c:f>Sheet1!$F$1</c:f>
              <c:strCache>
                <c:ptCount val="1"/>
                <c:pt idx="0">
                  <c:v>Opportunities to have your say</c:v>
                </c:pt>
              </c:strCache>
            </c:strRef>
          </c:tx>
          <c:spPr>
            <a:ln w="28575" cap="rnd">
              <a:solidFill>
                <a:schemeClr val="accent5"/>
              </a:solidFill>
              <a:round/>
            </a:ln>
            <a:effectLst/>
          </c:spPr>
          <c:marker>
            <c:symbol val="none"/>
          </c:marker>
          <c:dLbls>
            <c:dLbl>
              <c:idx val="10"/>
              <c:layout>
                <c:manualLayout>
                  <c:x val="-2.363855330909077E-2"/>
                  <c:y val="-3.642077680129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38-49D5-99AE-4A4B5CFC8D5F}"/>
                </c:ext>
              </c:extLst>
            </c:dLbl>
            <c:dLbl>
              <c:idx val="11"/>
              <c:layout>
                <c:manualLayout>
                  <c:x val="-1.5971186154980794E-2"/>
                  <c:y val="-2.1679282541921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CC-4AD6-AAAB-1D3DA5FA162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General</c:formatCode>
                <c:ptCount val="12"/>
                <c:pt idx="7" formatCode="0%">
                  <c:v>0.9</c:v>
                </c:pt>
                <c:pt idx="8" formatCode="0%">
                  <c:v>0.91</c:v>
                </c:pt>
                <c:pt idx="9" formatCode="0%">
                  <c:v>0.89</c:v>
                </c:pt>
                <c:pt idx="10" formatCode="0%">
                  <c:v>0.88</c:v>
                </c:pt>
                <c:pt idx="11" formatCode="0%">
                  <c:v>0.86</c:v>
                </c:pt>
              </c:numCache>
            </c:numRef>
          </c:val>
          <c:smooth val="0"/>
          <c:extLst>
            <c:ext xmlns:c16="http://schemas.microsoft.com/office/drawing/2014/chart" uri="{C3380CC4-5D6E-409C-BE32-E72D297353CC}">
              <c16:uniqueId val="{0000000D-1FDA-41D0-9ED7-9B05942E097D}"/>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5"/>
        </c:scaling>
        <c:delete val="1"/>
        <c:axPos val="l"/>
        <c:numFmt formatCode="General" sourceLinked="1"/>
        <c:majorTickMark val="out"/>
        <c:minorTickMark val="none"/>
        <c:tickLblPos val="nextTo"/>
        <c:crossAx val="102661326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1004118402502242E-2"/>
          <c:y val="0.91812314024477892"/>
          <c:w val="0.94879092261006348"/>
          <c:h val="6.04010730002012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92897402307717"/>
          <c:y val="5.9390072037564114E-2"/>
          <c:w val="0.56907102597692272"/>
          <c:h val="0.78471035117515398"/>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Opportunities for grants and funding</c:v>
                </c:pt>
                <c:pt idx="1">
                  <c:v>Community events</c:v>
                </c:pt>
                <c:pt idx="2">
                  <c:v>Social services</c:v>
                </c:pt>
              </c:strCache>
            </c:strRef>
          </c:cat>
          <c:val>
            <c:numRef>
              <c:f>Sheet1!$B$2:$B$4</c:f>
              <c:numCache>
                <c:formatCode>###0%</c:formatCode>
                <c:ptCount val="3"/>
                <c:pt idx="0">
                  <c:v>0.03</c:v>
                </c:pt>
                <c:pt idx="1">
                  <c:v>0.06</c:v>
                </c:pt>
                <c:pt idx="2">
                  <c:v>0.05</c:v>
                </c:pt>
              </c:numCache>
            </c:numRef>
          </c:val>
          <c:extLst>
            <c:ext xmlns:c16="http://schemas.microsoft.com/office/drawing/2014/chart" uri="{C3380CC4-5D6E-409C-BE32-E72D297353CC}">
              <c16:uniqueId val="{00000000-1B9C-48E4-9715-AA4B8100E517}"/>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Opportunities for grants and funding</c:v>
                </c:pt>
                <c:pt idx="1">
                  <c:v>Community events</c:v>
                </c:pt>
                <c:pt idx="2">
                  <c:v>Social services</c:v>
                </c:pt>
              </c:strCache>
            </c:strRef>
          </c:cat>
          <c:val>
            <c:numRef>
              <c:f>Sheet1!$C$2:$C$4</c:f>
              <c:numCache>
                <c:formatCode>###0%</c:formatCode>
                <c:ptCount val="3"/>
                <c:pt idx="0">
                  <c:v>0.97</c:v>
                </c:pt>
                <c:pt idx="1">
                  <c:v>0.94</c:v>
                </c:pt>
                <c:pt idx="2">
                  <c:v>0.95</c:v>
                </c:pt>
              </c:numCache>
            </c:numRef>
          </c:val>
          <c:extLst>
            <c:ext xmlns:c16="http://schemas.microsoft.com/office/drawing/2014/chart" uri="{C3380CC4-5D6E-409C-BE32-E72D297353CC}">
              <c16:uniqueId val="{00000001-1B9C-48E4-9715-AA4B8100E517}"/>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7455760473387226"/>
          <c:y val="0.88415917559607937"/>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09611519535985"/>
          <c:y val="8.9442564184503456E-2"/>
          <c:w val="0.59587218404530762"/>
          <c:h val="0.74914089800862649"/>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Economic development</c:v>
                </c:pt>
              </c:strCache>
            </c:strRef>
          </c:cat>
          <c:val>
            <c:numRef>
              <c:f>Sheet1!$B$2:$B$3</c:f>
              <c:numCache>
                <c:formatCode>General</c:formatCode>
                <c:ptCount val="2"/>
                <c:pt idx="0" formatCode="###0%">
                  <c:v>0.13</c:v>
                </c:pt>
              </c:numCache>
            </c:numRef>
          </c:val>
          <c:extLst>
            <c:ext xmlns:c16="http://schemas.microsoft.com/office/drawing/2014/chart" uri="{C3380CC4-5D6E-409C-BE32-E72D297353CC}">
              <c16:uniqueId val="{00000000-8AE6-4405-A0AD-C1E56DDB2697}"/>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Economic development</c:v>
                </c:pt>
              </c:strCache>
            </c:strRef>
          </c:cat>
          <c:val>
            <c:numRef>
              <c:f>Sheet1!$C$2:$C$3</c:f>
              <c:numCache>
                <c:formatCode>General</c:formatCode>
                <c:ptCount val="2"/>
                <c:pt idx="0" formatCode="###0%">
                  <c:v>0.87</c:v>
                </c:pt>
              </c:numCache>
            </c:numRef>
          </c:val>
          <c:extLst>
            <c:ext xmlns:c16="http://schemas.microsoft.com/office/drawing/2014/chart" uri="{C3380CC4-5D6E-409C-BE32-E72D297353CC}">
              <c16:uniqueId val="{00000001-8AE6-4405-A0AD-C1E56DDB2697}"/>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2991966854500641"/>
          <c:y val="0.47253184520626151"/>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6209555378134"/>
          <c:y val="3.4901619927078013E-2"/>
          <c:w val="0.46592338324712818"/>
          <c:h val="0.91984391129509224"/>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7"/>
            <c:invertIfNegative val="0"/>
            <c:bubble3D val="0"/>
            <c:spPr>
              <a:solidFill>
                <a:srgbClr val="276A7C"/>
              </a:solidFill>
              <a:ln>
                <a:noFill/>
              </a:ln>
              <a:effectLst/>
            </c:spPr>
            <c:extLst>
              <c:ext xmlns:c16="http://schemas.microsoft.com/office/drawing/2014/chart" uri="{C3380CC4-5D6E-409C-BE32-E72D297353CC}">
                <c16:uniqueId val="{00000001-A8E0-4856-A6B5-2447BAD5756D}"/>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85-4A91-8143-EBB95B5FB5CF}"/>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0-4856-A6B5-2447BAD5756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Poor management</c:v>
                </c:pt>
                <c:pt idx="1">
                  <c:v>Support local businesses/small business/business ventures</c:v>
                </c:pt>
                <c:pt idx="2">
                  <c:v>Poor decision making</c:v>
                </c:pt>
                <c:pt idx="3">
                  <c:v>Tangible benefits unclear to community</c:v>
                </c:pt>
                <c:pt idx="4">
                  <c:v>Should not be funded by ratepayers</c:v>
                </c:pt>
                <c:pt idx="5">
                  <c:v>Is not core business of Council</c:v>
                </c:pt>
                <c:pt idx="6">
                  <c:v>Poor promotion of tourism</c:v>
                </c:pt>
                <c:pt idx="7">
                  <c:v>Information centre is needed for CBD</c:v>
                </c:pt>
                <c:pt idx="8">
                  <c:v>Too many empty shops</c:v>
                </c:pt>
                <c:pt idx="9">
                  <c:v>Needs transparency and accountability</c:v>
                </c:pt>
                <c:pt idx="10">
                  <c:v>Costs for small business is too high</c:v>
                </c:pt>
                <c:pt idx="11">
                  <c:v>Poor parking</c:v>
                </c:pt>
                <c:pt idx="12">
                  <c:v>Support students</c:v>
                </c:pt>
              </c:strCache>
            </c:strRef>
          </c:cat>
          <c:val>
            <c:numRef>
              <c:f>Sheet1!$B$2:$B$14</c:f>
              <c:numCache>
                <c:formatCode>###0%</c:formatCode>
                <c:ptCount val="13"/>
                <c:pt idx="0">
                  <c:v>0.33013316654798186</c:v>
                </c:pt>
                <c:pt idx="1">
                  <c:v>0.26911399605378522</c:v>
                </c:pt>
                <c:pt idx="2">
                  <c:v>0.173260456088001</c:v>
                </c:pt>
                <c:pt idx="3">
                  <c:v>0.16452598509190761</c:v>
                </c:pt>
                <c:pt idx="4">
                  <c:v>8.3711939794855916E-2</c:v>
                </c:pt>
                <c:pt idx="5">
                  <c:v>5.6045838659358124E-2</c:v>
                </c:pt>
                <c:pt idx="6">
                  <c:v>5.1498403683244647E-2</c:v>
                </c:pt>
                <c:pt idx="7">
                  <c:v>4.3647858688597975E-2</c:v>
                </c:pt>
                <c:pt idx="8">
                  <c:v>3.4020338012122335E-2</c:v>
                </c:pt>
                <c:pt idx="9">
                  <c:v>3.2803082039385048E-2</c:v>
                </c:pt>
                <c:pt idx="10">
                  <c:v>2.8815816792455637E-2</c:v>
                </c:pt>
                <c:pt idx="11">
                  <c:v>2.0344081815001091E-2</c:v>
                </c:pt>
                <c:pt idx="12">
                  <c:v>1.6049297868879622E-2</c:v>
                </c:pt>
              </c:numCache>
            </c:numRef>
          </c:val>
          <c:extLst>
            <c:ext xmlns:c16="http://schemas.microsoft.com/office/drawing/2014/chart" uri="{C3380CC4-5D6E-409C-BE32-E72D297353CC}">
              <c16:uniqueId val="{00000004-AFD0-4F48-9BD9-8059A6EA0587}"/>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8"/>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9674850294212E-2"/>
          <c:y val="6.4522144491370462E-2"/>
          <c:w val="0.92863521885132005"/>
          <c:h val="0.66795177812073825"/>
        </c:manualLayout>
      </c:layout>
      <c:lineChart>
        <c:grouping val="standard"/>
        <c:varyColors val="0"/>
        <c:ser>
          <c:idx val="0"/>
          <c:order val="0"/>
          <c:tx>
            <c:strRef>
              <c:f>Sheet1!$B$1</c:f>
              <c:strCache>
                <c:ptCount val="1"/>
                <c:pt idx="0">
                  <c:v>Opportunities for grants and funding</c:v>
                </c:pt>
              </c:strCache>
            </c:strRef>
          </c:tx>
          <c:spPr>
            <a:ln w="28575" cap="rnd">
              <a:solidFill>
                <a:schemeClr val="accent1"/>
              </a:solidFill>
              <a:round/>
            </a:ln>
            <a:effectLst/>
          </c:spPr>
          <c:marker>
            <c:symbol val="none"/>
          </c:marker>
          <c:dLbls>
            <c:dLbl>
              <c:idx val="8"/>
              <c:layout>
                <c:manualLayout>
                  <c:x val="-1.2890685309556893E-2"/>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62-4E60-929E-684FF774A6FF}"/>
                </c:ext>
              </c:extLst>
            </c:dLbl>
            <c:dLbl>
              <c:idx val="9"/>
              <c:layout>
                <c:manualLayout>
                  <c:x val="-2.3613724525243282E-2"/>
                  <c:y val="-7.0765733236342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162-4E60-929E-684FF774A6FF}"/>
                </c:ext>
              </c:extLst>
            </c:dLbl>
            <c:dLbl>
              <c:idx val="10"/>
              <c:layout>
                <c:manualLayout>
                  <c:x val="-2.1676460938708439E-3"/>
                  <c:y val="-5.3999104899684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62-4E60-929E-684FF774A6FF}"/>
                </c:ext>
              </c:extLst>
            </c:dLbl>
            <c:dLbl>
              <c:idx val="11"/>
              <c:layout>
                <c:manualLayout>
                  <c:x val="-1.1358822564458967E-2"/>
                  <c:y val="-3.7232476563026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68-45AF-9882-4CB4B8BE8B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8" formatCode="0%">
                  <c:v>0.96</c:v>
                </c:pt>
                <c:pt idx="9" formatCode="0%">
                  <c:v>0.95</c:v>
                </c:pt>
                <c:pt idx="10" formatCode="0%">
                  <c:v>0.95</c:v>
                </c:pt>
                <c:pt idx="11" formatCode="0%">
                  <c:v>0.97</c:v>
                </c:pt>
              </c:numCache>
            </c:numRef>
          </c:val>
          <c:smooth val="0"/>
          <c:extLst>
            <c:ext xmlns:c16="http://schemas.microsoft.com/office/drawing/2014/chart" uri="{C3380CC4-5D6E-409C-BE32-E72D297353CC}">
              <c16:uniqueId val="{00000000-F887-4AD4-851E-F87B5015BEEE}"/>
            </c:ext>
          </c:extLst>
        </c:ser>
        <c:ser>
          <c:idx val="1"/>
          <c:order val="1"/>
          <c:tx>
            <c:strRef>
              <c:f>Sheet1!$C$1</c:f>
              <c:strCache>
                <c:ptCount val="1"/>
                <c:pt idx="0">
                  <c:v>Community events</c:v>
                </c:pt>
              </c:strCache>
            </c:strRef>
          </c:tx>
          <c:spPr>
            <a:ln w="28575" cap="rnd">
              <a:solidFill>
                <a:schemeClr val="accent2"/>
              </a:solidFill>
              <a:round/>
            </a:ln>
            <a:effectLst/>
          </c:spPr>
          <c:marker>
            <c:symbol val="none"/>
          </c:marker>
          <c:dLbls>
            <c:dLbl>
              <c:idx val="0"/>
              <c:layout>
                <c:manualLayout>
                  <c:x val="3.9598048865215375E-3"/>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162-4E60-929E-684FF774A6FF}"/>
                </c:ext>
              </c:extLst>
            </c:dLbl>
            <c:dLbl>
              <c:idx val="1"/>
              <c:layout>
                <c:manualLayout>
                  <c:x val="-2.6677450015439245E-2"/>
                  <c:y val="5.0792322204428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162-4E60-929E-684FF774A6FF}"/>
                </c:ext>
              </c:extLst>
            </c:dLbl>
            <c:dLbl>
              <c:idx val="2"/>
              <c:layout>
                <c:manualLayout>
                  <c:x val="-2.3613724525243168E-2"/>
                  <c:y val="3.8217350951935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162-4E60-929E-684FF774A6FF}"/>
                </c:ext>
              </c:extLst>
            </c:dLbl>
            <c:dLbl>
              <c:idx val="3"/>
              <c:layout>
                <c:manualLayout>
                  <c:x val="-2.3613724525243168E-2"/>
                  <c:y val="2.983403678360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162-4E60-929E-684FF774A6FF}"/>
                </c:ext>
              </c:extLst>
            </c:dLbl>
            <c:dLbl>
              <c:idx val="4"/>
              <c:layout>
                <c:manualLayout>
                  <c:x val="-2.3613724525243223E-2"/>
                  <c:y val="4.2409008036099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162-4E60-929E-684FF774A6FF}"/>
                </c:ext>
              </c:extLst>
            </c:dLbl>
            <c:dLbl>
              <c:idx val="5"/>
              <c:layout>
                <c:manualLayout>
                  <c:x val="-5.271911668210591E-2"/>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162-4E60-929E-684FF774A6FF}"/>
                </c:ext>
              </c:extLst>
            </c:dLbl>
            <c:dLbl>
              <c:idx val="6"/>
              <c:layout>
                <c:manualLayout>
                  <c:x val="-8.2950970742628888E-3"/>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162-4E60-929E-684FF774A6FF}"/>
                </c:ext>
              </c:extLst>
            </c:dLbl>
            <c:dLbl>
              <c:idx val="7"/>
              <c:layout>
                <c:manualLayout>
                  <c:x val="-4.8123528446811906E-2"/>
                  <c:y val="-4.5615790731355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62-4E60-929E-684FF774A6FF}"/>
                </c:ext>
              </c:extLst>
            </c:dLbl>
            <c:dLbl>
              <c:idx val="8"/>
              <c:layout>
                <c:manualLayout>
                  <c:x val="-4.3527940211517679E-2"/>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62-4E60-929E-684FF774A6FF}"/>
                </c:ext>
              </c:extLst>
            </c:dLbl>
            <c:dLbl>
              <c:idx val="9"/>
              <c:layout>
                <c:manualLayout>
                  <c:x val="-5.1187253937007987E-2"/>
                  <c:y val="-6.2382419068013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162-4E60-929E-684FF774A6FF}"/>
                </c:ext>
              </c:extLst>
            </c:dLbl>
            <c:dLbl>
              <c:idx val="10"/>
              <c:layout>
                <c:manualLayout>
                  <c:x val="-3.5868626486027705E-2"/>
                  <c:y val="-6.6574076152177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162-4E60-929E-684FF774A6FF}"/>
                </c:ext>
              </c:extLst>
            </c:dLbl>
            <c:dLbl>
              <c:idx val="11"/>
              <c:layout>
                <c:manualLayout>
                  <c:x val="-1.5954410799753196E-2"/>
                  <c:y val="2.1450722615277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68-45AF-9882-4CB4B8BE8B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0.96</c:v>
                </c:pt>
                <c:pt idx="1">
                  <c:v>0.91</c:v>
                </c:pt>
                <c:pt idx="2">
                  <c:v>0.88</c:v>
                </c:pt>
                <c:pt idx="3">
                  <c:v>0.88</c:v>
                </c:pt>
                <c:pt idx="4">
                  <c:v>0.87</c:v>
                </c:pt>
                <c:pt idx="5">
                  <c:v>0.92</c:v>
                </c:pt>
                <c:pt idx="6">
                  <c:v>0.94</c:v>
                </c:pt>
                <c:pt idx="7">
                  <c:v>0.92</c:v>
                </c:pt>
                <c:pt idx="8">
                  <c:v>0.94</c:v>
                </c:pt>
                <c:pt idx="9">
                  <c:v>0.93</c:v>
                </c:pt>
                <c:pt idx="10">
                  <c:v>0.95</c:v>
                </c:pt>
                <c:pt idx="11">
                  <c:v>0.94</c:v>
                </c:pt>
              </c:numCache>
            </c:numRef>
          </c:val>
          <c:smooth val="0"/>
          <c:extLst>
            <c:ext xmlns:c16="http://schemas.microsoft.com/office/drawing/2014/chart" uri="{C3380CC4-5D6E-409C-BE32-E72D297353CC}">
              <c16:uniqueId val="{00000006-F887-4AD4-851E-F87B5015BEEE}"/>
            </c:ext>
          </c:extLst>
        </c:ser>
        <c:ser>
          <c:idx val="2"/>
          <c:order val="2"/>
          <c:tx>
            <c:strRef>
              <c:f>Sheet1!$D$1</c:f>
              <c:strCache>
                <c:ptCount val="1"/>
                <c:pt idx="0">
                  <c:v>Social services</c:v>
                </c:pt>
              </c:strCache>
            </c:strRef>
          </c:tx>
          <c:spPr>
            <a:ln w="28575" cap="rnd">
              <a:solidFill>
                <a:schemeClr val="accent3"/>
              </a:solidFill>
              <a:round/>
            </a:ln>
            <a:effectLst/>
          </c:spPr>
          <c:marker>
            <c:symbol val="none"/>
          </c:marker>
          <c:dLbls>
            <c:dLbl>
              <c:idx val="0"/>
              <c:layout>
                <c:manualLayout>
                  <c:x val="-3.4336763740929442E-2"/>
                  <c:y val="-5.3999104899684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162-4E60-929E-684FF774A6FF}"/>
                </c:ext>
              </c:extLst>
            </c:dLbl>
            <c:dLbl>
              <c:idx val="1"/>
              <c:layout>
                <c:manualLayout>
                  <c:x val="8.5553931218156562E-3"/>
                  <c:y val="-5.8190761983848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62-4E60-929E-684FF774A6FF}"/>
                </c:ext>
              </c:extLst>
            </c:dLbl>
            <c:dLbl>
              <c:idx val="2"/>
              <c:layout>
                <c:manualLayout>
                  <c:x val="-3.4336763740929442E-2"/>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62-4E60-929E-684FF774A6FF}"/>
                </c:ext>
              </c:extLst>
            </c:dLbl>
            <c:dLbl>
              <c:idx val="3"/>
              <c:layout>
                <c:manualLayout>
                  <c:x val="-3.6995088389686582E-3"/>
                  <c:y val="-5.8190761983848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62-4E60-929E-684FF774A6FF}"/>
                </c:ext>
              </c:extLst>
            </c:dLbl>
            <c:dLbl>
              <c:idx val="4"/>
              <c:layout>
                <c:manualLayout>
                  <c:x val="-3.5868626486027538E-2"/>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162-4E60-929E-684FF774A6FF}"/>
                </c:ext>
              </c:extLst>
            </c:dLbl>
            <c:dLbl>
              <c:idx val="5"/>
              <c:layout>
                <c:manualLayout>
                  <c:x val="-3.6995088389687146E-3"/>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162-4E60-929E-684FF774A6FF}"/>
                </c:ext>
              </c:extLst>
            </c:dLbl>
            <c:dLbl>
              <c:idx val="6"/>
              <c:layout>
                <c:manualLayout>
                  <c:x val="-3.5868626486027594E-2"/>
                  <c:y val="-5.8190761983848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162-4E60-929E-684FF774A6FF}"/>
                </c:ext>
              </c:extLst>
            </c:dLbl>
            <c:dLbl>
              <c:idx val="7"/>
              <c:layout>
                <c:manualLayout>
                  <c:x val="-5.2313715840666972E-3"/>
                  <c:y val="-4.980744781551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162-4E60-929E-684FF774A6FF}"/>
                </c:ext>
              </c:extLst>
            </c:dLbl>
            <c:dLbl>
              <c:idx val="8"/>
              <c:layout>
                <c:manualLayout>
                  <c:x val="-2.8209312760537286E-2"/>
                  <c:y val="2.1450722615277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62-4E60-929E-684FF774A6FF}"/>
                </c:ext>
              </c:extLst>
            </c:dLbl>
            <c:dLbl>
              <c:idx val="9"/>
              <c:layout>
                <c:manualLayout>
                  <c:x val="2.4279421414233862E-3"/>
                  <c:y val="-4.14241336471905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62-4E60-929E-684FF774A6FF}"/>
                </c:ext>
              </c:extLst>
            </c:dLbl>
            <c:dLbl>
              <c:idx val="10"/>
              <c:layout>
                <c:manualLayout>
                  <c:x val="-3.6995088389687705E-3"/>
                  <c:y val="4.6600665120264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62-4E60-929E-684FF774A6FF}"/>
                </c:ext>
              </c:extLst>
            </c:dLbl>
            <c:dLbl>
              <c:idx val="11"/>
              <c:layout>
                <c:manualLayout>
                  <c:x val="-9.826959819360815E-3"/>
                  <c:y val="4.924371944546026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68-45AF-9882-4CB4B8BE8B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0.95</c:v>
                </c:pt>
                <c:pt idx="1">
                  <c:v>0.92</c:v>
                </c:pt>
                <c:pt idx="2">
                  <c:v>0.89</c:v>
                </c:pt>
                <c:pt idx="3">
                  <c:v>0.88</c:v>
                </c:pt>
                <c:pt idx="4">
                  <c:v>0.93</c:v>
                </c:pt>
                <c:pt idx="5">
                  <c:v>0.92</c:v>
                </c:pt>
                <c:pt idx="6">
                  <c:v>0.91</c:v>
                </c:pt>
                <c:pt idx="7">
                  <c:v>0.92</c:v>
                </c:pt>
                <c:pt idx="8">
                  <c:v>0.9</c:v>
                </c:pt>
                <c:pt idx="9">
                  <c:v>0.95</c:v>
                </c:pt>
                <c:pt idx="10">
                  <c:v>0.93</c:v>
                </c:pt>
                <c:pt idx="11">
                  <c:v>0.95</c:v>
                </c:pt>
              </c:numCache>
            </c:numRef>
          </c:val>
          <c:smooth val="0"/>
          <c:extLst>
            <c:ext xmlns:c16="http://schemas.microsoft.com/office/drawing/2014/chart" uri="{C3380CC4-5D6E-409C-BE32-E72D297353CC}">
              <c16:uniqueId val="{0000000B-F887-4AD4-851E-F87B5015BEEE}"/>
            </c:ext>
          </c:extLst>
        </c:ser>
        <c:ser>
          <c:idx val="3"/>
          <c:order val="3"/>
          <c:tx>
            <c:strRef>
              <c:f>Sheet1!$E$1</c:f>
              <c:strCache>
                <c:ptCount val="1"/>
                <c:pt idx="0">
                  <c:v>Economic development</c:v>
                </c:pt>
              </c:strCache>
            </c:strRef>
          </c:tx>
          <c:spPr>
            <a:ln w="28575" cap="rnd">
              <a:solidFill>
                <a:schemeClr val="accent4"/>
              </a:solidFill>
              <a:round/>
            </a:ln>
            <a:effectLst/>
          </c:spPr>
          <c:marker>
            <c:symbol val="none"/>
          </c:marker>
          <c:dLbls>
            <c:dLbl>
              <c:idx val="10"/>
              <c:layout>
                <c:manualLayout>
                  <c:x val="-3.2804900995831512E-2"/>
                  <c:y val="2.8849162394696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68-45AF-9882-4CB4B8BE8B45}"/>
                </c:ext>
              </c:extLst>
            </c:dLbl>
            <c:dLbl>
              <c:idx val="11"/>
              <c:layout>
                <c:manualLayout>
                  <c:x val="-2.5145587270341319E-2"/>
                  <c:y val="2.8849162394696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68-45AF-9882-4CB4B8BE8B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c:formatCode>
                <c:ptCount val="12"/>
                <c:pt idx="0">
                  <c:v>0.88</c:v>
                </c:pt>
                <c:pt idx="1">
                  <c:v>0.76</c:v>
                </c:pt>
                <c:pt idx="2">
                  <c:v>0.74</c:v>
                </c:pt>
                <c:pt idx="3">
                  <c:v>0.78</c:v>
                </c:pt>
                <c:pt idx="4">
                  <c:v>0.77</c:v>
                </c:pt>
                <c:pt idx="5">
                  <c:v>0.79</c:v>
                </c:pt>
                <c:pt idx="6">
                  <c:v>0.8</c:v>
                </c:pt>
                <c:pt idx="7">
                  <c:v>0.81</c:v>
                </c:pt>
                <c:pt idx="8">
                  <c:v>0.84</c:v>
                </c:pt>
                <c:pt idx="9">
                  <c:v>0.89</c:v>
                </c:pt>
                <c:pt idx="10">
                  <c:v>0.9</c:v>
                </c:pt>
                <c:pt idx="11">
                  <c:v>0.87</c:v>
                </c:pt>
              </c:numCache>
            </c:numRef>
          </c:val>
          <c:smooth val="0"/>
          <c:extLst>
            <c:ext xmlns:c16="http://schemas.microsoft.com/office/drawing/2014/chart" uri="{C3380CC4-5D6E-409C-BE32-E72D297353CC}">
              <c16:uniqueId val="{0000000C-F887-4AD4-851E-F87B5015BEEE}"/>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25"/>
        </c:scaling>
        <c:delete val="1"/>
        <c:axPos val="l"/>
        <c:numFmt formatCode="General" sourceLinked="1"/>
        <c:majorTickMark val="out"/>
        <c:minorTickMark val="none"/>
        <c:tickLblPos val="nextTo"/>
        <c:crossAx val="1026613264"/>
        <c:crosses val="autoZero"/>
        <c:crossBetween val="midCat"/>
        <c:majorUnit val="0.25"/>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4.8201689632545931E-2"/>
          <c:y val="0.92510011136649051"/>
          <c:w val="0.89440532364520609"/>
          <c:h val="6.286282965665948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Community safety</c:v>
                </c:pt>
                <c:pt idx="1">
                  <c:v>CCTV and security patrols</c:v>
                </c:pt>
                <c:pt idx="2">
                  <c:v>Public toilets, overall</c:v>
                </c:pt>
                <c:pt idx="3">
                  <c:v>Public toilets, users</c:v>
                </c:pt>
              </c:strCache>
            </c:strRef>
          </c:cat>
          <c:val>
            <c:numRef>
              <c:f>Sheet1!$B$2:$B$5</c:f>
              <c:numCache>
                <c:formatCode>###0%</c:formatCode>
                <c:ptCount val="4"/>
                <c:pt idx="0">
                  <c:v>0.09</c:v>
                </c:pt>
                <c:pt idx="1">
                  <c:v>0.1</c:v>
                </c:pt>
                <c:pt idx="2">
                  <c:v>0.04</c:v>
                </c:pt>
                <c:pt idx="3">
                  <c:v>0.03</c:v>
                </c:pt>
              </c:numCache>
            </c:numRef>
          </c:val>
          <c:extLst>
            <c:ext xmlns:c16="http://schemas.microsoft.com/office/drawing/2014/chart" uri="{C3380CC4-5D6E-409C-BE32-E72D297353CC}">
              <c16:uniqueId val="{00000000-2622-4167-A613-2B08F9F57296}"/>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Community safety</c:v>
                </c:pt>
                <c:pt idx="1">
                  <c:v>CCTV and security patrols</c:v>
                </c:pt>
                <c:pt idx="2">
                  <c:v>Public toilets, overall</c:v>
                </c:pt>
                <c:pt idx="3">
                  <c:v>Public toilets, users</c:v>
                </c:pt>
              </c:strCache>
            </c:strRef>
          </c:cat>
          <c:val>
            <c:numRef>
              <c:f>Sheet1!$C$2:$C$5</c:f>
              <c:numCache>
                <c:formatCode>###0%</c:formatCode>
                <c:ptCount val="4"/>
                <c:pt idx="0">
                  <c:v>0.91</c:v>
                </c:pt>
                <c:pt idx="1">
                  <c:v>0.9</c:v>
                </c:pt>
                <c:pt idx="2">
                  <c:v>0.96</c:v>
                </c:pt>
                <c:pt idx="3">
                  <c:v>0.97</c:v>
                </c:pt>
              </c:numCache>
            </c:numRef>
          </c:val>
          <c:extLst>
            <c:ext xmlns:c16="http://schemas.microsoft.com/office/drawing/2014/chart" uri="{C3380CC4-5D6E-409C-BE32-E72D297353CC}">
              <c16:uniqueId val="{00000001-2622-4167-A613-2B08F9F57296}"/>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1114534401828429"/>
          <c:y val="0.85545770195610804"/>
          <c:w val="0.49814562298047999"/>
          <c:h val="9.87519820430133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54676258992812E-2"/>
          <c:y val="1.3574652755106924E-2"/>
          <c:w val="0.8747033082195661"/>
          <c:h val="0.71967191469666048"/>
        </c:manualLayout>
      </c:layout>
      <c:lineChart>
        <c:grouping val="standard"/>
        <c:varyColors val="0"/>
        <c:ser>
          <c:idx val="0"/>
          <c:order val="0"/>
          <c:tx>
            <c:strRef>
              <c:f>Sheet1!$B$1</c:f>
              <c:strCache>
                <c:ptCount val="1"/>
                <c:pt idx="0">
                  <c:v>CCTV and security patrols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0%</c:formatCode>
                <c:ptCount val="5"/>
                <c:pt idx="0">
                  <c:v>0.79</c:v>
                </c:pt>
                <c:pt idx="1">
                  <c:v>0.88</c:v>
                </c:pt>
                <c:pt idx="2">
                  <c:v>0.91</c:v>
                </c:pt>
                <c:pt idx="3">
                  <c:v>0.89</c:v>
                </c:pt>
                <c:pt idx="4">
                  <c:v>0.9</c:v>
                </c:pt>
              </c:numCache>
            </c:numRef>
          </c:val>
          <c:smooth val="0"/>
          <c:extLst>
            <c:ext xmlns:c16="http://schemas.microsoft.com/office/drawing/2014/chart" uri="{C3380CC4-5D6E-409C-BE32-E72D297353CC}">
              <c16:uniqueId val="{00000000-6093-4F23-B1C0-9F3478CAF77F}"/>
            </c:ext>
          </c:extLst>
        </c:ser>
        <c:dLbls>
          <c:dLblPos val="r"/>
          <c:showLegendKey val="0"/>
          <c:showVal val="1"/>
          <c:showCatName val="0"/>
          <c:showSerName val="0"/>
          <c:showPercent val="0"/>
          <c:showBubbleSize val="0"/>
        </c:dLbls>
        <c:smooth val="0"/>
        <c:axId val="1026613264"/>
        <c:axId val="1026609984"/>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5"/>
        </c:scaling>
        <c:delete val="1"/>
        <c:axPos val="l"/>
        <c:numFmt formatCode="0%" sourceLinked="1"/>
        <c:majorTickMark val="out"/>
        <c:minorTickMark val="none"/>
        <c:tickLblPos val="nextTo"/>
        <c:crossAx val="1026613264"/>
        <c:crosses val="autoZero"/>
        <c:crossBetween val="midCat"/>
        <c:majorUnit val="0.1"/>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3692436577298"/>
          <c:y val="0.11876282630022766"/>
          <c:w val="0.4805901690417233"/>
          <c:h val="0.63426320290675631"/>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Drinking water supply</c:v>
                </c:pt>
              </c:strCache>
            </c:strRef>
          </c:cat>
          <c:val>
            <c:numRef>
              <c:f>Sheet1!$B$2</c:f>
              <c:numCache>
                <c:formatCode>###0%</c:formatCode>
                <c:ptCount val="1"/>
                <c:pt idx="0">
                  <c:v>0.26</c:v>
                </c:pt>
              </c:numCache>
            </c:numRef>
          </c:val>
          <c:extLst>
            <c:ext xmlns:c16="http://schemas.microsoft.com/office/drawing/2014/chart" uri="{C3380CC4-5D6E-409C-BE32-E72D297353CC}">
              <c16:uniqueId val="{00000000-9F57-4EEB-8BE3-106917EC2D71}"/>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Drinking water supply</c:v>
                </c:pt>
              </c:strCache>
            </c:strRef>
          </c:cat>
          <c:val>
            <c:numRef>
              <c:f>Sheet1!$C$2</c:f>
              <c:numCache>
                <c:formatCode>###0%</c:formatCode>
                <c:ptCount val="1"/>
                <c:pt idx="0">
                  <c:v>0.74</c:v>
                </c:pt>
              </c:numCache>
            </c:numRef>
          </c:val>
          <c:extLst>
            <c:ext xmlns:c16="http://schemas.microsoft.com/office/drawing/2014/chart" uri="{C3380CC4-5D6E-409C-BE32-E72D297353CC}">
              <c16:uniqueId val="{00000001-9F57-4EEB-8BE3-106917EC2D71}"/>
            </c:ext>
          </c:extLst>
        </c:ser>
        <c:dLbls>
          <c:showLegendKey val="0"/>
          <c:showVal val="0"/>
          <c:showCatName val="0"/>
          <c:showSerName val="0"/>
          <c:showPercent val="0"/>
          <c:showBubbleSize val="0"/>
        </c:dLbls>
        <c:gapWidth val="50"/>
        <c:overlap val="100"/>
        <c:axId val="956391544"/>
        <c:axId val="956386952"/>
      </c:barChart>
      <c:catAx>
        <c:axId val="9563915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b"/>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5546039815086572"/>
          <c:y val="0.780849005435716"/>
          <c:w val="0.35623421576642572"/>
          <c:h val="0.147564213437036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99080036798528E-2"/>
          <c:y val="3.9372275717536473E-2"/>
          <c:w val="0.9301589437111728"/>
          <c:h val="0.71598654113181603"/>
        </c:manualLayout>
      </c:layout>
      <c:lineChart>
        <c:grouping val="standard"/>
        <c:varyColors val="0"/>
        <c:ser>
          <c:idx val="2"/>
          <c:order val="2"/>
          <c:tx>
            <c:strRef>
              <c:f>Sheet1!$D$1</c:f>
              <c:strCache>
                <c:ptCount val="1"/>
                <c:pt idx="0">
                  <c:v>Public toilets, overall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0.86</c:v>
                </c:pt>
                <c:pt idx="1">
                  <c:v>0.78</c:v>
                </c:pt>
                <c:pt idx="2">
                  <c:v>0.86</c:v>
                </c:pt>
                <c:pt idx="3">
                  <c:v>0.83</c:v>
                </c:pt>
                <c:pt idx="4">
                  <c:v>0.88</c:v>
                </c:pt>
                <c:pt idx="5">
                  <c:v>0.91</c:v>
                </c:pt>
                <c:pt idx="6">
                  <c:v>0.93</c:v>
                </c:pt>
                <c:pt idx="7">
                  <c:v>0.91</c:v>
                </c:pt>
                <c:pt idx="8">
                  <c:v>0.9</c:v>
                </c:pt>
                <c:pt idx="9">
                  <c:v>0.94</c:v>
                </c:pt>
                <c:pt idx="10">
                  <c:v>0.92</c:v>
                </c:pt>
                <c:pt idx="11">
                  <c:v>0.96</c:v>
                </c:pt>
              </c:numCache>
            </c:numRef>
          </c:val>
          <c:smooth val="0"/>
          <c:extLst>
            <c:ext xmlns:c16="http://schemas.microsoft.com/office/drawing/2014/chart" uri="{C3380CC4-5D6E-409C-BE32-E72D297353CC}">
              <c16:uniqueId val="{0000000B-6093-4F23-B1C0-9F3478CAF77F}"/>
            </c:ext>
          </c:extLst>
        </c:ser>
        <c:ser>
          <c:idx val="3"/>
          <c:order val="3"/>
          <c:tx>
            <c:strRef>
              <c:f>Sheet1!$E$1</c:f>
              <c:strCache>
                <c:ptCount val="1"/>
                <c:pt idx="0">
                  <c:v>Public toilets, users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37CB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c:formatCode>
                <c:ptCount val="12"/>
                <c:pt idx="0">
                  <c:v>0.84</c:v>
                </c:pt>
                <c:pt idx="1">
                  <c:v>0.78</c:v>
                </c:pt>
                <c:pt idx="2">
                  <c:v>0.86</c:v>
                </c:pt>
                <c:pt idx="3">
                  <c:v>0.84</c:v>
                </c:pt>
                <c:pt idx="4">
                  <c:v>0.87</c:v>
                </c:pt>
                <c:pt idx="5">
                  <c:v>0.91</c:v>
                </c:pt>
                <c:pt idx="6">
                  <c:v>0.94</c:v>
                </c:pt>
                <c:pt idx="7">
                  <c:v>0.9</c:v>
                </c:pt>
                <c:pt idx="8">
                  <c:v>0.9</c:v>
                </c:pt>
                <c:pt idx="9">
                  <c:v>0.93</c:v>
                </c:pt>
                <c:pt idx="10">
                  <c:v>0.91</c:v>
                </c:pt>
                <c:pt idx="11">
                  <c:v>0.97</c:v>
                </c:pt>
              </c:numCache>
            </c:numRef>
          </c:val>
          <c:smooth val="0"/>
          <c:extLst>
            <c:ext xmlns:c16="http://schemas.microsoft.com/office/drawing/2014/chart" uri="{C3380CC4-5D6E-409C-BE32-E72D297353CC}">
              <c16:uniqueId val="{0000000C-6093-4F23-B1C0-9F3478CAF77F}"/>
            </c:ext>
          </c:extLst>
        </c:ser>
        <c:dLbls>
          <c:showLegendKey val="0"/>
          <c:showVal val="0"/>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Community safety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layout>
                      <c:manualLayout>
                        <c:x val="-3.9590886346041278E-2"/>
                        <c:y val="-2.105528972301871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1-A4A8-47B8-8B19-8C09E7EA18C9}"/>
                      </c:ext>
                    </c:extLst>
                  </c:dLbl>
                  <c:dLbl>
                    <c:idx val="9"/>
                    <c:layout>
                      <c:manualLayout>
                        <c:x val="-5.1184642836913773E-3"/>
                        <c:y val="3.621347495703433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2-A4A8-47B8-8B19-8C09E7EA18C9}"/>
                      </c:ext>
                    </c:extLst>
                  </c:dLbl>
                  <c:dLbl>
                    <c:idx val="10"/>
                    <c:layout>
                      <c:manualLayout>
                        <c:x val="-8.0006467267132279E-3"/>
                        <c:y val="4.695136833454424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3-A4A8-47B8-8B19-8C09E7EA18C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General</c:formatCode>
                      <c:ptCount val="12"/>
                      <c:pt idx="6" formatCode="0%">
                        <c:v>0.81</c:v>
                      </c:pt>
                      <c:pt idx="7" formatCode="0%">
                        <c:v>0.85</c:v>
                      </c:pt>
                      <c:pt idx="8" formatCode="0%">
                        <c:v>0.86</c:v>
                      </c:pt>
                      <c:pt idx="9" formatCode="0%">
                        <c:v>0.89</c:v>
                      </c:pt>
                      <c:pt idx="10" formatCode="0%">
                        <c:v>0.88</c:v>
                      </c:pt>
                    </c:numCache>
                  </c:numRef>
                </c:val>
                <c:smooth val="0"/>
                <c:extLst>
                  <c:ext xmlns:c16="http://schemas.microsoft.com/office/drawing/2014/chart" uri="{C3380CC4-5D6E-409C-BE32-E72D297353CC}">
                    <c16:uniqueId val="{00000000-6093-4F23-B1C0-9F3478CAF77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CCTV and security patrols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6093-4F23-B1C0-9F3478CAF77F}"/>
                      </c:ext>
                    </c:extLst>
                  </c:dLbl>
                  <c:dLbl>
                    <c:idx val="6"/>
                    <c:dLblPos val="b"/>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6093-4F23-B1C0-9F3478CAF77F}"/>
                      </c:ext>
                    </c:extLst>
                  </c:dLbl>
                  <c:dLbl>
                    <c:idx val="7"/>
                    <c:dLblPos val="b"/>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6093-4F23-B1C0-9F3478CAF77F}"/>
                      </c:ext>
                    </c:extLst>
                  </c:dLbl>
                  <c:dLbl>
                    <c:idx val="8"/>
                    <c:layout>
                      <c:manualLayout>
                        <c:x val="-2.3104075794482634E-2"/>
                        <c:y val="4.253107647803854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6093-4F23-B1C0-9F3478CAF77F}"/>
                      </c:ext>
                    </c:extLst>
                  </c:dLbl>
                  <c:dLbl>
                    <c:idx val="9"/>
                    <c:layout>
                      <c:manualLayout>
                        <c:x val="-4.7358215789573173E-2"/>
                        <c:y val="-3.9997948245044926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6093-4F23-B1C0-9F3478CAF77F}"/>
                      </c:ext>
                    </c:extLst>
                  </c:dLbl>
                  <c:dLbl>
                    <c:idx val="10"/>
                    <c:layout>
                      <c:manualLayout>
                        <c:x val="-5.0664193055015804E-4"/>
                        <c:y val="-6.7380985530054545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A4A8-47B8-8B19-8C09E7EA18C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General</c:formatCode>
                      <c:ptCount val="12"/>
                      <c:pt idx="7" formatCode="0%">
                        <c:v>0.79</c:v>
                      </c:pt>
                      <c:pt idx="8" formatCode="0%">
                        <c:v>0.88</c:v>
                      </c:pt>
                      <c:pt idx="9" formatCode="0%">
                        <c:v>0.91</c:v>
                      </c:pt>
                      <c:pt idx="10" formatCode="0%">
                        <c:v>0.89</c:v>
                      </c:pt>
                    </c:numCache>
                  </c:numRef>
                </c:val>
                <c:smooth val="0"/>
                <c:extLst xmlns:c15="http://schemas.microsoft.com/office/drawing/2012/chart">
                  <c:ext xmlns:c16="http://schemas.microsoft.com/office/drawing/2014/chart" uri="{C3380CC4-5D6E-409C-BE32-E72D297353CC}">
                    <c16:uniqueId val="{00000006-6093-4F23-B1C0-9F3478CAF77F}"/>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5"/>
        </c:scaling>
        <c:delete val="1"/>
        <c:axPos val="l"/>
        <c:numFmt formatCode="0%" sourceLinked="1"/>
        <c:majorTickMark val="out"/>
        <c:minorTickMark val="none"/>
        <c:tickLblPos val="nextTo"/>
        <c:crossAx val="1026613264"/>
        <c:crosses val="autoZero"/>
        <c:crossBetween val="midCat"/>
        <c:majorUnit val="0.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79120437214947"/>
          <c:y val="3.6359784360711966E-2"/>
          <c:w val="0.59310885582191863"/>
          <c:h val="0.8615845214029515"/>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Arts &amp; culture, overall</c:v>
                </c:pt>
                <c:pt idx="1">
                  <c:v>Ashburton Art Gallery</c:v>
                </c:pt>
                <c:pt idx="2">
                  <c:v>Public library, overall</c:v>
                </c:pt>
                <c:pt idx="3">
                  <c:v>Public library, users</c:v>
                </c:pt>
                <c:pt idx="4">
                  <c:v>EA Networks Centre, overall</c:v>
                </c:pt>
                <c:pt idx="5">
                  <c:v>EA Networks Centre, users</c:v>
                </c:pt>
                <c:pt idx="6">
                  <c:v>Ashburton Museum, overall</c:v>
                </c:pt>
                <c:pt idx="7">
                  <c:v>Ashburton Museum, users</c:v>
                </c:pt>
              </c:strCache>
            </c:strRef>
          </c:cat>
          <c:val>
            <c:numRef>
              <c:f>Sheet1!$B$2:$B$9</c:f>
              <c:numCache>
                <c:formatCode>###0%</c:formatCode>
                <c:ptCount val="8"/>
                <c:pt idx="0">
                  <c:v>0.11</c:v>
                </c:pt>
                <c:pt idx="1">
                  <c:v>0.12</c:v>
                </c:pt>
                <c:pt idx="2">
                  <c:v>0.04</c:v>
                </c:pt>
                <c:pt idx="3">
                  <c:v>0.03</c:v>
                </c:pt>
                <c:pt idx="4">
                  <c:v>0.12</c:v>
                </c:pt>
                <c:pt idx="5">
                  <c:v>0.13</c:v>
                </c:pt>
                <c:pt idx="6">
                  <c:v>7.0000000000000007E-2</c:v>
                </c:pt>
                <c:pt idx="7">
                  <c:v>0.04</c:v>
                </c:pt>
              </c:numCache>
            </c:numRef>
          </c:val>
          <c:extLst>
            <c:ext xmlns:c16="http://schemas.microsoft.com/office/drawing/2014/chart" uri="{C3380CC4-5D6E-409C-BE32-E72D297353CC}">
              <c16:uniqueId val="{00000000-E9E5-403A-99C0-91D5C17B39D9}"/>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Arts &amp; culture, overall</c:v>
                </c:pt>
                <c:pt idx="1">
                  <c:v>Ashburton Art Gallery</c:v>
                </c:pt>
                <c:pt idx="2">
                  <c:v>Public library, overall</c:v>
                </c:pt>
                <c:pt idx="3">
                  <c:v>Public library, users</c:v>
                </c:pt>
                <c:pt idx="4">
                  <c:v>EA Networks Centre, overall</c:v>
                </c:pt>
                <c:pt idx="5">
                  <c:v>EA Networks Centre, users</c:v>
                </c:pt>
                <c:pt idx="6">
                  <c:v>Ashburton Museum, overall</c:v>
                </c:pt>
                <c:pt idx="7">
                  <c:v>Ashburton Museum, users</c:v>
                </c:pt>
              </c:strCache>
            </c:strRef>
          </c:cat>
          <c:val>
            <c:numRef>
              <c:f>Sheet1!$C$2:$C$9</c:f>
              <c:numCache>
                <c:formatCode>###0%</c:formatCode>
                <c:ptCount val="8"/>
                <c:pt idx="0">
                  <c:v>0.89</c:v>
                </c:pt>
                <c:pt idx="1">
                  <c:v>0.88</c:v>
                </c:pt>
                <c:pt idx="2">
                  <c:v>0.96</c:v>
                </c:pt>
                <c:pt idx="3">
                  <c:v>0.97</c:v>
                </c:pt>
                <c:pt idx="4">
                  <c:v>0.88</c:v>
                </c:pt>
                <c:pt idx="5">
                  <c:v>0.87</c:v>
                </c:pt>
                <c:pt idx="6">
                  <c:v>0.93</c:v>
                </c:pt>
                <c:pt idx="7">
                  <c:v>0.96</c:v>
                </c:pt>
              </c:numCache>
            </c:numRef>
          </c:val>
          <c:extLst>
            <c:ext xmlns:c16="http://schemas.microsoft.com/office/drawing/2014/chart" uri="{C3380CC4-5D6E-409C-BE32-E72D297353CC}">
              <c16:uniqueId val="{00000001-E9E5-403A-99C0-91D5C17B39D9}"/>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4697480549814833"/>
          <c:y val="0.88129142041827024"/>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6209555378134"/>
          <c:y val="3.4901619927078013E-2"/>
          <c:w val="0.46592338324712818"/>
          <c:h val="0.91984391129509224"/>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10"/>
            <c:invertIfNegative val="0"/>
            <c:bubble3D val="0"/>
            <c:spPr>
              <a:solidFill>
                <a:srgbClr val="276A7C"/>
              </a:solidFill>
              <a:ln>
                <a:noFill/>
              </a:ln>
              <a:effectLst/>
            </c:spPr>
            <c:extLst>
              <c:ext xmlns:c16="http://schemas.microsoft.com/office/drawing/2014/chart" uri="{C3380CC4-5D6E-409C-BE32-E72D297353CC}">
                <c16:uniqueId val="{00000001-77C9-4BA6-85DB-08F0F77DED0A}"/>
              </c:ext>
            </c:extLst>
          </c:dPt>
          <c:dPt>
            <c:idx val="15"/>
            <c:invertIfNegative val="0"/>
            <c:bubble3D val="0"/>
            <c:spPr>
              <a:solidFill>
                <a:srgbClr val="276A7C"/>
              </a:solidFill>
              <a:ln>
                <a:noFill/>
              </a:ln>
              <a:effectLst/>
            </c:spPr>
            <c:extLst>
              <c:ext xmlns:c16="http://schemas.microsoft.com/office/drawing/2014/chart" uri="{C3380CC4-5D6E-409C-BE32-E72D297353CC}">
                <c16:uniqueId val="{00000003-AFD0-4F48-9BD9-8059A6EA0587}"/>
              </c:ext>
            </c:extLst>
          </c:dPt>
          <c:dLbls>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8A-4963-AD1E-F81616C67E49}"/>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D0-4F48-9BD9-8059A6EA058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Too expensive</c:v>
                </c:pt>
                <c:pt idx="1">
                  <c:v>Better opening hours/more classes/more staff</c:v>
                </c:pt>
                <c:pt idx="2">
                  <c:v>More child orientated facilities</c:v>
                </c:pt>
                <c:pt idx="3">
                  <c:v>Vaccine pass requirements</c:v>
                </c:pt>
                <c:pt idx="4">
                  <c:v>Needs a hydro slide</c:v>
                </c:pt>
                <c:pt idx="5">
                  <c:v>Lack of interest from staff</c:v>
                </c:pt>
                <c:pt idx="6">
                  <c:v>Pools closed during school holidays/closed to public when swimming lessons on</c:v>
                </c:pt>
                <c:pt idx="7">
                  <c:v>Not enough parking/better parking exits needed</c:v>
                </c:pt>
                <c:pt idx="8">
                  <c:v>Limited or no access to swimming lanes when swimming squads or classes are on</c:v>
                </c:pt>
                <c:pt idx="9">
                  <c:v>Cleaner facilities needed</c:v>
                </c:pt>
                <c:pt idx="10">
                  <c:v>Air conditioning needed</c:v>
                </c:pt>
                <c:pt idx="11">
                  <c:v>Centre should be self funded/self supported</c:v>
                </c:pt>
                <c:pt idx="12">
                  <c:v>Services too far away/no access</c:v>
                </c:pt>
                <c:pt idx="13">
                  <c:v>Rates should not pay for services/make it user pays</c:v>
                </c:pt>
                <c:pt idx="14">
                  <c:v>Longer swimming lessons</c:v>
                </c:pt>
                <c:pt idx="15">
                  <c:v>Provide training programmes for all age groups</c:v>
                </c:pt>
                <c:pt idx="16">
                  <c:v>Pool should be 50 metres</c:v>
                </c:pt>
              </c:strCache>
            </c:strRef>
          </c:cat>
          <c:val>
            <c:numRef>
              <c:f>Sheet1!$B$2:$B$18</c:f>
              <c:numCache>
                <c:formatCode>###0%</c:formatCode>
                <c:ptCount val="17"/>
                <c:pt idx="0">
                  <c:v>0.29472007199191558</c:v>
                </c:pt>
                <c:pt idx="1">
                  <c:v>0.17295672064639228</c:v>
                </c:pt>
                <c:pt idx="2">
                  <c:v>0.14004448111625792</c:v>
                </c:pt>
                <c:pt idx="3">
                  <c:v>0.12829516027213994</c:v>
                </c:pt>
                <c:pt idx="4">
                  <c:v>0.10376435757968699</c:v>
                </c:pt>
                <c:pt idx="5">
                  <c:v>0.10115330530150041</c:v>
                </c:pt>
                <c:pt idx="6">
                  <c:v>6.0163901703901235E-2</c:v>
                </c:pt>
                <c:pt idx="7">
                  <c:v>5.9308011780780573E-2</c:v>
                </c:pt>
                <c:pt idx="8">
                  <c:v>4.5015859626394338E-2</c:v>
                </c:pt>
                <c:pt idx="9">
                  <c:v>3.8760951523244984E-2</c:v>
                </c:pt>
                <c:pt idx="10">
                  <c:v>3.7441056278353604E-2</c:v>
                </c:pt>
                <c:pt idx="11">
                  <c:v>2.9437014273630102E-2</c:v>
                </c:pt>
                <c:pt idx="12">
                  <c:v>2.6302226927271192E-2</c:v>
                </c:pt>
                <c:pt idx="13">
                  <c:v>1.9263574388103662E-2</c:v>
                </c:pt>
                <c:pt idx="14">
                  <c:v>1.8418676093653667E-2</c:v>
                </c:pt>
                <c:pt idx="15">
                  <c:v>1.8418676093653667E-2</c:v>
                </c:pt>
                <c:pt idx="16">
                  <c:v>1.5507051571282132E-2</c:v>
                </c:pt>
              </c:numCache>
            </c:numRef>
          </c:val>
          <c:extLst>
            <c:ext xmlns:c16="http://schemas.microsoft.com/office/drawing/2014/chart" uri="{C3380CC4-5D6E-409C-BE32-E72D297353CC}">
              <c16:uniqueId val="{00000004-AFD0-4F48-9BD9-8059A6EA0587}"/>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8"/>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80054816156827E-2"/>
          <c:y val="3.5596407742886922E-2"/>
          <c:w val="0.9227309362878312"/>
          <c:h val="0.72154269038709973"/>
        </c:manualLayout>
      </c:layout>
      <c:lineChart>
        <c:grouping val="standard"/>
        <c:varyColors val="0"/>
        <c:ser>
          <c:idx val="0"/>
          <c:order val="0"/>
          <c:tx>
            <c:strRef>
              <c:f>Sheet1!$B$1</c:f>
              <c:strCache>
                <c:ptCount val="1"/>
                <c:pt idx="0">
                  <c:v>Arts &amp; culture, overall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0.83</c:v>
                </c:pt>
                <c:pt idx="1">
                  <c:v>0.56999999999999995</c:v>
                </c:pt>
                <c:pt idx="2">
                  <c:v>0.6</c:v>
                </c:pt>
                <c:pt idx="3">
                  <c:v>0.64</c:v>
                </c:pt>
                <c:pt idx="4">
                  <c:v>0.66</c:v>
                </c:pt>
                <c:pt idx="5">
                  <c:v>0.66</c:v>
                </c:pt>
                <c:pt idx="6">
                  <c:v>0.86</c:v>
                </c:pt>
                <c:pt idx="7">
                  <c:v>0.81</c:v>
                </c:pt>
                <c:pt idx="8">
                  <c:v>0.81</c:v>
                </c:pt>
                <c:pt idx="9">
                  <c:v>0.86</c:v>
                </c:pt>
                <c:pt idx="10">
                  <c:v>0.88</c:v>
                </c:pt>
                <c:pt idx="11">
                  <c:v>0.89</c:v>
                </c:pt>
              </c:numCache>
            </c:numRef>
          </c:val>
          <c:smooth val="0"/>
          <c:extLst>
            <c:ext xmlns:c16="http://schemas.microsoft.com/office/drawing/2014/chart" uri="{C3380CC4-5D6E-409C-BE32-E72D297353CC}">
              <c16:uniqueId val="{00000000-BB87-42E5-BC07-149996235E61}"/>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Public library, overall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1261120014865399E-2"/>
                        <c:y val="1.932361978922768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B-CD36-43F3-A8B2-8A1A0602D44F}"/>
                      </c:ext>
                    </c:extLst>
                  </c:dLbl>
                  <c:dLbl>
                    <c:idx val="1"/>
                    <c:layout>
                      <c:manualLayout>
                        <c:x val="-2.4210972522240044E-2"/>
                        <c:y val="2.687562530754353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CD36-43F3-A8B2-8A1A0602D44F}"/>
                      </c:ext>
                    </c:extLst>
                  </c:dLbl>
                  <c:dLbl>
                    <c:idx val="2"/>
                    <c:layout>
                      <c:manualLayout>
                        <c:x val="-2.1261120014865399E-2"/>
                        <c:y val="3.442763082585937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CD36-43F3-A8B2-8A1A0602D44F}"/>
                      </c:ext>
                    </c:extLst>
                  </c:dLbl>
                  <c:dLbl>
                    <c:idx val="3"/>
                    <c:layout>
                      <c:manualLayout>
                        <c:x val="-2.2736046268552742E-2"/>
                        <c:y val="4.953164186249105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CD36-43F3-A8B2-8A1A0602D44F}"/>
                      </c:ext>
                    </c:extLst>
                  </c:dLbl>
                  <c:dLbl>
                    <c:idx val="4"/>
                    <c:layout>
                      <c:manualLayout>
                        <c:x val="-3.2216105730146563E-2"/>
                        <c:y val="3.66084954115619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3-CD36-43F3-A8B2-8A1A0602D44F}"/>
                      </c:ext>
                    </c:extLst>
                  </c:dLbl>
                  <c:dLbl>
                    <c:idx val="5"/>
                    <c:layout>
                      <c:manualLayout>
                        <c:x val="-3.1585603790676611E-2"/>
                        <c:y val="4.197963634417518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9-CD36-43F3-A8B2-8A1A0602D44F}"/>
                      </c:ext>
                    </c:extLst>
                  </c:dLbl>
                  <c:dLbl>
                    <c:idx val="6"/>
                    <c:layout>
                      <c:manualLayout>
                        <c:x val="-3.1585603790676556E-2"/>
                        <c:y val="1.932361978922768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B-CD36-43F3-A8B2-8A1A0602D44F}"/>
                      </c:ext>
                    </c:extLst>
                  </c:dLbl>
                  <c:dLbl>
                    <c:idx val="7"/>
                    <c:layout>
                      <c:manualLayout>
                        <c:x val="-3.4535456298051243E-2"/>
                        <c:y val="-4.486842711645701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7-CD36-43F3-A8B2-8A1A0602D44F}"/>
                      </c:ext>
                    </c:extLst>
                  </c:dLbl>
                  <c:dLbl>
                    <c:idx val="8"/>
                    <c:layout>
                      <c:manualLayout>
                        <c:x val="-4.1910087566487925E-2"/>
                        <c:y val="-5.619643539393074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5-CD36-43F3-A8B2-8A1A0602D44F}"/>
                      </c:ext>
                    </c:extLst>
                  </c:dLbl>
                  <c:dLbl>
                    <c:idx val="9"/>
                    <c:layout>
                      <c:manualLayout>
                        <c:x val="-4.0435161312800505E-2"/>
                        <c:y val="-3.7316421598141171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3-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Sheet1!$C$2:$C$13</c15:sqref>
                        </c15:formulaRef>
                      </c:ext>
                    </c:extLst>
                    <c:numCache>
                      <c:formatCode>0%</c:formatCode>
                      <c:ptCount val="12"/>
                      <c:pt idx="0">
                        <c:v>0.98</c:v>
                      </c:pt>
                      <c:pt idx="1">
                        <c:v>0.98</c:v>
                      </c:pt>
                      <c:pt idx="2">
                        <c:v>0.98</c:v>
                      </c:pt>
                      <c:pt idx="3">
                        <c:v>0.98</c:v>
                      </c:pt>
                      <c:pt idx="4">
                        <c:v>0.97</c:v>
                      </c:pt>
                      <c:pt idx="5">
                        <c:v>0.98</c:v>
                      </c:pt>
                      <c:pt idx="6">
                        <c:v>0.94</c:v>
                      </c:pt>
                      <c:pt idx="7">
                        <c:v>0.94</c:v>
                      </c:pt>
                      <c:pt idx="8">
                        <c:v>0.96</c:v>
                      </c:pt>
                      <c:pt idx="9">
                        <c:v>0.97</c:v>
                      </c:pt>
                      <c:pt idx="10">
                        <c:v>0.98</c:v>
                      </c:pt>
                    </c:numCache>
                  </c:numRef>
                </c:val>
                <c:smooth val="0"/>
                <c:extLst>
                  <c:ext xmlns:c16="http://schemas.microsoft.com/office/drawing/2014/chart" uri="{C3380CC4-5D6E-409C-BE32-E72D297353CC}">
                    <c16:uniqueId val="{00000006-BB87-42E5-BC07-149996235E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Public library, users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8941769446960726E-2"/>
                        <c:y val="-4.268756253075436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CD36-43F3-A8B2-8A1A0602D44F}"/>
                      </c:ext>
                    </c:extLst>
                  </c:dLbl>
                  <c:dLbl>
                    <c:idx val="1"/>
                    <c:layout>
                      <c:manualLayout>
                        <c:x val="-1.8941769446960709E-2"/>
                        <c:y val="-4.646356528991227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CD36-43F3-A8B2-8A1A0602D44F}"/>
                      </c:ext>
                    </c:extLst>
                  </c:dLbl>
                  <c:dLbl>
                    <c:idx val="2"/>
                    <c:layout>
                      <c:manualLayout>
                        <c:x val="-1.6836341253803479E-2"/>
                        <c:y val="-4.486842711645696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CD36-43F3-A8B2-8A1A0602D44F}"/>
                      </c:ext>
                    </c:extLst>
                  </c:dLbl>
                  <c:dLbl>
                    <c:idx val="3"/>
                    <c:layout>
                      <c:manualLayout>
                        <c:x val="-2.1261120014865426E-2"/>
                        <c:y val="-4.864442987561490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CD36-43F3-A8B2-8A1A0602D44F}"/>
                      </c:ext>
                    </c:extLst>
                  </c:dLbl>
                  <c:dLbl>
                    <c:idx val="4"/>
                    <c:layout>
                      <c:manualLayout>
                        <c:x val="-2.4841474461709985E-2"/>
                        <c:y val="-4.268756253075435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CD36-43F3-A8B2-8A1A0602D44F}"/>
                      </c:ext>
                    </c:extLst>
                  </c:dLbl>
                  <c:dLbl>
                    <c:idx val="5"/>
                    <c:layout>
                      <c:manualLayout>
                        <c:x val="-3.1585603790676611E-2"/>
                        <c:y val="-4.10924243572990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CD36-43F3-A8B2-8A1A0602D44F}"/>
                      </c:ext>
                    </c:extLst>
                  </c:dLbl>
                  <c:dLbl>
                    <c:idx val="6"/>
                    <c:layout>
                      <c:manualLayout>
                        <c:x val="-2.1261120014865454E-2"/>
                        <c:y val="-4.864442987561490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CD36-43F3-A8B2-8A1A0602D44F}"/>
                      </c:ext>
                    </c:extLst>
                  </c:dLbl>
                  <c:dLbl>
                    <c:idx val="7"/>
                    <c:layout>
                      <c:manualLayout>
                        <c:x val="-1.0936636239054189E-2"/>
                        <c:y val="-4.864442987561490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CD36-43F3-A8B2-8A1A0602D44F}"/>
                      </c:ext>
                    </c:extLst>
                  </c:dLbl>
                  <c:dLbl>
                    <c:idx val="8"/>
                    <c:layout>
                      <c:manualLayout>
                        <c:x val="-7.9867837316796655E-3"/>
                        <c:y val="-5.24204326347728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CD36-43F3-A8B2-8A1A0602D44F}"/>
                      </c:ext>
                    </c:extLst>
                  </c:dLbl>
                  <c:dLbl>
                    <c:idx val="9"/>
                    <c:layout>
                      <c:manualLayout>
                        <c:x val="-1.5361415000116244E-2"/>
                        <c:y val="-0.1015084685038258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12"/>
                      <c:pt idx="0">
                        <c:v>0.99</c:v>
                      </c:pt>
                      <c:pt idx="1">
                        <c:v>0.98</c:v>
                      </c:pt>
                      <c:pt idx="2">
                        <c:v>0.99</c:v>
                      </c:pt>
                      <c:pt idx="3">
                        <c:v>0.99</c:v>
                      </c:pt>
                      <c:pt idx="4">
                        <c:v>0.97</c:v>
                      </c:pt>
                      <c:pt idx="5">
                        <c:v>0.98</c:v>
                      </c:pt>
                      <c:pt idx="6">
                        <c:v>0.95</c:v>
                      </c:pt>
                      <c:pt idx="7">
                        <c:v>0.93</c:v>
                      </c:pt>
                      <c:pt idx="8">
                        <c:v>0.96</c:v>
                      </c:pt>
                      <c:pt idx="9">
                        <c:v>0.97</c:v>
                      </c:pt>
                      <c:pt idx="10">
                        <c:v>0.98</c:v>
                      </c:pt>
                    </c:numCache>
                  </c:numRef>
                </c:val>
                <c:smooth val="0"/>
                <c:extLst xmlns:c15="http://schemas.microsoft.com/office/drawing/2012/chart">
                  <c:ext xmlns:c16="http://schemas.microsoft.com/office/drawing/2014/chart" uri="{C3380CC4-5D6E-409C-BE32-E72D297353CC}">
                    <c16:uniqueId val="{0000000B-BB87-42E5-BC07-149996235E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EA Networks Centre services &amp; programmes, overall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6"/>
                    <c:layout>
                      <c:manualLayout>
                        <c:x val="-4.6334866327549767E-2"/>
                        <c:y val="4.219608752596001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CD36-43F3-A8B2-8A1A0602D44F}"/>
                      </c:ext>
                    </c:extLst>
                  </c:dLbl>
                  <c:dLbl>
                    <c:idx val="7"/>
                    <c:layout>
                      <c:manualLayout>
                        <c:x val="-1.388648874642882E-2"/>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CD36-43F3-A8B2-8A1A0602D44F}"/>
                      </c:ext>
                    </c:extLst>
                  </c:dLbl>
                  <c:dLbl>
                    <c:idx val="8"/>
                    <c:layout>
                      <c:manualLayout>
                        <c:x val="-5.370949759598645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CD36-43F3-A8B2-8A1A0602D44F}"/>
                      </c:ext>
                    </c:extLst>
                  </c:dLbl>
                  <c:dLbl>
                    <c:idx val="9"/>
                    <c:layout>
                      <c:manualLayout>
                        <c:x val="2.3377000441315433E-3"/>
                        <c:y val="-5.99724381530886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CD36-43F3-A8B2-8A1A0602D44F}"/>
                      </c:ext>
                    </c:extLst>
                  </c:dLbl>
                  <c:dLbl>
                    <c:idx val="10"/>
                    <c:layout>
                      <c:manualLayout>
                        <c:x val="8.2374050588809138E-3"/>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General</c:formatCode>
                      <c:ptCount val="12"/>
                      <c:pt idx="5" formatCode="0%">
                        <c:v>0.87</c:v>
                      </c:pt>
                      <c:pt idx="6" formatCode="0%">
                        <c:v>0.76</c:v>
                      </c:pt>
                      <c:pt idx="7" formatCode="0%">
                        <c:v>0.79</c:v>
                      </c:pt>
                      <c:pt idx="8" formatCode="0%">
                        <c:v>0.92</c:v>
                      </c:pt>
                      <c:pt idx="9" formatCode="0%">
                        <c:v>0.89</c:v>
                      </c:pt>
                      <c:pt idx="10" formatCode="0%">
                        <c:v>0.93</c:v>
                      </c:pt>
                    </c:numCache>
                  </c:numRef>
                </c:val>
                <c:smooth val="0"/>
                <c:extLst xmlns:c15="http://schemas.microsoft.com/office/drawing/2012/chart">
                  <c:ext xmlns:c16="http://schemas.microsoft.com/office/drawing/2014/chart" uri="{C3380CC4-5D6E-409C-BE32-E72D297353CC}">
                    <c16:uniqueId val="{0000000C-BB87-42E5-BC07-149996235E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EA Networks Centre, users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6"/>
                    <c:layout>
                      <c:manualLayout>
                        <c:x val="-9.4617099853668736E-3"/>
                        <c:y val="-2.221241056150944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CD36-43F3-A8B2-8A1A0602D44F}"/>
                      </c:ext>
                    </c:extLst>
                  </c:dLbl>
                  <c:dLbl>
                    <c:idx val="7"/>
                    <c:layout>
                      <c:manualLayout>
                        <c:x val="-1.0936636239054189E-2"/>
                        <c:y val="1.932361978922768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CD36-43F3-A8B2-8A1A0602D44F}"/>
                      </c:ext>
                    </c:extLst>
                  </c:dLbl>
                  <c:dLbl>
                    <c:idx val="8"/>
                    <c:layout>
                      <c:manualLayout>
                        <c:x val="1.2662183819942861E-2"/>
                        <c:y val="5.70836473808069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CD36-43F3-A8B2-8A1A0602D44F}"/>
                      </c:ext>
                    </c:extLst>
                  </c:dLbl>
                  <c:dLbl>
                    <c:idx val="9"/>
                    <c:layout>
                      <c:manualLayout>
                        <c:x val="-4.4859940073862556E-2"/>
                        <c:y val="4.21960875259596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CD36-43F3-A8B2-8A1A0602D44F}"/>
                      </c:ext>
                    </c:extLst>
                  </c:dLbl>
                  <c:dLbl>
                    <c:idx val="10"/>
                    <c:layout>
                      <c:manualLayout>
                        <c:x val="-8.6172856711496208E-3"/>
                        <c:y val="-1.247954045749101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12"/>
                      <c:pt idx="5" formatCode="0%">
                        <c:v>0.89</c:v>
                      </c:pt>
                      <c:pt idx="6" formatCode="0%">
                        <c:v>0.75</c:v>
                      </c:pt>
                      <c:pt idx="7" formatCode="0%">
                        <c:v>0.8</c:v>
                      </c:pt>
                      <c:pt idx="8" formatCode="0%">
                        <c:v>0.93</c:v>
                      </c:pt>
                      <c:pt idx="9" formatCode="0%">
                        <c:v>0.88</c:v>
                      </c:pt>
                      <c:pt idx="10" formatCode="0%">
                        <c:v>0.93</c:v>
                      </c:pt>
                    </c:numCache>
                  </c:numRef>
                </c:val>
                <c:smooth val="0"/>
                <c:extLst xmlns:c15="http://schemas.microsoft.com/office/drawing/2012/chart">
                  <c:ext xmlns:c16="http://schemas.microsoft.com/office/drawing/2014/chart" uri="{C3380CC4-5D6E-409C-BE32-E72D297353CC}">
                    <c16:uniqueId val="{0000000D-BB87-42E5-BC07-149996235E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Ashburton Museum, services &amp; programmes,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layout>
                      <c:manualLayout>
                        <c:x val="-3.4535456298051243E-2"/>
                        <c:y val="7.21876584174385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D36-43F3-A8B2-8A1A0602D44F}"/>
                      </c:ext>
                    </c:extLst>
                  </c:dLbl>
                  <c:dLbl>
                    <c:idx val="8"/>
                    <c:layout>
                      <c:manualLayout>
                        <c:x val="-2.2736046268552714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CD36-43F3-A8B2-8A1A0602D44F}"/>
                      </c:ext>
                    </c:extLst>
                  </c:dLbl>
                  <c:dLbl>
                    <c:idx val="9"/>
                    <c:layout>
                      <c:manualLayout>
                        <c:x val="-2.2736046268552714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CD36-43F3-A8B2-8A1A0602D44F}"/>
                      </c:ext>
                    </c:extLst>
                  </c:dLbl>
                  <c:dLbl>
                    <c:idx val="10"/>
                    <c:layout>
                      <c:manualLayout>
                        <c:x val="-2.2736046268552714E-2"/>
                        <c:y val="5.70836473808069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5" formatCode="0%">
                        <c:v>0.7</c:v>
                      </c:pt>
                      <c:pt idx="6" formatCode="0%">
                        <c:v>0.78</c:v>
                      </c:pt>
                      <c:pt idx="7" formatCode="0%">
                        <c:v>0.73</c:v>
                      </c:pt>
                      <c:pt idx="8" formatCode="0%">
                        <c:v>0.83</c:v>
                      </c:pt>
                      <c:pt idx="9" formatCode="0%">
                        <c:v>0.86</c:v>
                      </c:pt>
                      <c:pt idx="10" formatCode="0%">
                        <c:v>0.9</c:v>
                      </c:pt>
                    </c:numCache>
                  </c:numRef>
                </c:val>
                <c:smooth val="0"/>
                <c:extLst xmlns:c15="http://schemas.microsoft.com/office/drawing/2012/chart">
                  <c:ext xmlns:c16="http://schemas.microsoft.com/office/drawing/2014/chart" uri="{C3380CC4-5D6E-409C-BE32-E72D297353CC}">
                    <c16:uniqueId val="{0000000E-BB87-42E5-BC07-149996235E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Ashburton Museum,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6"/>
                    <c:layout>
                      <c:manualLayout>
                        <c:x val="-4.9915220774394406E-2"/>
                        <c:y val="3.2832492652404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CD36-43F3-A8B2-8A1A0602D44F}"/>
                      </c:ext>
                    </c:extLst>
                  </c:dLbl>
                  <c:dLbl>
                    <c:idx val="7"/>
                    <c:layout>
                      <c:manualLayout>
                        <c:x val="-3.4535456298051243E-2"/>
                        <c:y val="-1.466040504319364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CD36-43F3-A8B2-8A1A0602D44F}"/>
                      </c:ext>
                    </c:extLst>
                  </c:dLbl>
                  <c:dLbl>
                    <c:idx val="8"/>
                    <c:layout>
                      <c:manualLayout>
                        <c:x val="-3.1585603790676715E-2"/>
                        <c:y val="-4.48684271164569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CD36-43F3-A8B2-8A1A0602D44F}"/>
                      </c:ext>
                    </c:extLst>
                  </c:dLbl>
                  <c:dLbl>
                    <c:idx val="9"/>
                    <c:layout>
                      <c:manualLayout>
                        <c:x val="-9.4617099853668736E-3"/>
                        <c:y val="1.554761703006976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CD36-43F3-A8B2-8A1A0602D44F}"/>
                      </c:ext>
                    </c:extLst>
                  </c:dLbl>
                  <c:dLbl>
                    <c:idx val="10"/>
                    <c:layout>
                      <c:manualLayout>
                        <c:x val="-7.986783731679558E-3"/>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5" formatCode="0%">
                        <c:v>0.85</c:v>
                      </c:pt>
                      <c:pt idx="6" formatCode="0%">
                        <c:v>0.88</c:v>
                      </c:pt>
                      <c:pt idx="7" formatCode="0%">
                        <c:v>0.83</c:v>
                      </c:pt>
                      <c:pt idx="8" formatCode="0%">
                        <c:v>0.89</c:v>
                      </c:pt>
                      <c:pt idx="9" formatCode="0%">
                        <c:v>0.94</c:v>
                      </c:pt>
                      <c:pt idx="10" formatCode="0%">
                        <c:v>0.95</c:v>
                      </c:pt>
                    </c:numCache>
                  </c:numRef>
                </c:val>
                <c:smooth val="0"/>
                <c:extLst xmlns:c15="http://schemas.microsoft.com/office/drawing/2012/chart">
                  <c:ext xmlns:c16="http://schemas.microsoft.com/office/drawing/2014/chart" uri="{C3380CC4-5D6E-409C-BE32-E72D297353CC}">
                    <c16:uniqueId val="{00000010-BB87-42E5-BC07-149996235E61}"/>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54959662300277E-2"/>
          <c:y val="3.9372275717536473E-2"/>
          <c:w val="0.91978108378045653"/>
          <c:h val="0.75552671521952108"/>
        </c:manualLayout>
      </c:layout>
      <c:lineChart>
        <c:grouping val="standard"/>
        <c:varyColors val="0"/>
        <c:ser>
          <c:idx val="1"/>
          <c:order val="1"/>
          <c:tx>
            <c:strRef>
              <c:f>Sheet1!$C$1</c:f>
              <c:strCache>
                <c:ptCount val="1"/>
                <c:pt idx="0">
                  <c:v>Public library, overall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0.98</c:v>
                </c:pt>
                <c:pt idx="1">
                  <c:v>0.98</c:v>
                </c:pt>
                <c:pt idx="2">
                  <c:v>0.98</c:v>
                </c:pt>
                <c:pt idx="3">
                  <c:v>0.98</c:v>
                </c:pt>
                <c:pt idx="4">
                  <c:v>0.97</c:v>
                </c:pt>
                <c:pt idx="5">
                  <c:v>0.98</c:v>
                </c:pt>
                <c:pt idx="6">
                  <c:v>0.94</c:v>
                </c:pt>
                <c:pt idx="7">
                  <c:v>0.94</c:v>
                </c:pt>
                <c:pt idx="8">
                  <c:v>0.96</c:v>
                </c:pt>
                <c:pt idx="9">
                  <c:v>0.97</c:v>
                </c:pt>
                <c:pt idx="10">
                  <c:v>0.98</c:v>
                </c:pt>
                <c:pt idx="11">
                  <c:v>0.96</c:v>
                </c:pt>
              </c:numCache>
            </c:numRef>
          </c:val>
          <c:smooth val="0"/>
          <c:extLst>
            <c:ext xmlns:c16="http://schemas.microsoft.com/office/drawing/2014/chart" uri="{C3380CC4-5D6E-409C-BE32-E72D297353CC}">
              <c16:uniqueId val="{00000006-BB87-42E5-BC07-149996235E61}"/>
            </c:ext>
          </c:extLst>
        </c:ser>
        <c:ser>
          <c:idx val="2"/>
          <c:order val="2"/>
          <c:tx>
            <c:strRef>
              <c:f>Sheet1!$D$1</c:f>
              <c:strCache>
                <c:ptCount val="1"/>
                <c:pt idx="0">
                  <c:v>Public library, users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0.99</c:v>
                </c:pt>
                <c:pt idx="1">
                  <c:v>0.98</c:v>
                </c:pt>
                <c:pt idx="2">
                  <c:v>0.99</c:v>
                </c:pt>
                <c:pt idx="3">
                  <c:v>0.99</c:v>
                </c:pt>
                <c:pt idx="4">
                  <c:v>0.97</c:v>
                </c:pt>
                <c:pt idx="5">
                  <c:v>0.98</c:v>
                </c:pt>
                <c:pt idx="6">
                  <c:v>0.95</c:v>
                </c:pt>
                <c:pt idx="7">
                  <c:v>0.93</c:v>
                </c:pt>
                <c:pt idx="8">
                  <c:v>0.96</c:v>
                </c:pt>
                <c:pt idx="9">
                  <c:v>0.97</c:v>
                </c:pt>
                <c:pt idx="10">
                  <c:v>0.98</c:v>
                </c:pt>
                <c:pt idx="11">
                  <c:v>0.98</c:v>
                </c:pt>
              </c:numCache>
            </c:numRef>
          </c:val>
          <c:smooth val="0"/>
          <c:extLst>
            <c:ext xmlns:c16="http://schemas.microsoft.com/office/drawing/2014/chart" uri="{C3380CC4-5D6E-409C-BE32-E72D297353CC}">
              <c16:uniqueId val="{0000000B-BB87-42E5-BC07-149996235E61}"/>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Arts &amp; culture, overall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1261120014865399E-2"/>
                        <c:y val="4.5755639103333141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9-CD36-43F3-A8B2-8A1A0602D44F}"/>
                      </c:ext>
                    </c:extLst>
                  </c:dLbl>
                  <c:dLbl>
                    <c:idx val="1"/>
                    <c:layout>
                      <c:manualLayout>
                        <c:x val="-3.6010382551738558E-2"/>
                        <c:y val="4.5755639103333141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CD36-43F3-A8B2-8A1A0602D44F}"/>
                      </c:ext>
                    </c:extLst>
                  </c:dLbl>
                  <c:dLbl>
                    <c:idx val="6"/>
                    <c:layout>
                      <c:manualLayout>
                        <c:x val="-2.2736046268552714E-2"/>
                        <c:y val="4.197963634417514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C-CD36-43F3-A8B2-8A1A0602D44F}"/>
                      </c:ext>
                    </c:extLst>
                  </c:dLbl>
                  <c:dLbl>
                    <c:idx val="7"/>
                    <c:layout>
                      <c:manualLayout>
                        <c:x val="-7.986783731679558E-3"/>
                        <c:y val="-2.598841332066737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D-CD36-43F3-A8B2-8A1A0602D44F}"/>
                      </c:ext>
                    </c:extLst>
                  </c:dLbl>
                  <c:dLbl>
                    <c:idx val="8"/>
                    <c:layout>
                      <c:manualLayout>
                        <c:x val="-7.9867837316796655E-3"/>
                        <c:y val="-4.109242435729909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21-CD36-43F3-A8B2-8A1A0602D44F}"/>
                      </c:ext>
                    </c:extLst>
                  </c:dLbl>
                  <c:dLbl>
                    <c:idx val="9"/>
                    <c:layout>
                      <c:manualLayout>
                        <c:x val="8.2374050588808062E-3"/>
                        <c:y val="3.065162806670145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1-CD36-43F3-A8B2-8A1A0602D44F}"/>
                      </c:ext>
                    </c:extLst>
                  </c:dLbl>
                  <c:dLbl>
                    <c:idx val="10"/>
                    <c:layout>
                      <c:manualLayout>
                        <c:x val="-5.0369312243049268E-3"/>
                        <c:y val="1.932361978922768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C-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0%</c:formatCode>
                      <c:ptCount val="12"/>
                      <c:pt idx="0">
                        <c:v>0.83</c:v>
                      </c:pt>
                      <c:pt idx="1">
                        <c:v>0.56999999999999995</c:v>
                      </c:pt>
                      <c:pt idx="2">
                        <c:v>0.6</c:v>
                      </c:pt>
                      <c:pt idx="3">
                        <c:v>0.64</c:v>
                      </c:pt>
                      <c:pt idx="4">
                        <c:v>0.66</c:v>
                      </c:pt>
                      <c:pt idx="5">
                        <c:v>0.66</c:v>
                      </c:pt>
                      <c:pt idx="6">
                        <c:v>0.86</c:v>
                      </c:pt>
                      <c:pt idx="7">
                        <c:v>0.81</c:v>
                      </c:pt>
                      <c:pt idx="8">
                        <c:v>0.81</c:v>
                      </c:pt>
                      <c:pt idx="9">
                        <c:v>0.86</c:v>
                      </c:pt>
                      <c:pt idx="10">
                        <c:v>0.88</c:v>
                      </c:pt>
                    </c:numCache>
                  </c:numRef>
                </c:val>
                <c:smooth val="0"/>
                <c:extLst>
                  <c:ext xmlns:c16="http://schemas.microsoft.com/office/drawing/2014/chart" uri="{C3380CC4-5D6E-409C-BE32-E72D297353CC}">
                    <c16:uniqueId val="{00000000-BB87-42E5-BC07-149996235E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EA Networks Centre services &amp; programmes, overall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6"/>
                    <c:layout>
                      <c:manualLayout>
                        <c:x val="-4.6334866327549767E-2"/>
                        <c:y val="4.219608752596001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CD36-43F3-A8B2-8A1A0602D44F}"/>
                      </c:ext>
                    </c:extLst>
                  </c:dLbl>
                  <c:dLbl>
                    <c:idx val="7"/>
                    <c:layout>
                      <c:manualLayout>
                        <c:x val="-1.388648874642882E-2"/>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CD36-43F3-A8B2-8A1A0602D44F}"/>
                      </c:ext>
                    </c:extLst>
                  </c:dLbl>
                  <c:dLbl>
                    <c:idx val="8"/>
                    <c:layout>
                      <c:manualLayout>
                        <c:x val="-5.370949759598645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CD36-43F3-A8B2-8A1A0602D44F}"/>
                      </c:ext>
                    </c:extLst>
                  </c:dLbl>
                  <c:dLbl>
                    <c:idx val="9"/>
                    <c:layout>
                      <c:manualLayout>
                        <c:x val="2.3377000441315433E-3"/>
                        <c:y val="-5.99724381530886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CD36-43F3-A8B2-8A1A0602D44F}"/>
                      </c:ext>
                    </c:extLst>
                  </c:dLbl>
                  <c:dLbl>
                    <c:idx val="10"/>
                    <c:layout>
                      <c:manualLayout>
                        <c:x val="8.2374050588809138E-3"/>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General</c:formatCode>
                      <c:ptCount val="12"/>
                      <c:pt idx="5" formatCode="0%">
                        <c:v>0.87</c:v>
                      </c:pt>
                      <c:pt idx="6" formatCode="0%">
                        <c:v>0.76</c:v>
                      </c:pt>
                      <c:pt idx="7" formatCode="0%">
                        <c:v>0.79</c:v>
                      </c:pt>
                      <c:pt idx="8" formatCode="0%">
                        <c:v>0.92</c:v>
                      </c:pt>
                      <c:pt idx="9" formatCode="0%">
                        <c:v>0.89</c:v>
                      </c:pt>
                      <c:pt idx="10" formatCode="0%">
                        <c:v>0.93</c:v>
                      </c:pt>
                    </c:numCache>
                  </c:numRef>
                </c:val>
                <c:smooth val="0"/>
                <c:extLst xmlns:c15="http://schemas.microsoft.com/office/drawing/2012/chart">
                  <c:ext xmlns:c16="http://schemas.microsoft.com/office/drawing/2014/chart" uri="{C3380CC4-5D6E-409C-BE32-E72D297353CC}">
                    <c16:uniqueId val="{0000000C-BB87-42E5-BC07-149996235E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EA Networks Centre, users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6"/>
                    <c:layout>
                      <c:manualLayout>
                        <c:x val="-9.4617099853668736E-3"/>
                        <c:y val="-2.221241056150944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CD36-43F3-A8B2-8A1A0602D44F}"/>
                      </c:ext>
                    </c:extLst>
                  </c:dLbl>
                  <c:dLbl>
                    <c:idx val="7"/>
                    <c:layout>
                      <c:manualLayout>
                        <c:x val="-1.0936636239054189E-2"/>
                        <c:y val="1.932361978922768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CD36-43F3-A8B2-8A1A0602D44F}"/>
                      </c:ext>
                    </c:extLst>
                  </c:dLbl>
                  <c:dLbl>
                    <c:idx val="8"/>
                    <c:layout>
                      <c:manualLayout>
                        <c:x val="1.2662183819942861E-2"/>
                        <c:y val="5.70836473808069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CD36-43F3-A8B2-8A1A0602D44F}"/>
                      </c:ext>
                    </c:extLst>
                  </c:dLbl>
                  <c:dLbl>
                    <c:idx val="9"/>
                    <c:layout>
                      <c:manualLayout>
                        <c:x val="-4.4859940073862556E-2"/>
                        <c:y val="4.21960875259596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CD36-43F3-A8B2-8A1A0602D44F}"/>
                      </c:ext>
                    </c:extLst>
                  </c:dLbl>
                  <c:dLbl>
                    <c:idx val="10"/>
                    <c:layout>
                      <c:manualLayout>
                        <c:x val="-8.6172856711496208E-3"/>
                        <c:y val="-1.247954045749101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12"/>
                      <c:pt idx="5" formatCode="0%">
                        <c:v>0.89</c:v>
                      </c:pt>
                      <c:pt idx="6" formatCode="0%">
                        <c:v>0.75</c:v>
                      </c:pt>
                      <c:pt idx="7" formatCode="0%">
                        <c:v>0.8</c:v>
                      </c:pt>
                      <c:pt idx="8" formatCode="0%">
                        <c:v>0.93</c:v>
                      </c:pt>
                      <c:pt idx="9" formatCode="0%">
                        <c:v>0.88</c:v>
                      </c:pt>
                      <c:pt idx="10" formatCode="0%">
                        <c:v>0.93</c:v>
                      </c:pt>
                    </c:numCache>
                  </c:numRef>
                </c:val>
                <c:smooth val="0"/>
                <c:extLst xmlns:c15="http://schemas.microsoft.com/office/drawing/2012/chart">
                  <c:ext xmlns:c16="http://schemas.microsoft.com/office/drawing/2014/chart" uri="{C3380CC4-5D6E-409C-BE32-E72D297353CC}">
                    <c16:uniqueId val="{0000000D-BB87-42E5-BC07-149996235E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Ashburton Museum, services &amp; programmes,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layout>
                      <c:manualLayout>
                        <c:x val="-3.4535456298051243E-2"/>
                        <c:y val="7.21876584174385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D36-43F3-A8B2-8A1A0602D44F}"/>
                      </c:ext>
                    </c:extLst>
                  </c:dLbl>
                  <c:dLbl>
                    <c:idx val="8"/>
                    <c:layout>
                      <c:manualLayout>
                        <c:x val="-2.2736046268552714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CD36-43F3-A8B2-8A1A0602D44F}"/>
                      </c:ext>
                    </c:extLst>
                  </c:dLbl>
                  <c:dLbl>
                    <c:idx val="9"/>
                    <c:layout>
                      <c:manualLayout>
                        <c:x val="-2.2736046268552714E-2"/>
                        <c:y val="6.4635652899122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CD36-43F3-A8B2-8A1A0602D44F}"/>
                      </c:ext>
                    </c:extLst>
                  </c:dLbl>
                  <c:dLbl>
                    <c:idx val="10"/>
                    <c:layout>
                      <c:manualLayout>
                        <c:x val="-2.2736046268552714E-2"/>
                        <c:y val="5.70836473808069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5" formatCode="0%">
                        <c:v>0.7</c:v>
                      </c:pt>
                      <c:pt idx="6" formatCode="0%">
                        <c:v>0.78</c:v>
                      </c:pt>
                      <c:pt idx="7" formatCode="0%">
                        <c:v>0.73</c:v>
                      </c:pt>
                      <c:pt idx="8" formatCode="0%">
                        <c:v>0.83</c:v>
                      </c:pt>
                      <c:pt idx="9" formatCode="0%">
                        <c:v>0.86</c:v>
                      </c:pt>
                      <c:pt idx="10" formatCode="0%">
                        <c:v>0.9</c:v>
                      </c:pt>
                    </c:numCache>
                  </c:numRef>
                </c:val>
                <c:smooth val="0"/>
                <c:extLst xmlns:c15="http://schemas.microsoft.com/office/drawing/2012/chart">
                  <c:ext xmlns:c16="http://schemas.microsoft.com/office/drawing/2014/chart" uri="{C3380CC4-5D6E-409C-BE32-E72D297353CC}">
                    <c16:uniqueId val="{0000000E-BB87-42E5-BC07-149996235E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Ashburton Museum,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6"/>
                    <c:layout>
                      <c:manualLayout>
                        <c:x val="-4.9915220774394406E-2"/>
                        <c:y val="3.2832492652404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CD36-43F3-A8B2-8A1A0602D44F}"/>
                      </c:ext>
                    </c:extLst>
                  </c:dLbl>
                  <c:dLbl>
                    <c:idx val="7"/>
                    <c:layout>
                      <c:manualLayout>
                        <c:x val="-3.4535456298051243E-2"/>
                        <c:y val="-1.466040504319364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CD36-43F3-A8B2-8A1A0602D44F}"/>
                      </c:ext>
                    </c:extLst>
                  </c:dLbl>
                  <c:dLbl>
                    <c:idx val="8"/>
                    <c:layout>
                      <c:manualLayout>
                        <c:x val="-3.1585603790676715E-2"/>
                        <c:y val="-4.48684271164569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CD36-43F3-A8B2-8A1A0602D44F}"/>
                      </c:ext>
                    </c:extLst>
                  </c:dLbl>
                  <c:dLbl>
                    <c:idx val="9"/>
                    <c:layout>
                      <c:manualLayout>
                        <c:x val="-9.4617099853668736E-3"/>
                        <c:y val="1.554761703006976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CD36-43F3-A8B2-8A1A0602D44F}"/>
                      </c:ext>
                    </c:extLst>
                  </c:dLbl>
                  <c:dLbl>
                    <c:idx val="10"/>
                    <c:layout>
                      <c:manualLayout>
                        <c:x val="-7.986783731679558E-3"/>
                        <c:y val="-4.109242435729906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CD36-43F3-A8B2-8A1A0602D4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5" formatCode="0%">
                        <c:v>0.85</c:v>
                      </c:pt>
                      <c:pt idx="6" formatCode="0%">
                        <c:v>0.88</c:v>
                      </c:pt>
                      <c:pt idx="7" formatCode="0%">
                        <c:v>0.83</c:v>
                      </c:pt>
                      <c:pt idx="8" formatCode="0%">
                        <c:v>0.89</c:v>
                      </c:pt>
                      <c:pt idx="9" formatCode="0%">
                        <c:v>0.94</c:v>
                      </c:pt>
                      <c:pt idx="10" formatCode="0%">
                        <c:v>0.95</c:v>
                      </c:pt>
                    </c:numCache>
                  </c:numRef>
                </c:val>
                <c:smooth val="0"/>
                <c:extLst xmlns:c15="http://schemas.microsoft.com/office/drawing/2012/chart">
                  <c:ext xmlns:c16="http://schemas.microsoft.com/office/drawing/2014/chart" uri="{C3380CC4-5D6E-409C-BE32-E72D297353CC}">
                    <c16:uniqueId val="{00000010-BB87-42E5-BC07-149996235E61}"/>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54959662300277E-2"/>
          <c:y val="3.9372275717536473E-2"/>
          <c:w val="0.91683123127308197"/>
          <c:h val="0.71021468210962602"/>
        </c:manualLayout>
      </c:layout>
      <c:lineChart>
        <c:grouping val="standard"/>
        <c:varyColors val="0"/>
        <c:ser>
          <c:idx val="3"/>
          <c:order val="3"/>
          <c:tx>
            <c:strRef>
              <c:f>Sheet1!$E$1</c:f>
              <c:strCache>
                <c:ptCount val="1"/>
                <c:pt idx="0">
                  <c:v>EA Networks Centre services &amp; programmes, overall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Sheet1!$E$2:$E$13</c:f>
              <c:numCache>
                <c:formatCode>0%</c:formatCode>
                <c:ptCount val="7"/>
                <c:pt idx="0">
                  <c:v>0.87</c:v>
                </c:pt>
                <c:pt idx="1">
                  <c:v>0.76</c:v>
                </c:pt>
                <c:pt idx="2">
                  <c:v>0.79</c:v>
                </c:pt>
                <c:pt idx="3">
                  <c:v>0.92</c:v>
                </c:pt>
                <c:pt idx="4">
                  <c:v>0.89</c:v>
                </c:pt>
                <c:pt idx="5">
                  <c:v>0.93</c:v>
                </c:pt>
                <c:pt idx="6">
                  <c:v>0.88</c:v>
                </c:pt>
              </c:numCache>
            </c:numRef>
          </c:val>
          <c:smooth val="0"/>
          <c:extLst>
            <c:ext xmlns:c16="http://schemas.microsoft.com/office/drawing/2014/chart" uri="{C3380CC4-5D6E-409C-BE32-E72D297353CC}">
              <c16:uniqueId val="{0000000C-BB87-42E5-BC07-149996235E61}"/>
            </c:ext>
          </c:extLst>
        </c:ser>
        <c:ser>
          <c:idx val="4"/>
          <c:order val="4"/>
          <c:tx>
            <c:strRef>
              <c:f>Sheet1!$F$1</c:f>
              <c:strCache>
                <c:ptCount val="1"/>
                <c:pt idx="0">
                  <c:v>EA Networks Centre, users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Sheet1!$F$2:$F$13</c:f>
              <c:numCache>
                <c:formatCode>0%</c:formatCode>
                <c:ptCount val="7"/>
                <c:pt idx="0">
                  <c:v>0.89</c:v>
                </c:pt>
                <c:pt idx="1">
                  <c:v>0.75</c:v>
                </c:pt>
                <c:pt idx="2">
                  <c:v>0.8</c:v>
                </c:pt>
                <c:pt idx="3">
                  <c:v>0.93</c:v>
                </c:pt>
                <c:pt idx="4">
                  <c:v>0.88</c:v>
                </c:pt>
                <c:pt idx="5">
                  <c:v>0.93</c:v>
                </c:pt>
                <c:pt idx="6">
                  <c:v>0.96</c:v>
                </c:pt>
              </c:numCache>
            </c:numRef>
          </c:val>
          <c:smooth val="0"/>
          <c:extLst>
            <c:ext xmlns:c16="http://schemas.microsoft.com/office/drawing/2014/chart" uri="{C3380CC4-5D6E-409C-BE32-E72D297353CC}">
              <c16:uniqueId val="{0000000D-BB87-42E5-BC07-149996235E61}"/>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Arts &amp; culture, overall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c:ext uri="{02D57815-91ED-43cb-92C2-25804820EDAC}">
                        <c15:formulaRef>
                          <c15:sqref>Sheet1!$B$2:$B$13</c15:sqref>
                        </c15:formulaRef>
                      </c:ext>
                    </c:extLst>
                    <c:numCache>
                      <c:formatCode>0%</c:formatCode>
                      <c:ptCount val="7"/>
                      <c:pt idx="0">
                        <c:v>0.66</c:v>
                      </c:pt>
                      <c:pt idx="1">
                        <c:v>0.86</c:v>
                      </c:pt>
                      <c:pt idx="2">
                        <c:v>0.81</c:v>
                      </c:pt>
                      <c:pt idx="3">
                        <c:v>0.81</c:v>
                      </c:pt>
                      <c:pt idx="4">
                        <c:v>0.86</c:v>
                      </c:pt>
                      <c:pt idx="5">
                        <c:v>0.88</c:v>
                      </c:pt>
                    </c:numCache>
                  </c:numRef>
                </c:val>
                <c:smooth val="0"/>
                <c:extLst>
                  <c:ext xmlns:c16="http://schemas.microsoft.com/office/drawing/2014/chart" uri="{C3380CC4-5D6E-409C-BE32-E72D297353CC}">
                    <c16:uniqueId val="{00000000-BB87-42E5-BC07-149996235E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Public library, overall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7"/>
                      <c:pt idx="0">
                        <c:v>0.98</c:v>
                      </c:pt>
                      <c:pt idx="1">
                        <c:v>0.94</c:v>
                      </c:pt>
                      <c:pt idx="2">
                        <c:v>0.94</c:v>
                      </c:pt>
                      <c:pt idx="3">
                        <c:v>0.96</c:v>
                      </c:pt>
                      <c:pt idx="4">
                        <c:v>0.97</c:v>
                      </c:pt>
                      <c:pt idx="5">
                        <c:v>0.98</c:v>
                      </c:pt>
                    </c:numCache>
                  </c:numRef>
                </c:val>
                <c:smooth val="0"/>
                <c:extLst xmlns:c15="http://schemas.microsoft.com/office/drawing/2012/chart">
                  <c:ext xmlns:c16="http://schemas.microsoft.com/office/drawing/2014/chart" uri="{C3380CC4-5D6E-409C-BE32-E72D297353CC}">
                    <c16:uniqueId val="{00000006-BB87-42E5-BC07-149996235E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Public library, users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7"/>
                      <c:pt idx="0">
                        <c:v>0.98</c:v>
                      </c:pt>
                      <c:pt idx="1">
                        <c:v>0.95</c:v>
                      </c:pt>
                      <c:pt idx="2">
                        <c:v>0.93</c:v>
                      </c:pt>
                      <c:pt idx="3">
                        <c:v>0.96</c:v>
                      </c:pt>
                      <c:pt idx="4">
                        <c:v>0.97</c:v>
                      </c:pt>
                      <c:pt idx="5">
                        <c:v>0.98</c:v>
                      </c:pt>
                    </c:numCache>
                  </c:numRef>
                </c:val>
                <c:smooth val="0"/>
                <c:extLst xmlns:c15="http://schemas.microsoft.com/office/drawing/2012/chart">
                  <c:ext xmlns:c16="http://schemas.microsoft.com/office/drawing/2014/chart" uri="{C3380CC4-5D6E-409C-BE32-E72D297353CC}">
                    <c16:uniqueId val="{0000000B-BB87-42E5-BC07-149996235E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Ashburton Museum, services &amp; programmes,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0%</c:formatCode>
                      <c:ptCount val="7"/>
                      <c:pt idx="0">
                        <c:v>0.7</c:v>
                      </c:pt>
                      <c:pt idx="1">
                        <c:v>0.78</c:v>
                      </c:pt>
                      <c:pt idx="2">
                        <c:v>0.73</c:v>
                      </c:pt>
                      <c:pt idx="3">
                        <c:v>0.83</c:v>
                      </c:pt>
                      <c:pt idx="4">
                        <c:v>0.86</c:v>
                      </c:pt>
                      <c:pt idx="5">
                        <c:v>0.9</c:v>
                      </c:pt>
                    </c:numCache>
                  </c:numRef>
                </c:val>
                <c:smooth val="0"/>
                <c:extLst xmlns:c15="http://schemas.microsoft.com/office/drawing/2012/chart">
                  <c:ext xmlns:c16="http://schemas.microsoft.com/office/drawing/2014/chart" uri="{C3380CC4-5D6E-409C-BE32-E72D297353CC}">
                    <c16:uniqueId val="{0000000E-BB87-42E5-BC07-149996235E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Ashburton Museum,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0%</c:formatCode>
                      <c:ptCount val="7"/>
                      <c:pt idx="0">
                        <c:v>0.85</c:v>
                      </c:pt>
                      <c:pt idx="1">
                        <c:v>0.88</c:v>
                      </c:pt>
                      <c:pt idx="2">
                        <c:v>0.83</c:v>
                      </c:pt>
                      <c:pt idx="3">
                        <c:v>0.89</c:v>
                      </c:pt>
                      <c:pt idx="4">
                        <c:v>0.94</c:v>
                      </c:pt>
                      <c:pt idx="5">
                        <c:v>0.95</c:v>
                      </c:pt>
                    </c:numCache>
                  </c:numRef>
                </c:val>
                <c:smooth val="0"/>
                <c:extLst xmlns:c15="http://schemas.microsoft.com/office/drawing/2012/chart">
                  <c:ext xmlns:c16="http://schemas.microsoft.com/office/drawing/2014/chart" uri="{C3380CC4-5D6E-409C-BE32-E72D297353CC}">
                    <c16:uniqueId val="{00000010-BB87-42E5-BC07-149996235E61}"/>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54959662300277E-2"/>
          <c:y val="3.9372275717536473E-2"/>
          <c:w val="0.92471581539033276"/>
          <c:h val="0.7026626765913101"/>
        </c:manualLayout>
      </c:layout>
      <c:lineChart>
        <c:grouping val="standard"/>
        <c:varyColors val="0"/>
        <c:ser>
          <c:idx val="5"/>
          <c:order val="5"/>
          <c:tx>
            <c:strRef>
              <c:f>Sheet1!$G$1</c:f>
              <c:strCache>
                <c:ptCount val="1"/>
                <c:pt idx="0">
                  <c:v>Ashburton Museum, services &amp; programmes, overall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7964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Sheet1!$G$2:$G$13</c:f>
              <c:numCache>
                <c:formatCode>0%</c:formatCode>
                <c:ptCount val="7"/>
                <c:pt idx="0">
                  <c:v>0.7</c:v>
                </c:pt>
                <c:pt idx="1">
                  <c:v>0.78</c:v>
                </c:pt>
                <c:pt idx="2">
                  <c:v>0.73</c:v>
                </c:pt>
                <c:pt idx="3">
                  <c:v>0.83</c:v>
                </c:pt>
                <c:pt idx="4">
                  <c:v>0.86</c:v>
                </c:pt>
                <c:pt idx="5">
                  <c:v>0.9</c:v>
                </c:pt>
                <c:pt idx="6">
                  <c:v>0.93</c:v>
                </c:pt>
              </c:numCache>
            </c:numRef>
          </c:val>
          <c:smooth val="0"/>
          <c:extLst>
            <c:ext xmlns:c16="http://schemas.microsoft.com/office/drawing/2014/chart" uri="{C3380CC4-5D6E-409C-BE32-E72D297353CC}">
              <c16:uniqueId val="{0000000E-BB87-42E5-BC07-149996235E61}"/>
            </c:ext>
          </c:extLst>
        </c:ser>
        <c:ser>
          <c:idx val="6"/>
          <c:order val="6"/>
          <c:tx>
            <c:strRef>
              <c:f>Sheet1!$H$1</c:f>
              <c:strCache>
                <c:ptCount val="1"/>
                <c:pt idx="0">
                  <c:v>Ashburton Museum, users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C4D7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Sheet1!$H$2:$H$13</c:f>
              <c:numCache>
                <c:formatCode>0%</c:formatCode>
                <c:ptCount val="7"/>
                <c:pt idx="0">
                  <c:v>0.85</c:v>
                </c:pt>
                <c:pt idx="1">
                  <c:v>0.88</c:v>
                </c:pt>
                <c:pt idx="2">
                  <c:v>0.83</c:v>
                </c:pt>
                <c:pt idx="3">
                  <c:v>0.89</c:v>
                </c:pt>
                <c:pt idx="4">
                  <c:v>0.94</c:v>
                </c:pt>
                <c:pt idx="5">
                  <c:v>0.95</c:v>
                </c:pt>
                <c:pt idx="6">
                  <c:v>0.96</c:v>
                </c:pt>
              </c:numCache>
            </c:numRef>
          </c:val>
          <c:smooth val="0"/>
          <c:extLst>
            <c:ext xmlns:c16="http://schemas.microsoft.com/office/drawing/2014/chart" uri="{C3380CC4-5D6E-409C-BE32-E72D297353CC}">
              <c16:uniqueId val="{00000010-BB87-42E5-BC07-149996235E61}"/>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Arts &amp; culture, overall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c:ext uri="{02D57815-91ED-43cb-92C2-25804820EDAC}">
                        <c15:formulaRef>
                          <c15:sqref>Sheet1!$B$2:$B$13</c15:sqref>
                        </c15:formulaRef>
                      </c:ext>
                    </c:extLst>
                    <c:numCache>
                      <c:formatCode>0%</c:formatCode>
                      <c:ptCount val="7"/>
                      <c:pt idx="0">
                        <c:v>0.66</c:v>
                      </c:pt>
                      <c:pt idx="1">
                        <c:v>0.86</c:v>
                      </c:pt>
                      <c:pt idx="2">
                        <c:v>0.81</c:v>
                      </c:pt>
                      <c:pt idx="3">
                        <c:v>0.81</c:v>
                      </c:pt>
                      <c:pt idx="4">
                        <c:v>0.86</c:v>
                      </c:pt>
                      <c:pt idx="5">
                        <c:v>0.88</c:v>
                      </c:pt>
                    </c:numCache>
                  </c:numRef>
                </c:val>
                <c:smooth val="0"/>
                <c:extLst>
                  <c:ext xmlns:c16="http://schemas.microsoft.com/office/drawing/2014/chart" uri="{C3380CC4-5D6E-409C-BE32-E72D297353CC}">
                    <c16:uniqueId val="{00000000-BB87-42E5-BC07-149996235E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Public library, overall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7"/>
                      <c:pt idx="0">
                        <c:v>0.98</c:v>
                      </c:pt>
                      <c:pt idx="1">
                        <c:v>0.94</c:v>
                      </c:pt>
                      <c:pt idx="2">
                        <c:v>0.94</c:v>
                      </c:pt>
                      <c:pt idx="3">
                        <c:v>0.96</c:v>
                      </c:pt>
                      <c:pt idx="4">
                        <c:v>0.97</c:v>
                      </c:pt>
                      <c:pt idx="5">
                        <c:v>0.98</c:v>
                      </c:pt>
                    </c:numCache>
                  </c:numRef>
                </c:val>
                <c:smooth val="0"/>
                <c:extLst xmlns:c15="http://schemas.microsoft.com/office/drawing/2012/chart">
                  <c:ext xmlns:c16="http://schemas.microsoft.com/office/drawing/2014/chart" uri="{C3380CC4-5D6E-409C-BE32-E72D297353CC}">
                    <c16:uniqueId val="{00000006-BB87-42E5-BC07-149996235E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Public library, users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7"/>
                      <c:pt idx="0">
                        <c:v>0.98</c:v>
                      </c:pt>
                      <c:pt idx="1">
                        <c:v>0.95</c:v>
                      </c:pt>
                      <c:pt idx="2">
                        <c:v>0.93</c:v>
                      </c:pt>
                      <c:pt idx="3">
                        <c:v>0.96</c:v>
                      </c:pt>
                      <c:pt idx="4">
                        <c:v>0.97</c:v>
                      </c:pt>
                      <c:pt idx="5">
                        <c:v>0.98</c:v>
                      </c:pt>
                    </c:numCache>
                  </c:numRef>
                </c:val>
                <c:smooth val="0"/>
                <c:extLst xmlns:c15="http://schemas.microsoft.com/office/drawing/2012/chart">
                  <c:ext xmlns:c16="http://schemas.microsoft.com/office/drawing/2014/chart" uri="{C3380CC4-5D6E-409C-BE32-E72D297353CC}">
                    <c16:uniqueId val="{0000000B-BB87-42E5-BC07-149996235E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EA Networks Centre services &amp; programmes, overall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0%</c:formatCode>
                      <c:ptCount val="7"/>
                      <c:pt idx="0">
                        <c:v>0.87</c:v>
                      </c:pt>
                      <c:pt idx="1">
                        <c:v>0.76</c:v>
                      </c:pt>
                      <c:pt idx="2">
                        <c:v>0.79</c:v>
                      </c:pt>
                      <c:pt idx="3">
                        <c:v>0.92</c:v>
                      </c:pt>
                      <c:pt idx="4">
                        <c:v>0.89</c:v>
                      </c:pt>
                      <c:pt idx="5">
                        <c:v>0.93</c:v>
                      </c:pt>
                    </c:numCache>
                  </c:numRef>
                </c:val>
                <c:smooth val="0"/>
                <c:extLst xmlns:c15="http://schemas.microsoft.com/office/drawing/2012/chart">
                  <c:ext xmlns:c16="http://schemas.microsoft.com/office/drawing/2014/chart" uri="{C3380CC4-5D6E-409C-BE32-E72D297353CC}">
                    <c16:uniqueId val="{0000000C-BB87-42E5-BC07-149996235E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EA Networks Centre, users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0%</c:formatCode>
                      <c:ptCount val="7"/>
                      <c:pt idx="0">
                        <c:v>0.89</c:v>
                      </c:pt>
                      <c:pt idx="1">
                        <c:v>0.75</c:v>
                      </c:pt>
                      <c:pt idx="2">
                        <c:v>0.8</c:v>
                      </c:pt>
                      <c:pt idx="3">
                        <c:v>0.93</c:v>
                      </c:pt>
                      <c:pt idx="4">
                        <c:v>0.88</c:v>
                      </c:pt>
                      <c:pt idx="5">
                        <c:v>0.93</c:v>
                      </c:pt>
                    </c:numCache>
                  </c:numRef>
                </c:val>
                <c:smooth val="0"/>
                <c:extLst xmlns:c15="http://schemas.microsoft.com/office/drawing/2012/chart">
                  <c:ext xmlns:c16="http://schemas.microsoft.com/office/drawing/2014/chart" uri="{C3380CC4-5D6E-409C-BE32-E72D297353CC}">
                    <c16:uniqueId val="{0000000D-BB87-42E5-BC07-149996235E61}"/>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54959662300277E-2"/>
          <c:y val="3.9372275717536473E-2"/>
          <c:w val="0.7354153020695422"/>
          <c:h val="0.80083874832941615"/>
        </c:manualLayout>
      </c:layout>
      <c:lineChart>
        <c:grouping val="standard"/>
        <c:varyColors val="0"/>
        <c:ser>
          <c:idx val="0"/>
          <c:order val="0"/>
          <c:tx>
            <c:strRef>
              <c:f>Sheet1!$B$1</c:f>
              <c:strCache>
                <c:ptCount val="1"/>
                <c:pt idx="0">
                  <c:v>Arts &amp; culture, overall</c:v>
                </c:pt>
              </c:strCache>
            </c:strRef>
          </c:tx>
          <c:spPr>
            <a:ln w="28575" cap="rnd">
              <a:solidFill>
                <a:schemeClr val="accent1"/>
              </a:solidFill>
              <a:round/>
            </a:ln>
            <a:effectLst/>
          </c:spPr>
          <c:marker>
            <c:symbol val="none"/>
          </c:marker>
          <c:dLbls>
            <c:dLbl>
              <c:idx val="6"/>
              <c:layout>
                <c:manualLayout>
                  <c:x val="1.7086962581004807E-2"/>
                  <c:y val="-2.309962254838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DC-4C78-8C2C-945B651F6C25}"/>
                </c:ext>
              </c:extLst>
            </c:dLbl>
            <c:dLbl>
              <c:idx val="7"/>
              <c:layout>
                <c:manualLayout>
                  <c:x val="-9.4617099853668736E-3"/>
                  <c:y val="0.120388482299615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DC-4C78-8C2C-945B651F6C25}"/>
                </c:ext>
              </c:extLst>
            </c:dLbl>
            <c:dLbl>
              <c:idx val="8"/>
              <c:layout>
                <c:manualLayout>
                  <c:x val="-3.7485308805425874E-2"/>
                  <c:y val="4.864442987561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7DC-4C78-8C2C-945B651F6C25}"/>
                </c:ext>
              </c:extLst>
            </c:dLbl>
            <c:dLbl>
              <c:idx val="9"/>
              <c:layout>
                <c:manualLayout>
                  <c:x val="-2.1261120014865506E-2"/>
                  <c:y val="7.8852451948878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7DC-4C78-8C2C-945B651F6C25}"/>
                </c:ext>
              </c:extLst>
            </c:dLbl>
            <c:dLbl>
              <c:idx val="10"/>
              <c:layout>
                <c:manualLayout>
                  <c:x val="-6.121524632429796E-4"/>
                  <c:y val="9.0180460226352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DC-4C78-8C2C-945B651F6C25}"/>
                </c:ext>
              </c:extLst>
            </c:dLbl>
            <c:dLbl>
              <c:idx val="11"/>
              <c:layout>
                <c:manualLayout>
                  <c:x val="5.2875525515062825E-3"/>
                  <c:y val="3.3540418838983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0.83</c:v>
                </c:pt>
                <c:pt idx="1">
                  <c:v>0.56999999999999995</c:v>
                </c:pt>
                <c:pt idx="2">
                  <c:v>0.6</c:v>
                </c:pt>
                <c:pt idx="3">
                  <c:v>0.64</c:v>
                </c:pt>
                <c:pt idx="4">
                  <c:v>0.66</c:v>
                </c:pt>
                <c:pt idx="5">
                  <c:v>0.66</c:v>
                </c:pt>
                <c:pt idx="6">
                  <c:v>0.86</c:v>
                </c:pt>
                <c:pt idx="7">
                  <c:v>0.81</c:v>
                </c:pt>
                <c:pt idx="8">
                  <c:v>0.81</c:v>
                </c:pt>
                <c:pt idx="9">
                  <c:v>0.86</c:v>
                </c:pt>
                <c:pt idx="10">
                  <c:v>0.88</c:v>
                </c:pt>
                <c:pt idx="11">
                  <c:v>0.89</c:v>
                </c:pt>
              </c:numCache>
            </c:numRef>
          </c:val>
          <c:smooth val="0"/>
          <c:extLst>
            <c:ext xmlns:c16="http://schemas.microsoft.com/office/drawing/2014/chart" uri="{C3380CC4-5D6E-409C-BE32-E72D297353CC}">
              <c16:uniqueId val="{00000000-BB87-42E5-BC07-149996235E61}"/>
            </c:ext>
          </c:extLst>
        </c:ser>
        <c:ser>
          <c:idx val="1"/>
          <c:order val="1"/>
          <c:tx>
            <c:strRef>
              <c:f>Sheet1!$C$1</c:f>
              <c:strCache>
                <c:ptCount val="1"/>
                <c:pt idx="0">
                  <c:v>Public library, overall</c:v>
                </c:pt>
              </c:strCache>
            </c:strRef>
          </c:tx>
          <c:spPr>
            <a:ln w="28575" cap="rnd">
              <a:solidFill>
                <a:schemeClr val="accent2"/>
              </a:solidFill>
              <a:round/>
            </a:ln>
            <a:effectLst/>
          </c:spPr>
          <c:marker>
            <c:symbol val="none"/>
          </c:marker>
          <c:dLbls>
            <c:dLbl>
              <c:idx val="5"/>
              <c:layout>
                <c:manualLayout>
                  <c:x val="-4.3385013820175136E-2"/>
                  <c:y val="-4.1979636344175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7DC-4C78-8C2C-945B651F6C25}"/>
                </c:ext>
              </c:extLst>
            </c:dLbl>
            <c:dLbl>
              <c:idx val="6"/>
              <c:layout>
                <c:manualLayout>
                  <c:x val="-4.4859882005899708E-2"/>
                  <c:y val="-4.575549044180719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9247787610619465E-2"/>
                      <c:h val="4.8200823882176815E-2"/>
                    </c:manualLayout>
                  </c15:layout>
                </c:ext>
                <c:ext xmlns:c16="http://schemas.microsoft.com/office/drawing/2014/chart" uri="{C3380CC4-5D6E-409C-BE32-E72D297353CC}">
                  <c16:uniqueId val="{00000007-F7DC-4C78-8C2C-945B651F6C25}"/>
                </c:ext>
              </c:extLst>
            </c:dLbl>
            <c:dLbl>
              <c:idx val="7"/>
              <c:layout>
                <c:manualLayout>
                  <c:x val="-3.7485308805425874E-2"/>
                  <c:y val="-4.5755639103333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DC-4C78-8C2C-945B651F6C25}"/>
                </c:ext>
              </c:extLst>
            </c:dLbl>
            <c:dLbl>
              <c:idx val="8"/>
              <c:layout>
                <c:manualLayout>
                  <c:x val="-4.7809792581237083E-2"/>
                  <c:y val="-3.4427630825859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DC-4C78-8C2C-945B651F6C25}"/>
                </c:ext>
              </c:extLst>
            </c:dLbl>
            <c:dLbl>
              <c:idx val="9"/>
              <c:layout>
                <c:manualLayout>
                  <c:x val="5.287552551506175E-3"/>
                  <c:y val="-4.1979636344175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DC-4C78-8C2C-945B651F6C25}"/>
                </c:ext>
              </c:extLst>
            </c:dLbl>
            <c:dLbl>
              <c:idx val="10"/>
              <c:layout>
                <c:manualLayout>
                  <c:x val="2.3377000441316517E-3"/>
                  <c:y val="-1.5547617030069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DC-4C78-8C2C-945B651F6C25}"/>
                </c:ext>
              </c:extLst>
            </c:dLbl>
            <c:dLbl>
              <c:idx val="11"/>
              <c:layout>
                <c:manualLayout>
                  <c:x val="8.6277379044433602E-4"/>
                  <c:y val="-3.8203633585017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0.98</c:v>
                </c:pt>
                <c:pt idx="1">
                  <c:v>0.98</c:v>
                </c:pt>
                <c:pt idx="2">
                  <c:v>0.98</c:v>
                </c:pt>
                <c:pt idx="3">
                  <c:v>0.98</c:v>
                </c:pt>
                <c:pt idx="4">
                  <c:v>0.97</c:v>
                </c:pt>
                <c:pt idx="5">
                  <c:v>0.98</c:v>
                </c:pt>
                <c:pt idx="6">
                  <c:v>0.94</c:v>
                </c:pt>
                <c:pt idx="7">
                  <c:v>0.94</c:v>
                </c:pt>
                <c:pt idx="8">
                  <c:v>0.96</c:v>
                </c:pt>
                <c:pt idx="9">
                  <c:v>0.97</c:v>
                </c:pt>
                <c:pt idx="10">
                  <c:v>0.98</c:v>
                </c:pt>
                <c:pt idx="11">
                  <c:v>0.96</c:v>
                </c:pt>
              </c:numCache>
            </c:numRef>
          </c:val>
          <c:smooth val="0"/>
          <c:extLst>
            <c:ext xmlns:c16="http://schemas.microsoft.com/office/drawing/2014/chart" uri="{C3380CC4-5D6E-409C-BE32-E72D297353CC}">
              <c16:uniqueId val="{00000006-BB87-42E5-BC07-149996235E61}"/>
            </c:ext>
          </c:extLst>
        </c:ser>
        <c:ser>
          <c:idx val="2"/>
          <c:order val="2"/>
          <c:tx>
            <c:strRef>
              <c:f>Sheet1!$D$1</c:f>
              <c:strCache>
                <c:ptCount val="1"/>
                <c:pt idx="0">
                  <c:v>Public library, users</c:v>
                </c:pt>
              </c:strCache>
            </c:strRef>
          </c:tx>
          <c:spPr>
            <a:ln w="28575" cap="rnd">
              <a:solidFill>
                <a:schemeClr val="accent3"/>
              </a:solidFill>
              <a:round/>
            </a:ln>
            <a:effectLst/>
          </c:spPr>
          <c:marker>
            <c:symbol val="none"/>
          </c:marker>
          <c:dLbls>
            <c:dLbl>
              <c:idx val="5"/>
              <c:layout>
                <c:manualLayout>
                  <c:x val="-5.0369312243049268E-3"/>
                  <c:y val="-4.4868427116456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7DC-4C78-8C2C-945B651F6C25}"/>
                </c:ext>
              </c:extLst>
            </c:dLbl>
            <c:dLbl>
              <c:idx val="6"/>
              <c:layout>
                <c:manualLayout>
                  <c:x val="2.3377000441316517E-3"/>
                  <c:y val="-3.3540418838983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7DC-4C78-8C2C-945B651F6C25}"/>
                </c:ext>
              </c:extLst>
            </c:dLbl>
            <c:dLbl>
              <c:idx val="7"/>
              <c:layout>
                <c:manualLayout>
                  <c:x val="-9.4617099853668736E-3"/>
                  <c:y val="-4.4868427116456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DC-4C78-8C2C-945B651F6C25}"/>
                </c:ext>
              </c:extLst>
            </c:dLbl>
            <c:dLbl>
              <c:idx val="8"/>
              <c:layout>
                <c:manualLayout>
                  <c:x val="6.762478805193599E-3"/>
                  <c:y val="-4.1092424357299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DC-4C78-8C2C-945B651F6C25}"/>
                </c:ext>
              </c:extLst>
            </c:dLbl>
            <c:dLbl>
              <c:idx val="9"/>
              <c:layout>
                <c:manualLayout>
                  <c:x val="-4.0435161312800609E-2"/>
                  <c:y val="-4.864442987561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DC-4C78-8C2C-945B651F6C25}"/>
                </c:ext>
              </c:extLst>
            </c:dLbl>
            <c:dLbl>
              <c:idx val="10"/>
              <c:layout>
                <c:manualLayout>
                  <c:x val="8.6277379044433602E-4"/>
                  <c:y val="-5.997243815308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7DC-4C78-8C2C-945B651F6C25}"/>
                </c:ext>
              </c:extLst>
            </c:dLbl>
            <c:dLbl>
              <c:idx val="11"/>
              <c:layout>
                <c:manualLayout>
                  <c:x val="-3.0110677536989292E-2"/>
                  <c:y val="-5.6196435393930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0.99</c:v>
                </c:pt>
                <c:pt idx="1">
                  <c:v>0.98</c:v>
                </c:pt>
                <c:pt idx="2">
                  <c:v>0.99</c:v>
                </c:pt>
                <c:pt idx="3">
                  <c:v>0.99</c:v>
                </c:pt>
                <c:pt idx="4">
                  <c:v>0.97</c:v>
                </c:pt>
                <c:pt idx="5">
                  <c:v>0.98</c:v>
                </c:pt>
                <c:pt idx="6">
                  <c:v>0.95</c:v>
                </c:pt>
                <c:pt idx="7">
                  <c:v>0.93</c:v>
                </c:pt>
                <c:pt idx="8">
                  <c:v>0.96</c:v>
                </c:pt>
                <c:pt idx="9">
                  <c:v>0.97</c:v>
                </c:pt>
                <c:pt idx="10">
                  <c:v>0.98</c:v>
                </c:pt>
                <c:pt idx="11">
                  <c:v>0.97</c:v>
                </c:pt>
              </c:numCache>
            </c:numRef>
          </c:val>
          <c:smooth val="0"/>
          <c:extLst>
            <c:ext xmlns:c16="http://schemas.microsoft.com/office/drawing/2014/chart" uri="{C3380CC4-5D6E-409C-BE32-E72D297353CC}">
              <c16:uniqueId val="{0000000B-BB87-42E5-BC07-149996235E61}"/>
            </c:ext>
          </c:extLst>
        </c:ser>
        <c:ser>
          <c:idx val="3"/>
          <c:order val="3"/>
          <c:tx>
            <c:strRef>
              <c:f>Sheet1!$E$1</c:f>
              <c:strCache>
                <c:ptCount val="1"/>
                <c:pt idx="0">
                  <c:v>EA Networks Centre services &amp; programmes, overall</c:v>
                </c:pt>
              </c:strCache>
            </c:strRef>
          </c:tx>
          <c:spPr>
            <a:ln w="28575" cap="rnd">
              <a:solidFill>
                <a:schemeClr val="accent4"/>
              </a:solidFill>
              <a:round/>
            </a:ln>
            <a:effectLst/>
          </c:spPr>
          <c:marker>
            <c:symbol val="none"/>
          </c:marker>
          <c:dLbls>
            <c:dLbl>
              <c:idx val="5"/>
              <c:layout>
                <c:manualLayout>
                  <c:x val="-5.5184423849673661E-2"/>
                  <c:y val="-1.5547617030069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7DC-4C78-8C2C-945B651F6C25}"/>
                </c:ext>
              </c:extLst>
            </c:dLbl>
            <c:dLbl>
              <c:idx val="6"/>
              <c:layout>
                <c:manualLayout>
                  <c:x val="-2.2736046268552659E-2"/>
                  <c:y val="-3.8203633585017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7DC-4C78-8C2C-945B651F6C25}"/>
                </c:ext>
              </c:extLst>
            </c:dLbl>
            <c:dLbl>
              <c:idx val="7"/>
              <c:layout>
                <c:manualLayout>
                  <c:x val="-2.2736046268552714E-2"/>
                  <c:y val="1.8436407802351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7DC-4C78-8C2C-945B651F6C25}"/>
                </c:ext>
              </c:extLst>
            </c:dLbl>
            <c:dLbl>
              <c:idx val="8"/>
              <c:layout>
                <c:manualLayout>
                  <c:x val="-4.9284718834924399E-2"/>
                  <c:y val="-7.99561151175392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7DC-4C78-8C2C-945B651F6C25}"/>
                </c:ext>
              </c:extLst>
            </c:dLbl>
            <c:dLbl>
              <c:idx val="9"/>
              <c:layout>
                <c:manualLayout>
                  <c:x val="-2.2736046268552822E-2"/>
                  <c:y val="-1.5547617030069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7DC-4C78-8C2C-945B651F6C25}"/>
                </c:ext>
              </c:extLst>
            </c:dLbl>
            <c:dLbl>
              <c:idx val="10"/>
              <c:layout>
                <c:manualLayout>
                  <c:x val="-6.121524632429796E-4"/>
                  <c:y val="4.4868427116456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7DC-4C78-8C2C-945B651F6C25}"/>
                </c:ext>
              </c:extLst>
            </c:dLbl>
            <c:dLbl>
              <c:idx val="11"/>
              <c:layout>
                <c:manualLayout>
                  <c:x val="8.6277379044433602E-4"/>
                  <c:y val="5.6196435393930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5" formatCode="0%">
                  <c:v>0.87</c:v>
                </c:pt>
                <c:pt idx="6" formatCode="0%">
                  <c:v>0.76</c:v>
                </c:pt>
                <c:pt idx="7" formatCode="0%">
                  <c:v>0.79</c:v>
                </c:pt>
                <c:pt idx="8" formatCode="0%">
                  <c:v>0.92</c:v>
                </c:pt>
                <c:pt idx="9" formatCode="0%">
                  <c:v>0.89</c:v>
                </c:pt>
                <c:pt idx="10" formatCode="0%">
                  <c:v>0.93</c:v>
                </c:pt>
                <c:pt idx="11" formatCode="0%">
                  <c:v>0.88</c:v>
                </c:pt>
              </c:numCache>
            </c:numRef>
          </c:val>
          <c:smooth val="0"/>
          <c:extLst>
            <c:ext xmlns:c16="http://schemas.microsoft.com/office/drawing/2014/chart" uri="{C3380CC4-5D6E-409C-BE32-E72D297353CC}">
              <c16:uniqueId val="{0000000C-BB87-42E5-BC07-149996235E61}"/>
            </c:ext>
          </c:extLst>
        </c:ser>
        <c:ser>
          <c:idx val="4"/>
          <c:order val="4"/>
          <c:tx>
            <c:strRef>
              <c:f>Sheet1!$F$1</c:f>
              <c:strCache>
                <c:ptCount val="1"/>
                <c:pt idx="0">
                  <c:v>EA Networks Centre, users</c:v>
                </c:pt>
              </c:strCache>
            </c:strRef>
          </c:tx>
          <c:spPr>
            <a:ln w="28575" cap="rnd">
              <a:solidFill>
                <a:schemeClr val="accent5"/>
              </a:solidFill>
              <a:round/>
            </a:ln>
            <a:effectLst/>
          </c:spPr>
          <c:marker>
            <c:symbol val="none"/>
          </c:marker>
          <c:dLbls>
            <c:dLbl>
              <c:idx val="5"/>
              <c:layout>
                <c:manualLayout>
                  <c:x val="-1.8311267507490767E-2"/>
                  <c:y val="-2.9764416079825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7DC-4C78-8C2C-945B651F6C25}"/>
                </c:ext>
              </c:extLst>
            </c:dLbl>
            <c:dLbl>
              <c:idx val="6"/>
              <c:layout>
                <c:manualLayout>
                  <c:x val="2.3377000441316517E-3"/>
                  <c:y val="3.0651628066701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7DC-4C78-8C2C-945B651F6C25}"/>
                </c:ext>
              </c:extLst>
            </c:dLbl>
            <c:dLbl>
              <c:idx val="7"/>
              <c:layout>
                <c:manualLayout>
                  <c:x val="9.7123313125682294E-3"/>
                  <c:y val="6.8411655658280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7DC-4C78-8C2C-945B651F6C25}"/>
                </c:ext>
              </c:extLst>
            </c:dLbl>
            <c:dLbl>
              <c:idx val="8"/>
              <c:layout>
                <c:manualLayout>
                  <c:x val="-2.421097252224003E-2"/>
                  <c:y val="-9.0180460226352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7DC-4C78-8C2C-945B651F6C25}"/>
                </c:ext>
              </c:extLst>
            </c:dLbl>
            <c:dLbl>
              <c:idx val="9"/>
              <c:layout>
                <c:manualLayout>
                  <c:x val="6.7624788051934906E-3"/>
                  <c:y val="3.8203633585017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7DC-4C78-8C2C-945B651F6C25}"/>
                </c:ext>
              </c:extLst>
            </c:dLbl>
            <c:dLbl>
              <c:idx val="10"/>
              <c:layout>
                <c:manualLayout>
                  <c:x val="2.3377000441316517E-3"/>
                  <c:y val="1.9323619789227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7DC-4C78-8C2C-945B651F6C25}"/>
                </c:ext>
              </c:extLst>
            </c:dLbl>
            <c:dLbl>
              <c:idx val="11"/>
              <c:layout>
                <c:manualLayout>
                  <c:x val="-2.421097252224003E-2"/>
                  <c:y val="7.5963661176596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5BFD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General</c:formatCode>
                <c:ptCount val="12"/>
                <c:pt idx="5" formatCode="0%">
                  <c:v>0.89</c:v>
                </c:pt>
                <c:pt idx="6" formatCode="0%">
                  <c:v>0.75</c:v>
                </c:pt>
                <c:pt idx="7" formatCode="0%">
                  <c:v>0.8</c:v>
                </c:pt>
                <c:pt idx="8" formatCode="0%">
                  <c:v>0.93</c:v>
                </c:pt>
                <c:pt idx="9" formatCode="0%">
                  <c:v>0.88</c:v>
                </c:pt>
                <c:pt idx="10" formatCode="0%">
                  <c:v>0.93</c:v>
                </c:pt>
                <c:pt idx="11" formatCode="0%">
                  <c:v>0.87</c:v>
                </c:pt>
              </c:numCache>
            </c:numRef>
          </c:val>
          <c:smooth val="0"/>
          <c:extLst>
            <c:ext xmlns:c16="http://schemas.microsoft.com/office/drawing/2014/chart" uri="{C3380CC4-5D6E-409C-BE32-E72D297353CC}">
              <c16:uniqueId val="{0000000D-BB87-42E5-BC07-149996235E61}"/>
            </c:ext>
          </c:extLst>
        </c:ser>
        <c:ser>
          <c:idx val="5"/>
          <c:order val="5"/>
          <c:tx>
            <c:strRef>
              <c:f>Sheet1!$G$1</c:f>
              <c:strCache>
                <c:ptCount val="1"/>
                <c:pt idx="0">
                  <c:v>Ashburton Museum, services &amp; programmes, overall</c:v>
                </c:pt>
              </c:strCache>
            </c:strRef>
          </c:tx>
          <c:spPr>
            <a:ln w="28575" cap="rnd">
              <a:solidFill>
                <a:schemeClr val="accent6"/>
              </a:solidFill>
              <a:round/>
            </a:ln>
            <a:effectLst/>
          </c:spPr>
          <c:marker>
            <c:symbol val="none"/>
          </c:marker>
          <c:dLbls>
            <c:dLbl>
              <c:idx val="5"/>
              <c:layout>
                <c:manualLayout>
                  <c:x val="-1.9786193761178138E-2"/>
                  <c:y val="-2.309962254838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DC-4C78-8C2C-945B651F6C25}"/>
                </c:ext>
              </c:extLst>
            </c:dLbl>
            <c:dLbl>
              <c:idx val="6"/>
              <c:layout>
                <c:manualLayout>
                  <c:x val="-4.4859940073862452E-2"/>
                  <c:y val="5.2420432634772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7DC-4C78-8C2C-945B651F6C25}"/>
                </c:ext>
              </c:extLst>
            </c:dLbl>
            <c:dLbl>
              <c:idx val="7"/>
              <c:layout>
                <c:manualLayout>
                  <c:x val="-4.0435161312800505E-2"/>
                  <c:y val="4.4868427116456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DC-4C78-8C2C-945B651F6C25}"/>
                </c:ext>
              </c:extLst>
            </c:dLbl>
            <c:dLbl>
              <c:idx val="8"/>
              <c:layout>
                <c:manualLayout>
                  <c:x val="-9.4617099853668736E-3"/>
                  <c:y val="5.997243815308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DC-4C78-8C2C-945B651F6C25}"/>
                </c:ext>
              </c:extLst>
            </c:dLbl>
            <c:dLbl>
              <c:idx val="9"/>
              <c:layout>
                <c:manualLayout>
                  <c:x val="-5.0759645088611818E-2"/>
                  <c:y val="4.864442987561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7DC-4C78-8C2C-945B651F6C25}"/>
                </c:ext>
              </c:extLst>
            </c:dLbl>
            <c:dLbl>
              <c:idx val="10"/>
              <c:layout>
                <c:manualLayout>
                  <c:x val="-6.121524632429796E-4"/>
                  <c:y val="4.864442987561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DC-4C78-8C2C-945B651F6C25}"/>
                </c:ext>
              </c:extLst>
            </c:dLbl>
            <c:dLbl>
              <c:idx val="11"/>
              <c:layout>
                <c:manualLayout>
                  <c:x val="8.6277379044433602E-4"/>
                  <c:y val="1.8436407802351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7964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Sheet1!$G$2:$G$13</c:f>
              <c:numCache>
                <c:formatCode>General</c:formatCode>
                <c:ptCount val="12"/>
                <c:pt idx="5" formatCode="0%">
                  <c:v>0.7</c:v>
                </c:pt>
                <c:pt idx="6" formatCode="0%">
                  <c:v>0.78</c:v>
                </c:pt>
                <c:pt idx="7" formatCode="0%">
                  <c:v>0.73</c:v>
                </c:pt>
                <c:pt idx="8" formatCode="0%">
                  <c:v>0.83</c:v>
                </c:pt>
                <c:pt idx="9" formatCode="0%">
                  <c:v>0.86</c:v>
                </c:pt>
                <c:pt idx="10" formatCode="0%">
                  <c:v>0.9</c:v>
                </c:pt>
                <c:pt idx="11" formatCode="0%">
                  <c:v>0.93</c:v>
                </c:pt>
              </c:numCache>
            </c:numRef>
          </c:val>
          <c:smooth val="0"/>
          <c:extLst>
            <c:ext xmlns:c16="http://schemas.microsoft.com/office/drawing/2014/chart" uri="{C3380CC4-5D6E-409C-BE32-E72D297353CC}">
              <c16:uniqueId val="{0000000E-BB87-42E5-BC07-149996235E61}"/>
            </c:ext>
          </c:extLst>
        </c:ser>
        <c:ser>
          <c:idx val="6"/>
          <c:order val="6"/>
          <c:tx>
            <c:strRef>
              <c:f>Sheet1!$H$1</c:f>
              <c:strCache>
                <c:ptCount val="1"/>
                <c:pt idx="0">
                  <c:v>Ashburton Museum, users</c:v>
                </c:pt>
              </c:strCache>
            </c:strRef>
          </c:tx>
          <c:spPr>
            <a:ln w="28575" cap="rnd">
              <a:solidFill>
                <a:schemeClr val="accent1">
                  <a:lumMod val="60000"/>
                </a:schemeClr>
              </a:solidFill>
              <a:round/>
            </a:ln>
            <a:effectLst/>
          </c:spPr>
          <c:marker>
            <c:symbol val="none"/>
          </c:marker>
          <c:dLbls>
            <c:dLbl>
              <c:idx val="5"/>
              <c:layout>
                <c:manualLayout>
                  <c:x val="-1.9786193761178138E-2"/>
                  <c:y val="1.8436407802351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DC-4C78-8C2C-945B651F6C25}"/>
                </c:ext>
              </c:extLst>
            </c:dLbl>
            <c:dLbl>
              <c:idx val="6"/>
              <c:layout>
                <c:manualLayout>
                  <c:x val="-2.421097252224003E-2"/>
                  <c:y val="-2.6875625307543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DC-4C78-8C2C-945B651F6C25}"/>
                </c:ext>
              </c:extLst>
            </c:dLbl>
            <c:dLbl>
              <c:idx val="7"/>
              <c:layout>
                <c:manualLayout>
                  <c:x val="-2.1261120014865399E-2"/>
                  <c:y val="-2.309962254838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DC-4C78-8C2C-945B651F6C25}"/>
                </c:ext>
              </c:extLst>
            </c:dLbl>
            <c:dLbl>
              <c:idx val="8"/>
              <c:layout>
                <c:manualLayout>
                  <c:x val="-2.1261120014865399E-2"/>
                  <c:y val="2.2212410561509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7DC-4C78-8C2C-945B651F6C25}"/>
                </c:ext>
              </c:extLst>
            </c:dLbl>
            <c:dLbl>
              <c:idx val="9"/>
              <c:layout>
                <c:manualLayout>
                  <c:x val="-4.6334866327549872E-2"/>
                  <c:y val="-4.21960875259603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7DC-4C78-8C2C-945B651F6C25}"/>
                </c:ext>
              </c:extLst>
            </c:dLbl>
            <c:dLbl>
              <c:idx val="10"/>
              <c:layout>
                <c:manualLayout>
                  <c:x val="8.6277379044433602E-4"/>
                  <c:y val="-4.21960875259600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7DC-4C78-8C2C-945B651F6C25}"/>
                </c:ext>
              </c:extLst>
            </c:dLbl>
            <c:dLbl>
              <c:idx val="11"/>
              <c:layout>
                <c:manualLayout>
                  <c:x val="-6.121524632429796E-4"/>
                  <c:y val="3.33239676571984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EB-4061-9578-9E463395BD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C4D7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Sheet1!$H$2:$H$13</c:f>
              <c:numCache>
                <c:formatCode>General</c:formatCode>
                <c:ptCount val="12"/>
                <c:pt idx="5" formatCode="0%">
                  <c:v>0.85</c:v>
                </c:pt>
                <c:pt idx="6" formatCode="0%">
                  <c:v>0.88</c:v>
                </c:pt>
                <c:pt idx="7" formatCode="0%">
                  <c:v>0.83</c:v>
                </c:pt>
                <c:pt idx="8" formatCode="0%">
                  <c:v>0.89</c:v>
                </c:pt>
                <c:pt idx="9" formatCode="0%">
                  <c:v>0.94</c:v>
                </c:pt>
                <c:pt idx="10" formatCode="0%">
                  <c:v>0.95</c:v>
                </c:pt>
                <c:pt idx="11" formatCode="0%">
                  <c:v>0.96</c:v>
                </c:pt>
              </c:numCache>
            </c:numRef>
          </c:val>
          <c:smooth val="0"/>
          <c:extLst>
            <c:ext xmlns:c16="http://schemas.microsoft.com/office/drawing/2014/chart" uri="{C3380CC4-5D6E-409C-BE32-E72D297353CC}">
              <c16:uniqueId val="{00000010-BB87-42E5-BC07-149996235E61}"/>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r"/>
      <c:layout>
        <c:manualLayout>
          <c:xMode val="edge"/>
          <c:yMode val="edge"/>
          <c:x val="0.81717452906882215"/>
          <c:y val="2.1068311457789795E-2"/>
          <c:w val="0.17397591340905397"/>
          <c:h val="0.950311371566104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69950402088929"/>
          <c:y val="4.0000194703882594E-2"/>
          <c:w val="0.49290527903316145"/>
          <c:h val="0.83681695802098388"/>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dLbl>
              <c:idx val="5"/>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2675-42FE-A57C-AF3953B601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Council-provided parks and open spaces</c:v>
                </c:pt>
                <c:pt idx="1">
                  <c:v>Cemeteries</c:v>
                </c:pt>
                <c:pt idx="2">
                  <c:v>Ashburton Domain, overall</c:v>
                </c:pt>
                <c:pt idx="3">
                  <c:v>Ashburton Domain, users</c:v>
                </c:pt>
                <c:pt idx="4">
                  <c:v>Playgrounds, overall</c:v>
                </c:pt>
                <c:pt idx="5">
                  <c:v>Playgrounds, users</c:v>
                </c:pt>
              </c:strCache>
            </c:strRef>
          </c:cat>
          <c:val>
            <c:numRef>
              <c:f>Sheet1!$B$2:$B$7</c:f>
              <c:numCache>
                <c:formatCode>###0%</c:formatCode>
                <c:ptCount val="6"/>
                <c:pt idx="0">
                  <c:v>0.05</c:v>
                </c:pt>
                <c:pt idx="1">
                  <c:v>0.02</c:v>
                </c:pt>
                <c:pt idx="2">
                  <c:v>0.04</c:v>
                </c:pt>
                <c:pt idx="3">
                  <c:v>0.04</c:v>
                </c:pt>
                <c:pt idx="4">
                  <c:v>0.05</c:v>
                </c:pt>
                <c:pt idx="5">
                  <c:v>7.0000000000000007E-2</c:v>
                </c:pt>
              </c:numCache>
            </c:numRef>
          </c:val>
          <c:extLst>
            <c:ext xmlns:c16="http://schemas.microsoft.com/office/drawing/2014/chart" uri="{C3380CC4-5D6E-409C-BE32-E72D297353CC}">
              <c16:uniqueId val="{00000000-606D-4881-897F-C03A76692FDA}"/>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Council-provided parks and open spaces</c:v>
                </c:pt>
                <c:pt idx="1">
                  <c:v>Cemeteries</c:v>
                </c:pt>
                <c:pt idx="2">
                  <c:v>Ashburton Domain, overall</c:v>
                </c:pt>
                <c:pt idx="3">
                  <c:v>Ashburton Domain, users</c:v>
                </c:pt>
                <c:pt idx="4">
                  <c:v>Playgrounds, overall</c:v>
                </c:pt>
                <c:pt idx="5">
                  <c:v>Playgrounds, users</c:v>
                </c:pt>
              </c:strCache>
            </c:strRef>
          </c:cat>
          <c:val>
            <c:numRef>
              <c:f>Sheet1!$C$2:$C$7</c:f>
              <c:numCache>
                <c:formatCode>###0%</c:formatCode>
                <c:ptCount val="6"/>
                <c:pt idx="0">
                  <c:v>0.95</c:v>
                </c:pt>
                <c:pt idx="1">
                  <c:v>0.98</c:v>
                </c:pt>
                <c:pt idx="2">
                  <c:v>0.96</c:v>
                </c:pt>
                <c:pt idx="3">
                  <c:v>0.96</c:v>
                </c:pt>
                <c:pt idx="4">
                  <c:v>0.95</c:v>
                </c:pt>
                <c:pt idx="5">
                  <c:v>0.93</c:v>
                </c:pt>
              </c:numCache>
            </c:numRef>
          </c:val>
          <c:extLst>
            <c:ext xmlns:c16="http://schemas.microsoft.com/office/drawing/2014/chart" uri="{C3380CC4-5D6E-409C-BE32-E72D297353CC}">
              <c16:uniqueId val="{00000001-606D-4881-897F-C03A76692FDA}"/>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6018070912162029"/>
          <c:y val="0.89948125731750161"/>
          <c:w val="0.49814562298047999"/>
          <c:h val="6.4154947684769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13370131861394E-2"/>
          <c:y val="3.9372275717536473E-2"/>
          <c:w val="0.93517325973627718"/>
          <c:h val="0.70750344824476308"/>
        </c:manualLayout>
      </c:layout>
      <c:lineChart>
        <c:grouping val="standard"/>
        <c:varyColors val="0"/>
        <c:ser>
          <c:idx val="0"/>
          <c:order val="0"/>
          <c:tx>
            <c:strRef>
              <c:f>Sheet1!$B$1</c:f>
              <c:strCache>
                <c:ptCount val="1"/>
                <c:pt idx="0">
                  <c:v>Council-provided parks and open spaces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Sheet1!$A$9:$A$13</c:f>
              <c:numCache>
                <c:formatCode>General</c:formatCode>
                <c:ptCount val="5"/>
                <c:pt idx="0">
                  <c:v>2018</c:v>
                </c:pt>
                <c:pt idx="1">
                  <c:v>2019</c:v>
                </c:pt>
                <c:pt idx="2">
                  <c:v>2020</c:v>
                </c:pt>
                <c:pt idx="3">
                  <c:v>2021</c:v>
                </c:pt>
                <c:pt idx="4">
                  <c:v>2022</c:v>
                </c:pt>
              </c:numCache>
            </c:numRef>
          </c:cat>
          <c:val>
            <c:numRef>
              <c:f>Sheet1!$B$9:$B$13</c:f>
              <c:numCache>
                <c:formatCode>0%</c:formatCode>
                <c:ptCount val="5"/>
                <c:pt idx="0">
                  <c:v>0.96</c:v>
                </c:pt>
                <c:pt idx="1">
                  <c:v>0.95</c:v>
                </c:pt>
                <c:pt idx="2">
                  <c:v>0.92</c:v>
                </c:pt>
                <c:pt idx="3">
                  <c:v>0.96</c:v>
                </c:pt>
                <c:pt idx="4">
                  <c:v>0.95</c:v>
                </c:pt>
              </c:numCache>
            </c:numRef>
          </c:val>
          <c:smooth val="0"/>
          <c:extLst>
            <c:ext xmlns:c16="http://schemas.microsoft.com/office/drawing/2014/chart" uri="{C3380CC4-5D6E-409C-BE32-E72D297353CC}">
              <c16:uniqueId val="{00000000-C828-42DF-9654-D2DF2ADAF77C}"/>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Cemeteries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Sheet1!$A$9:$A$13</c15:sqref>
                        </c15:formulaRef>
                      </c:ext>
                    </c:extLst>
                    <c:numCache>
                      <c:formatCode>General</c:formatCode>
                      <c:ptCount val="5"/>
                      <c:pt idx="0">
                        <c:v>2018</c:v>
                      </c:pt>
                      <c:pt idx="1">
                        <c:v>2019</c:v>
                      </c:pt>
                      <c:pt idx="2">
                        <c:v>2020</c:v>
                      </c:pt>
                      <c:pt idx="3">
                        <c:v>2021</c:v>
                      </c:pt>
                      <c:pt idx="4">
                        <c:v>2022</c:v>
                      </c:pt>
                    </c:numCache>
                  </c:numRef>
                </c:cat>
                <c:val>
                  <c:numRef>
                    <c:extLst>
                      <c:ext uri="{02D57815-91ED-43cb-92C2-25804820EDAC}">
                        <c15:formulaRef>
                          <c15:sqref>Sheet1!$C$9:$C$13</c15:sqref>
                        </c15:formulaRef>
                      </c:ext>
                    </c:extLst>
                    <c:numCache>
                      <c:formatCode>0%</c:formatCode>
                      <c:ptCount val="5"/>
                      <c:pt idx="0">
                        <c:v>0.97</c:v>
                      </c:pt>
                      <c:pt idx="1">
                        <c:v>0.96</c:v>
                      </c:pt>
                      <c:pt idx="2">
                        <c:v>0.97</c:v>
                      </c:pt>
                      <c:pt idx="3">
                        <c:v>0.97</c:v>
                      </c:pt>
                    </c:numCache>
                  </c:numRef>
                </c:val>
                <c:smooth val="0"/>
                <c:extLst>
                  <c:ext xmlns:c16="http://schemas.microsoft.com/office/drawing/2014/chart" uri="{C3380CC4-5D6E-409C-BE32-E72D297353CC}">
                    <c16:uniqueId val="{00000006-C828-42DF-9654-D2DF2ADAF77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Ashburton Domain, overall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Sheet1!$A$9:$A$13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Sheet1!$D$9:$D$13</c15:sqref>
                        </c15:formulaRef>
                      </c:ext>
                    </c:extLst>
                    <c:numCache>
                      <c:formatCode>0%</c:formatCode>
                      <c:ptCount val="5"/>
                      <c:pt idx="0">
                        <c:v>0.94</c:v>
                      </c:pt>
                      <c:pt idx="1">
                        <c:v>0.95</c:v>
                      </c:pt>
                      <c:pt idx="2">
                        <c:v>0.95</c:v>
                      </c:pt>
                      <c:pt idx="3">
                        <c:v>0.96</c:v>
                      </c:pt>
                    </c:numCache>
                  </c:numRef>
                </c:val>
                <c:smooth val="0"/>
                <c:extLst xmlns:c15="http://schemas.microsoft.com/office/drawing/2012/chart">
                  <c:ext xmlns:c16="http://schemas.microsoft.com/office/drawing/2014/chart" uri="{C3380CC4-5D6E-409C-BE32-E72D297353CC}">
                    <c16:uniqueId val="{0000000B-C828-42DF-9654-D2DF2ADAF77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Ashburton Domain,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Sheet1!$A$9:$A$13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Sheet1!$E$9:$E$13</c15:sqref>
                        </c15:formulaRef>
                      </c:ext>
                    </c:extLst>
                    <c:numCache>
                      <c:formatCode>0%</c:formatCode>
                      <c:ptCount val="5"/>
                      <c:pt idx="0">
                        <c:v>0.93</c:v>
                      </c:pt>
                      <c:pt idx="1">
                        <c:v>0.95</c:v>
                      </c:pt>
                      <c:pt idx="2">
                        <c:v>0.94</c:v>
                      </c:pt>
                      <c:pt idx="3">
                        <c:v>0.97</c:v>
                      </c:pt>
                    </c:numCache>
                  </c:numRef>
                </c:val>
                <c:smooth val="0"/>
                <c:extLst xmlns:c15="http://schemas.microsoft.com/office/drawing/2012/chart">
                  <c:ext xmlns:c16="http://schemas.microsoft.com/office/drawing/2014/chart" uri="{C3380CC4-5D6E-409C-BE32-E72D297353CC}">
                    <c16:uniqueId val="{0000000C-C828-42DF-9654-D2DF2ADAF77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Playground, overall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Sheet1!$A$9:$A$13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Sheet1!$F$9:$F$13</c15:sqref>
                        </c15:formulaRef>
                      </c:ext>
                    </c:extLst>
                    <c:numCache>
                      <c:formatCode>0%</c:formatCode>
                      <c:ptCount val="5"/>
                      <c:pt idx="0">
                        <c:v>0.91</c:v>
                      </c:pt>
                      <c:pt idx="1">
                        <c:v>0.93</c:v>
                      </c:pt>
                      <c:pt idx="2">
                        <c:v>0.95</c:v>
                      </c:pt>
                      <c:pt idx="3">
                        <c:v>0.91</c:v>
                      </c:pt>
                    </c:numCache>
                  </c:numRef>
                </c:val>
                <c:smooth val="0"/>
                <c:extLst xmlns:c15="http://schemas.microsoft.com/office/drawing/2012/chart">
                  <c:ext xmlns:c16="http://schemas.microsoft.com/office/drawing/2014/chart" uri="{C3380CC4-5D6E-409C-BE32-E72D297353CC}">
                    <c16:uniqueId val="{0000000D-C828-42DF-9654-D2DF2ADAF77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Playground, users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Sheet1!$A$9:$A$13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Sheet1!$G$9:$G$13</c15:sqref>
                        </c15:formulaRef>
                      </c:ext>
                    </c:extLst>
                    <c:numCache>
                      <c:formatCode>0%</c:formatCode>
                      <c:ptCount val="5"/>
                      <c:pt idx="0">
                        <c:v>0.88</c:v>
                      </c:pt>
                      <c:pt idx="1">
                        <c:v>0.91</c:v>
                      </c:pt>
                      <c:pt idx="2">
                        <c:v>0.94</c:v>
                      </c:pt>
                      <c:pt idx="3">
                        <c:v>0.88</c:v>
                      </c:pt>
                    </c:numCache>
                  </c:numRef>
                </c:val>
                <c:smooth val="0"/>
                <c:extLst xmlns:c15="http://schemas.microsoft.com/office/drawing/2012/chart">
                  <c:ext xmlns:c16="http://schemas.microsoft.com/office/drawing/2014/chart" uri="{C3380CC4-5D6E-409C-BE32-E72D297353CC}">
                    <c16:uniqueId val="{0000000E-C828-42DF-9654-D2DF2ADAF77C}"/>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
          <c:min val="0"/>
        </c:scaling>
        <c:delete val="1"/>
        <c:axPos val="l"/>
        <c:numFmt formatCode="0%" sourceLinked="1"/>
        <c:majorTickMark val="out"/>
        <c:minorTickMark val="none"/>
        <c:tickLblPos val="nextTo"/>
        <c:crossAx val="102661326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8766428345490857E-3"/>
          <c:y val="0.87173713186076696"/>
          <c:w val="0.99288754958987979"/>
          <c:h val="0.10678708138421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16701069402251E-2"/>
          <c:y val="0.19524806193314423"/>
          <c:w val="0.52635289985308786"/>
          <c:h val="0.71702826994307289"/>
        </c:manualLayout>
      </c:layout>
      <c:pieChart>
        <c:varyColors val="1"/>
        <c:ser>
          <c:idx val="0"/>
          <c:order val="0"/>
          <c:tx>
            <c:strRef>
              <c:f>Sheet1!$B$1</c:f>
              <c:strCache>
                <c:ptCount val="1"/>
                <c:pt idx="0">
                  <c:v>Connection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432-4EE1-8B7F-A5240D1663FE}"/>
              </c:ext>
            </c:extLst>
          </c:dPt>
          <c:dPt>
            <c:idx val="1"/>
            <c:bubble3D val="0"/>
            <c:spPr>
              <a:solidFill>
                <a:schemeClr val="accent5"/>
              </a:solidFill>
              <a:ln w="19050">
                <a:noFill/>
              </a:ln>
              <a:effectLst/>
            </c:spPr>
            <c:extLst>
              <c:ext xmlns:c16="http://schemas.microsoft.com/office/drawing/2014/chart" uri="{C3380CC4-5D6E-409C-BE32-E72D297353CC}">
                <c16:uniqueId val="{00000003-2432-4EE1-8B7F-A5240D1663FE}"/>
              </c:ext>
            </c:extLst>
          </c:dPt>
          <c:dPt>
            <c:idx val="2"/>
            <c:bubble3D val="0"/>
            <c:spPr>
              <a:solidFill>
                <a:schemeClr val="accent3"/>
              </a:solidFill>
              <a:ln w="19050">
                <a:noFill/>
              </a:ln>
              <a:effectLst/>
            </c:spPr>
            <c:extLst>
              <c:ext xmlns:c16="http://schemas.microsoft.com/office/drawing/2014/chart" uri="{C3380CC4-5D6E-409C-BE32-E72D297353CC}">
                <c16:uniqueId val="{00000005-2432-4EE1-8B7F-A5240D1663FE}"/>
              </c:ext>
            </c:extLst>
          </c:dPt>
          <c:dPt>
            <c:idx val="3"/>
            <c:bubble3D val="0"/>
            <c:spPr>
              <a:solidFill>
                <a:schemeClr val="accent4"/>
              </a:solidFill>
              <a:ln w="19050">
                <a:noFill/>
              </a:ln>
              <a:effectLst/>
            </c:spPr>
            <c:extLst>
              <c:ext xmlns:c16="http://schemas.microsoft.com/office/drawing/2014/chart" uri="{C3380CC4-5D6E-409C-BE32-E72D297353CC}">
                <c16:uniqueId val="{00000007-2432-4EE1-8B7F-A5240D1663FE}"/>
              </c:ext>
            </c:extLst>
          </c:dPt>
          <c:dPt>
            <c:idx val="4"/>
            <c:bubble3D val="0"/>
            <c:spPr>
              <a:solidFill>
                <a:schemeClr val="bg1">
                  <a:lumMod val="75000"/>
                </a:schemeClr>
              </a:solidFill>
              <a:ln w="19050">
                <a:noFill/>
              </a:ln>
              <a:effectLst/>
            </c:spPr>
            <c:extLst>
              <c:ext xmlns:c16="http://schemas.microsoft.com/office/drawing/2014/chart" uri="{C3380CC4-5D6E-409C-BE32-E72D297353CC}">
                <c16:uniqueId val="{00000009-2432-4EE1-8B7F-A5240D1663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Ashburton</c:v>
                </c:pt>
                <c:pt idx="1">
                  <c:v>Methven</c:v>
                </c:pt>
                <c:pt idx="2">
                  <c:v>Rakaia</c:v>
                </c:pt>
                <c:pt idx="3">
                  <c:v>Other Council-provided scheme</c:v>
                </c:pt>
                <c:pt idx="4">
                  <c:v>None of these</c:v>
                </c:pt>
              </c:strCache>
            </c:strRef>
          </c:cat>
          <c:val>
            <c:numRef>
              <c:f>Sheet1!$B$2:$B$6</c:f>
              <c:numCache>
                <c:formatCode>###0%</c:formatCode>
                <c:ptCount val="5"/>
                <c:pt idx="0">
                  <c:v>0.47769620639565086</c:v>
                </c:pt>
                <c:pt idx="1">
                  <c:v>0.12625412802685185</c:v>
                </c:pt>
                <c:pt idx="2">
                  <c:v>8.1422595300620598E-2</c:v>
                </c:pt>
                <c:pt idx="3">
                  <c:v>5.1850360750204064E-2</c:v>
                </c:pt>
                <c:pt idx="4">
                  <c:v>0.26277670952666915</c:v>
                </c:pt>
              </c:numCache>
            </c:numRef>
          </c:val>
          <c:extLst>
            <c:ext xmlns:c16="http://schemas.microsoft.com/office/drawing/2014/chart" uri="{C3380CC4-5D6E-409C-BE32-E72D297353CC}">
              <c16:uniqueId val="{0000000A-2432-4EE1-8B7F-A5240D1663F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967713422612912"/>
          <c:y val="0.20470770910089672"/>
          <c:w val="0.39032286577387093"/>
          <c:h val="0.74623079886405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13370131861394E-2"/>
          <c:y val="3.9372275717536473E-2"/>
          <c:w val="0.93517325973627718"/>
          <c:h val="0.73971712837729298"/>
        </c:manualLayout>
      </c:layout>
      <c:lineChart>
        <c:grouping val="standard"/>
        <c:varyColors val="0"/>
        <c:ser>
          <c:idx val="1"/>
          <c:order val="1"/>
          <c:tx>
            <c:strRef>
              <c:f>Sheet1!$C$1</c:f>
              <c:strCache>
                <c:ptCount val="1"/>
                <c:pt idx="0">
                  <c:v>Cemeteries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0.98</c:v>
                </c:pt>
                <c:pt idx="1">
                  <c:v>0.99</c:v>
                </c:pt>
                <c:pt idx="2">
                  <c:v>0.98</c:v>
                </c:pt>
                <c:pt idx="3">
                  <c:v>0.97</c:v>
                </c:pt>
                <c:pt idx="4">
                  <c:v>0.94</c:v>
                </c:pt>
                <c:pt idx="5">
                  <c:v>0.97</c:v>
                </c:pt>
                <c:pt idx="6">
                  <c:v>0.97</c:v>
                </c:pt>
                <c:pt idx="7">
                  <c:v>0.97</c:v>
                </c:pt>
                <c:pt idx="8">
                  <c:v>0.96</c:v>
                </c:pt>
                <c:pt idx="9">
                  <c:v>0.97</c:v>
                </c:pt>
                <c:pt idx="10">
                  <c:v>0.97</c:v>
                </c:pt>
                <c:pt idx="11">
                  <c:v>0.98</c:v>
                </c:pt>
              </c:numCache>
            </c:numRef>
          </c:val>
          <c:smooth val="0"/>
          <c:extLst>
            <c:ext xmlns:c16="http://schemas.microsoft.com/office/drawing/2014/chart" uri="{C3380CC4-5D6E-409C-BE32-E72D297353CC}">
              <c16:uniqueId val="{00000006-C828-42DF-9654-D2DF2ADAF77C}"/>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Council-provided parks and open spaces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General</c:formatCode>
                      <c:ptCount val="12"/>
                      <c:pt idx="7" formatCode="0%">
                        <c:v>0.96</c:v>
                      </c:pt>
                      <c:pt idx="8" formatCode="0%">
                        <c:v>0.95</c:v>
                      </c:pt>
                      <c:pt idx="9" formatCode="0%">
                        <c:v>0.92</c:v>
                      </c:pt>
                      <c:pt idx="10" formatCode="0%">
                        <c:v>0.96</c:v>
                      </c:pt>
                    </c:numCache>
                  </c:numRef>
                </c:val>
                <c:smooth val="0"/>
                <c:extLst>
                  <c:ext xmlns:c16="http://schemas.microsoft.com/office/drawing/2014/chart" uri="{C3380CC4-5D6E-409C-BE32-E72D297353CC}">
                    <c16:uniqueId val="{00000000-C828-42DF-9654-D2DF2ADAF77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Ashburton Domain, overall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12"/>
                      <c:pt idx="0">
                        <c:v>0.99</c:v>
                      </c:pt>
                      <c:pt idx="1">
                        <c:v>1</c:v>
                      </c:pt>
                      <c:pt idx="2">
                        <c:v>0.99</c:v>
                      </c:pt>
                      <c:pt idx="3">
                        <c:v>0.99</c:v>
                      </c:pt>
                      <c:pt idx="4">
                        <c:v>0.99</c:v>
                      </c:pt>
                      <c:pt idx="5">
                        <c:v>0.98</c:v>
                      </c:pt>
                      <c:pt idx="6">
                        <c:v>0.99</c:v>
                      </c:pt>
                      <c:pt idx="7">
                        <c:v>0.94</c:v>
                      </c:pt>
                      <c:pt idx="8">
                        <c:v>0.95</c:v>
                      </c:pt>
                      <c:pt idx="9">
                        <c:v>0.95</c:v>
                      </c:pt>
                      <c:pt idx="10">
                        <c:v>0.96</c:v>
                      </c:pt>
                    </c:numCache>
                  </c:numRef>
                </c:val>
                <c:smooth val="0"/>
                <c:extLst xmlns:c15="http://schemas.microsoft.com/office/drawing/2012/chart">
                  <c:ext xmlns:c16="http://schemas.microsoft.com/office/drawing/2014/chart" uri="{C3380CC4-5D6E-409C-BE32-E72D297353CC}">
                    <c16:uniqueId val="{0000000B-C828-42DF-9654-D2DF2ADAF77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Ashburton Domain,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0%</c:formatCode>
                      <c:ptCount val="12"/>
                      <c:pt idx="0">
                        <c:v>0.99</c:v>
                      </c:pt>
                      <c:pt idx="1">
                        <c:v>0.99</c:v>
                      </c:pt>
                      <c:pt idx="2">
                        <c:v>0.99</c:v>
                      </c:pt>
                      <c:pt idx="3">
                        <c:v>0.99</c:v>
                      </c:pt>
                      <c:pt idx="4">
                        <c:v>0.99</c:v>
                      </c:pt>
                      <c:pt idx="5">
                        <c:v>0.98</c:v>
                      </c:pt>
                      <c:pt idx="6">
                        <c:v>0.99</c:v>
                      </c:pt>
                      <c:pt idx="7">
                        <c:v>0.93</c:v>
                      </c:pt>
                      <c:pt idx="8">
                        <c:v>0.95</c:v>
                      </c:pt>
                      <c:pt idx="9">
                        <c:v>0.94</c:v>
                      </c:pt>
                      <c:pt idx="10">
                        <c:v>0.97</c:v>
                      </c:pt>
                    </c:numCache>
                  </c:numRef>
                </c:val>
                <c:smooth val="0"/>
                <c:extLst xmlns:c15="http://schemas.microsoft.com/office/drawing/2012/chart">
                  <c:ext xmlns:c16="http://schemas.microsoft.com/office/drawing/2014/chart" uri="{C3380CC4-5D6E-409C-BE32-E72D297353CC}">
                    <c16:uniqueId val="{0000000C-C828-42DF-9654-D2DF2ADAF77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Playground, overall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12"/>
                      <c:pt idx="5" formatCode="0%">
                        <c:v>0.98</c:v>
                      </c:pt>
                      <c:pt idx="6" formatCode="0%">
                        <c:v>0.98</c:v>
                      </c:pt>
                      <c:pt idx="7" formatCode="0%">
                        <c:v>0.91</c:v>
                      </c:pt>
                      <c:pt idx="8" formatCode="0%">
                        <c:v>0.93</c:v>
                      </c:pt>
                      <c:pt idx="9" formatCode="0%">
                        <c:v>0.95</c:v>
                      </c:pt>
                      <c:pt idx="10" formatCode="0%">
                        <c:v>0.91</c:v>
                      </c:pt>
                    </c:numCache>
                  </c:numRef>
                </c:val>
                <c:smooth val="0"/>
                <c:extLst xmlns:c15="http://schemas.microsoft.com/office/drawing/2012/chart">
                  <c:ext xmlns:c16="http://schemas.microsoft.com/office/drawing/2014/chart" uri="{C3380CC4-5D6E-409C-BE32-E72D297353CC}">
                    <c16:uniqueId val="{0000000D-C828-42DF-9654-D2DF2ADAF77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Playground, users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5" formatCode="0%">
                        <c:v>0.97</c:v>
                      </c:pt>
                      <c:pt idx="6" formatCode="0%">
                        <c:v>0.97</c:v>
                      </c:pt>
                      <c:pt idx="7" formatCode="0%">
                        <c:v>0.88</c:v>
                      </c:pt>
                      <c:pt idx="8" formatCode="0%">
                        <c:v>0.91</c:v>
                      </c:pt>
                      <c:pt idx="9" formatCode="0%">
                        <c:v>0.94</c:v>
                      </c:pt>
                      <c:pt idx="10" formatCode="0%">
                        <c:v>0.88</c:v>
                      </c:pt>
                    </c:numCache>
                  </c:numRef>
                </c:val>
                <c:smooth val="0"/>
                <c:extLst xmlns:c15="http://schemas.microsoft.com/office/drawing/2012/chart">
                  <c:ext xmlns:c16="http://schemas.microsoft.com/office/drawing/2014/chart" uri="{C3380CC4-5D6E-409C-BE32-E72D297353CC}">
                    <c16:uniqueId val="{0000000E-C828-42DF-9654-D2DF2ADAF77C}"/>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
        </c:scaling>
        <c:delete val="1"/>
        <c:axPos val="l"/>
        <c:numFmt formatCode="0%" sourceLinked="1"/>
        <c:majorTickMark val="out"/>
        <c:minorTickMark val="none"/>
        <c:tickLblPos val="nextTo"/>
        <c:crossAx val="1026613264"/>
        <c:crosses val="autoZero"/>
        <c:crossBetween val="midCat"/>
      </c:valAx>
      <c:spPr>
        <a:noFill/>
        <a:ln>
          <a:noFill/>
        </a:ln>
        <a:effectLst/>
      </c:spPr>
    </c:plotArea>
    <c:legend>
      <c:legendPos val="b"/>
      <c:layout>
        <c:manualLayout>
          <c:xMode val="edge"/>
          <c:yMode val="edge"/>
          <c:x val="3.8766428345490857E-3"/>
          <c:y val="0.87173713186076696"/>
          <c:w val="0.99288754958987979"/>
          <c:h val="0.10678708138421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13370131861394E-2"/>
          <c:y val="3.9372275717536473E-2"/>
          <c:w val="0.93517325973627718"/>
          <c:h val="0.71466204382976972"/>
        </c:manualLayout>
      </c:layout>
      <c:lineChart>
        <c:grouping val="standard"/>
        <c:varyColors val="0"/>
        <c:ser>
          <c:idx val="2"/>
          <c:order val="2"/>
          <c:tx>
            <c:strRef>
              <c:f>Sheet1!$D$1</c:f>
              <c:strCache>
                <c:ptCount val="1"/>
                <c:pt idx="0">
                  <c:v>Ashburton Domain, overall</c:v>
                </c:pt>
              </c:strCache>
            </c:strRef>
          </c:tx>
          <c:spPr>
            <a:ln w="28575" cap="rnd">
              <a:solidFill>
                <a:schemeClr val="accent3"/>
              </a:solidFill>
              <a:round/>
            </a:ln>
            <a:effectLst/>
          </c:spPr>
          <c:marker>
            <c:symbol val="none"/>
          </c:marker>
          <c:dLbls>
            <c:dLbl>
              <c:idx val="1"/>
              <c:layout>
                <c:manualLayout>
                  <c:x val="-2.8277399087763538E-2"/>
                  <c:y val="-2.9054879372027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E4-4D75-BDF6-AF8E36ED1C52}"/>
                </c:ext>
              </c:extLst>
            </c:dLbl>
            <c:dLbl>
              <c:idx val="7"/>
              <c:layout>
                <c:manualLayout>
                  <c:x val="-2.5168720285309323E-2"/>
                  <c:y val="-3.2634177164531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E4-4D75-BDF6-AF8E36ED1C5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A2BF6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0.99</c:v>
                </c:pt>
                <c:pt idx="1">
                  <c:v>1</c:v>
                </c:pt>
                <c:pt idx="2">
                  <c:v>0.99</c:v>
                </c:pt>
                <c:pt idx="3">
                  <c:v>0.99</c:v>
                </c:pt>
                <c:pt idx="4">
                  <c:v>0.99</c:v>
                </c:pt>
                <c:pt idx="5">
                  <c:v>0.98</c:v>
                </c:pt>
                <c:pt idx="6">
                  <c:v>0.99</c:v>
                </c:pt>
                <c:pt idx="7">
                  <c:v>0.94</c:v>
                </c:pt>
                <c:pt idx="8">
                  <c:v>0.95</c:v>
                </c:pt>
                <c:pt idx="9">
                  <c:v>0.95</c:v>
                </c:pt>
                <c:pt idx="10">
                  <c:v>0.96</c:v>
                </c:pt>
                <c:pt idx="11">
                  <c:v>0.96</c:v>
                </c:pt>
              </c:numCache>
            </c:numRef>
          </c:val>
          <c:smooth val="0"/>
          <c:extLst>
            <c:ext xmlns:c16="http://schemas.microsoft.com/office/drawing/2014/chart" uri="{C3380CC4-5D6E-409C-BE32-E72D297353CC}">
              <c16:uniqueId val="{0000000B-C828-42DF-9654-D2DF2ADAF77C}"/>
            </c:ext>
          </c:extLst>
        </c:ser>
        <c:ser>
          <c:idx val="3"/>
          <c:order val="3"/>
          <c:tx>
            <c:strRef>
              <c:f>Sheet1!$E$1</c:f>
              <c:strCache>
                <c:ptCount val="1"/>
                <c:pt idx="0">
                  <c:v>Ashburton Domain, users</c:v>
                </c:pt>
              </c:strCache>
            </c:strRef>
          </c:tx>
          <c:spPr>
            <a:ln w="28575" cap="rnd">
              <a:solidFill>
                <a:schemeClr val="accent4"/>
              </a:solidFill>
              <a:round/>
            </a:ln>
            <a:effectLst/>
          </c:spPr>
          <c:marker>
            <c:symbol val="none"/>
          </c:marker>
          <c:dLbls>
            <c:dLbl>
              <c:idx val="1"/>
              <c:layout>
                <c:manualLayout>
                  <c:x val="-3.1301808295122274E-2"/>
                  <c:y val="3.621347495703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E4-4D75-BDF6-AF8E36ED1C52}"/>
                </c:ext>
              </c:extLst>
            </c:dLbl>
            <c:dLbl>
              <c:idx val="7"/>
              <c:layout>
                <c:manualLayout>
                  <c:x val="-2.6701992287762558E-2"/>
                  <c:y val="3.621347495703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E4-4D75-BDF6-AF8E36ED1C5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c:formatCode>
                <c:ptCount val="12"/>
                <c:pt idx="0">
                  <c:v>0.99</c:v>
                </c:pt>
                <c:pt idx="1">
                  <c:v>0.99</c:v>
                </c:pt>
                <c:pt idx="2">
                  <c:v>0.99</c:v>
                </c:pt>
                <c:pt idx="3">
                  <c:v>0.99</c:v>
                </c:pt>
                <c:pt idx="4">
                  <c:v>0.99</c:v>
                </c:pt>
                <c:pt idx="5">
                  <c:v>0.98</c:v>
                </c:pt>
                <c:pt idx="6">
                  <c:v>0.99</c:v>
                </c:pt>
                <c:pt idx="7">
                  <c:v>0.93</c:v>
                </c:pt>
                <c:pt idx="8">
                  <c:v>0.95</c:v>
                </c:pt>
                <c:pt idx="9">
                  <c:v>0.94</c:v>
                </c:pt>
                <c:pt idx="10">
                  <c:v>0.97</c:v>
                </c:pt>
                <c:pt idx="11">
                  <c:v>0.96</c:v>
                </c:pt>
              </c:numCache>
            </c:numRef>
          </c:val>
          <c:smooth val="0"/>
          <c:extLst>
            <c:ext xmlns:c16="http://schemas.microsoft.com/office/drawing/2014/chart" uri="{C3380CC4-5D6E-409C-BE32-E72D297353CC}">
              <c16:uniqueId val="{0000000C-C828-42DF-9654-D2DF2ADAF77C}"/>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Council-provided parks and open spaces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General</c:formatCode>
                      <c:ptCount val="12"/>
                      <c:pt idx="7" formatCode="0%">
                        <c:v>0.96</c:v>
                      </c:pt>
                      <c:pt idx="8" formatCode="0%">
                        <c:v>0.95</c:v>
                      </c:pt>
                      <c:pt idx="9" formatCode="0%">
                        <c:v>0.92</c:v>
                      </c:pt>
                      <c:pt idx="10" formatCode="0%">
                        <c:v>0.96</c:v>
                      </c:pt>
                    </c:numCache>
                  </c:numRef>
                </c:val>
                <c:smooth val="0"/>
                <c:extLst>
                  <c:ext xmlns:c16="http://schemas.microsoft.com/office/drawing/2014/chart" uri="{C3380CC4-5D6E-409C-BE32-E72D297353CC}">
                    <c16:uniqueId val="{00000000-C828-42DF-9654-D2DF2ADAF77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Cemeteries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12"/>
                      <c:pt idx="0">
                        <c:v>0.98</c:v>
                      </c:pt>
                      <c:pt idx="1">
                        <c:v>0.99</c:v>
                      </c:pt>
                      <c:pt idx="2">
                        <c:v>0.98</c:v>
                      </c:pt>
                      <c:pt idx="3">
                        <c:v>0.97</c:v>
                      </c:pt>
                      <c:pt idx="4">
                        <c:v>0.94</c:v>
                      </c:pt>
                      <c:pt idx="5">
                        <c:v>0.97</c:v>
                      </c:pt>
                      <c:pt idx="6">
                        <c:v>0.97</c:v>
                      </c:pt>
                      <c:pt idx="7">
                        <c:v>0.97</c:v>
                      </c:pt>
                      <c:pt idx="8">
                        <c:v>0.96</c:v>
                      </c:pt>
                      <c:pt idx="9">
                        <c:v>0.97</c:v>
                      </c:pt>
                      <c:pt idx="10">
                        <c:v>0.97</c:v>
                      </c:pt>
                    </c:numCache>
                  </c:numRef>
                </c:val>
                <c:smooth val="0"/>
                <c:extLst xmlns:c15="http://schemas.microsoft.com/office/drawing/2012/chart">
                  <c:ext xmlns:c16="http://schemas.microsoft.com/office/drawing/2014/chart" uri="{C3380CC4-5D6E-409C-BE32-E72D297353CC}">
                    <c16:uniqueId val="{00000006-C828-42DF-9654-D2DF2ADAF77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Playground, overall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12"/>
                      <c:pt idx="5" formatCode="0%">
                        <c:v>0.98</c:v>
                      </c:pt>
                      <c:pt idx="6" formatCode="0%">
                        <c:v>0.98</c:v>
                      </c:pt>
                      <c:pt idx="7" formatCode="0%">
                        <c:v>0.91</c:v>
                      </c:pt>
                      <c:pt idx="8" formatCode="0%">
                        <c:v>0.93</c:v>
                      </c:pt>
                      <c:pt idx="9" formatCode="0%">
                        <c:v>0.95</c:v>
                      </c:pt>
                      <c:pt idx="10" formatCode="0%">
                        <c:v>0.91</c:v>
                      </c:pt>
                    </c:numCache>
                  </c:numRef>
                </c:val>
                <c:smooth val="0"/>
                <c:extLst xmlns:c15="http://schemas.microsoft.com/office/drawing/2012/chart">
                  <c:ext xmlns:c16="http://schemas.microsoft.com/office/drawing/2014/chart" uri="{C3380CC4-5D6E-409C-BE32-E72D297353CC}">
                    <c16:uniqueId val="{0000000D-C828-42DF-9654-D2DF2ADAF77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Playground, users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5" formatCode="0%">
                        <c:v>0.97</c:v>
                      </c:pt>
                      <c:pt idx="6" formatCode="0%">
                        <c:v>0.97</c:v>
                      </c:pt>
                      <c:pt idx="7" formatCode="0%">
                        <c:v>0.88</c:v>
                      </c:pt>
                      <c:pt idx="8" formatCode="0%">
                        <c:v>0.91</c:v>
                      </c:pt>
                      <c:pt idx="9" formatCode="0%">
                        <c:v>0.94</c:v>
                      </c:pt>
                      <c:pt idx="10" formatCode="0%">
                        <c:v>0.88</c:v>
                      </c:pt>
                    </c:numCache>
                  </c:numRef>
                </c:val>
                <c:smooth val="0"/>
                <c:extLst xmlns:c15="http://schemas.microsoft.com/office/drawing/2012/chart">
                  <c:ext xmlns:c16="http://schemas.microsoft.com/office/drawing/2014/chart" uri="{C3380CC4-5D6E-409C-BE32-E72D297353CC}">
                    <c16:uniqueId val="{0000000E-C828-42DF-9654-D2DF2ADAF77C}"/>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
        </c:scaling>
        <c:delete val="1"/>
        <c:axPos val="l"/>
        <c:numFmt formatCode="0%" sourceLinked="1"/>
        <c:majorTickMark val="out"/>
        <c:minorTickMark val="none"/>
        <c:tickLblPos val="nextTo"/>
        <c:crossAx val="1026613264"/>
        <c:crosses val="autoZero"/>
        <c:crossBetween val="midCat"/>
      </c:valAx>
      <c:spPr>
        <a:noFill/>
        <a:ln>
          <a:noFill/>
        </a:ln>
        <a:effectLst/>
      </c:spPr>
    </c:plotArea>
    <c:legend>
      <c:legendPos val="b"/>
      <c:layout>
        <c:manualLayout>
          <c:xMode val="edge"/>
          <c:yMode val="edge"/>
          <c:x val="3.8766428345490857E-3"/>
          <c:y val="0.87173713186076696"/>
          <c:w val="0.99288754958987979"/>
          <c:h val="0.10678708138421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13370131861394E-2"/>
          <c:y val="2.8634382340026528E-2"/>
          <c:w val="0.93517325973627718"/>
          <c:h val="0.72182063941477637"/>
        </c:manualLayout>
      </c:layout>
      <c:lineChart>
        <c:grouping val="standard"/>
        <c:varyColors val="0"/>
        <c:ser>
          <c:idx val="4"/>
          <c:order val="4"/>
          <c:tx>
            <c:strRef>
              <c:f>Sheet1!$F$1</c:f>
              <c:strCache>
                <c:ptCount val="1"/>
                <c:pt idx="0">
                  <c:v>Playgrounds, overall</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2016</c:v>
                </c:pt>
                <c:pt idx="1">
                  <c:v>2017</c:v>
                </c:pt>
                <c:pt idx="2">
                  <c:v>2018</c:v>
                </c:pt>
                <c:pt idx="3">
                  <c:v>2019</c:v>
                </c:pt>
                <c:pt idx="4">
                  <c:v>2020</c:v>
                </c:pt>
                <c:pt idx="5">
                  <c:v>2021</c:v>
                </c:pt>
                <c:pt idx="6">
                  <c:v>2022</c:v>
                </c:pt>
              </c:numCache>
            </c:numRef>
          </c:cat>
          <c:val>
            <c:numRef>
              <c:f>Sheet1!$F$7:$F$13</c:f>
              <c:numCache>
                <c:formatCode>0%</c:formatCode>
                <c:ptCount val="7"/>
                <c:pt idx="0">
                  <c:v>0.98</c:v>
                </c:pt>
                <c:pt idx="1">
                  <c:v>0.98</c:v>
                </c:pt>
                <c:pt idx="2">
                  <c:v>0.91</c:v>
                </c:pt>
                <c:pt idx="3">
                  <c:v>0.93</c:v>
                </c:pt>
                <c:pt idx="4">
                  <c:v>0.95</c:v>
                </c:pt>
                <c:pt idx="5">
                  <c:v>0.91</c:v>
                </c:pt>
                <c:pt idx="6">
                  <c:v>0.95</c:v>
                </c:pt>
              </c:numCache>
            </c:numRef>
          </c:val>
          <c:smooth val="0"/>
          <c:extLst>
            <c:ext xmlns:c16="http://schemas.microsoft.com/office/drawing/2014/chart" uri="{C3380CC4-5D6E-409C-BE32-E72D297353CC}">
              <c16:uniqueId val="{0000000D-C828-42DF-9654-D2DF2ADAF77C}"/>
            </c:ext>
          </c:extLst>
        </c:ser>
        <c:ser>
          <c:idx val="5"/>
          <c:order val="5"/>
          <c:tx>
            <c:strRef>
              <c:f>Sheet1!$G$1</c:f>
              <c:strCache>
                <c:ptCount val="1"/>
                <c:pt idx="0">
                  <c:v>Playgrounds, users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7964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2016</c:v>
                </c:pt>
                <c:pt idx="1">
                  <c:v>2017</c:v>
                </c:pt>
                <c:pt idx="2">
                  <c:v>2018</c:v>
                </c:pt>
                <c:pt idx="3">
                  <c:v>2019</c:v>
                </c:pt>
                <c:pt idx="4">
                  <c:v>2020</c:v>
                </c:pt>
                <c:pt idx="5">
                  <c:v>2021</c:v>
                </c:pt>
                <c:pt idx="6">
                  <c:v>2022</c:v>
                </c:pt>
              </c:numCache>
            </c:numRef>
          </c:cat>
          <c:val>
            <c:numRef>
              <c:f>Sheet1!$G$7:$G$13</c:f>
              <c:numCache>
                <c:formatCode>0%</c:formatCode>
                <c:ptCount val="7"/>
                <c:pt idx="0">
                  <c:v>0.97</c:v>
                </c:pt>
                <c:pt idx="1">
                  <c:v>0.97</c:v>
                </c:pt>
                <c:pt idx="2">
                  <c:v>0.88</c:v>
                </c:pt>
                <c:pt idx="3">
                  <c:v>0.91</c:v>
                </c:pt>
                <c:pt idx="4">
                  <c:v>0.94</c:v>
                </c:pt>
                <c:pt idx="5">
                  <c:v>0.88</c:v>
                </c:pt>
                <c:pt idx="6">
                  <c:v>0.93</c:v>
                </c:pt>
              </c:numCache>
            </c:numRef>
          </c:val>
          <c:smooth val="0"/>
          <c:extLst>
            <c:ext xmlns:c16="http://schemas.microsoft.com/office/drawing/2014/chart" uri="{C3380CC4-5D6E-409C-BE32-E72D297353CC}">
              <c16:uniqueId val="{0000000E-C828-42DF-9654-D2DF2ADAF77C}"/>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Council-provided parks and open spaces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Sheet1!$A$7:$A$13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c:ext uri="{02D57815-91ED-43cb-92C2-25804820EDAC}">
                        <c15:formulaRef>
                          <c15:sqref>Sheet1!$B$7:$B$13</c15:sqref>
                        </c15:formulaRef>
                      </c:ext>
                    </c:extLst>
                    <c:numCache>
                      <c:formatCode>General</c:formatCode>
                      <c:ptCount val="7"/>
                      <c:pt idx="2" formatCode="0%">
                        <c:v>0.96</c:v>
                      </c:pt>
                      <c:pt idx="3" formatCode="0%">
                        <c:v>0.95</c:v>
                      </c:pt>
                      <c:pt idx="4" formatCode="0%">
                        <c:v>0.92</c:v>
                      </c:pt>
                      <c:pt idx="5" formatCode="0%">
                        <c:v>0.96</c:v>
                      </c:pt>
                    </c:numCache>
                  </c:numRef>
                </c:val>
                <c:smooth val="0"/>
                <c:extLst>
                  <c:ext xmlns:c16="http://schemas.microsoft.com/office/drawing/2014/chart" uri="{C3380CC4-5D6E-409C-BE32-E72D297353CC}">
                    <c16:uniqueId val="{00000000-C828-42DF-9654-D2DF2ADAF77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Cemeteries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Sheet1!$A$7:$A$13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Sheet1!$C$7:$C$13</c15:sqref>
                        </c15:formulaRef>
                      </c:ext>
                    </c:extLst>
                    <c:numCache>
                      <c:formatCode>0%</c:formatCode>
                      <c:ptCount val="7"/>
                      <c:pt idx="0">
                        <c:v>0.97</c:v>
                      </c:pt>
                      <c:pt idx="1">
                        <c:v>0.97</c:v>
                      </c:pt>
                      <c:pt idx="2">
                        <c:v>0.97</c:v>
                      </c:pt>
                      <c:pt idx="3">
                        <c:v>0.96</c:v>
                      </c:pt>
                      <c:pt idx="4">
                        <c:v>0.97</c:v>
                      </c:pt>
                      <c:pt idx="5">
                        <c:v>0.97</c:v>
                      </c:pt>
                    </c:numCache>
                  </c:numRef>
                </c:val>
                <c:smooth val="0"/>
                <c:extLst xmlns:c15="http://schemas.microsoft.com/office/drawing/2012/chart">
                  <c:ext xmlns:c16="http://schemas.microsoft.com/office/drawing/2014/chart" uri="{C3380CC4-5D6E-409C-BE32-E72D297353CC}">
                    <c16:uniqueId val="{00000006-C828-42DF-9654-D2DF2ADAF77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Ashburton Domain, overall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Sheet1!$A$7:$A$13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Sheet1!$D$7:$D$13</c15:sqref>
                        </c15:formulaRef>
                      </c:ext>
                    </c:extLst>
                    <c:numCache>
                      <c:formatCode>0%</c:formatCode>
                      <c:ptCount val="7"/>
                      <c:pt idx="0">
                        <c:v>0.98</c:v>
                      </c:pt>
                      <c:pt idx="1">
                        <c:v>0.99</c:v>
                      </c:pt>
                      <c:pt idx="2">
                        <c:v>0.94</c:v>
                      </c:pt>
                      <c:pt idx="3">
                        <c:v>0.95</c:v>
                      </c:pt>
                      <c:pt idx="4">
                        <c:v>0.95</c:v>
                      </c:pt>
                      <c:pt idx="5">
                        <c:v>0.96</c:v>
                      </c:pt>
                    </c:numCache>
                  </c:numRef>
                </c:val>
                <c:smooth val="0"/>
                <c:extLst xmlns:c15="http://schemas.microsoft.com/office/drawing/2012/chart">
                  <c:ext xmlns:c16="http://schemas.microsoft.com/office/drawing/2014/chart" uri="{C3380CC4-5D6E-409C-BE32-E72D297353CC}">
                    <c16:uniqueId val="{0000000B-C828-42DF-9654-D2DF2ADAF77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Ashburton Domain,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Sheet1!$A$7:$A$13</c15:sqref>
                        </c15:formulaRef>
                      </c:ext>
                    </c:extLst>
                    <c:numCache>
                      <c:formatCode>General</c:formatCode>
                      <c:ptCount val="7"/>
                      <c:pt idx="0">
                        <c:v>2016</c:v>
                      </c:pt>
                      <c:pt idx="1">
                        <c:v>2017</c:v>
                      </c:pt>
                      <c:pt idx="2">
                        <c:v>2018</c:v>
                      </c:pt>
                      <c:pt idx="3">
                        <c:v>2019</c:v>
                      </c:pt>
                      <c:pt idx="4">
                        <c:v>2020</c:v>
                      </c:pt>
                      <c:pt idx="5">
                        <c:v>2021</c:v>
                      </c:pt>
                      <c:pt idx="6">
                        <c:v>2022</c:v>
                      </c:pt>
                    </c:numCache>
                  </c:numRef>
                </c:cat>
                <c:val>
                  <c:numRef>
                    <c:extLst xmlns:c15="http://schemas.microsoft.com/office/drawing/2012/chart">
                      <c:ext xmlns:c15="http://schemas.microsoft.com/office/drawing/2012/chart" uri="{02D57815-91ED-43cb-92C2-25804820EDAC}">
                        <c15:formulaRef>
                          <c15:sqref>Sheet1!$E$7:$E$13</c15:sqref>
                        </c15:formulaRef>
                      </c:ext>
                    </c:extLst>
                    <c:numCache>
                      <c:formatCode>0%</c:formatCode>
                      <c:ptCount val="7"/>
                      <c:pt idx="0">
                        <c:v>0.98</c:v>
                      </c:pt>
                      <c:pt idx="1">
                        <c:v>0.99</c:v>
                      </c:pt>
                      <c:pt idx="2">
                        <c:v>0.93</c:v>
                      </c:pt>
                      <c:pt idx="3">
                        <c:v>0.95</c:v>
                      </c:pt>
                      <c:pt idx="4">
                        <c:v>0.94</c:v>
                      </c:pt>
                      <c:pt idx="5">
                        <c:v>0.97</c:v>
                      </c:pt>
                    </c:numCache>
                  </c:numRef>
                </c:val>
                <c:smooth val="0"/>
                <c:extLst xmlns:c15="http://schemas.microsoft.com/office/drawing/2012/chart">
                  <c:ext xmlns:c16="http://schemas.microsoft.com/office/drawing/2014/chart" uri="{C3380CC4-5D6E-409C-BE32-E72D297353CC}">
                    <c16:uniqueId val="{0000000C-C828-42DF-9654-D2DF2ADAF77C}"/>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
        </c:scaling>
        <c:delete val="1"/>
        <c:axPos val="l"/>
        <c:numFmt formatCode="0%" sourceLinked="1"/>
        <c:majorTickMark val="out"/>
        <c:minorTickMark val="none"/>
        <c:tickLblPos val="nextTo"/>
        <c:crossAx val="1026613264"/>
        <c:crosses val="autoZero"/>
        <c:crossBetween val="midCat"/>
      </c:valAx>
      <c:spPr>
        <a:noFill/>
        <a:ln>
          <a:noFill/>
        </a:ln>
        <a:effectLst/>
      </c:spPr>
    </c:plotArea>
    <c:legend>
      <c:legendPos val="b"/>
      <c:layout>
        <c:manualLayout>
          <c:xMode val="edge"/>
          <c:yMode val="edge"/>
          <c:x val="3.8766428345490857E-3"/>
          <c:y val="0.87173713186076696"/>
          <c:w val="0.99288754958987979"/>
          <c:h val="0.10678708138421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29708037375704"/>
          <c:y val="0"/>
          <c:w val="0.56564739126047026"/>
          <c:h val="0.86441715680950348"/>
        </c:manualLayout>
      </c:layout>
      <c:doughnutChart>
        <c:varyColors val="1"/>
        <c:ser>
          <c:idx val="0"/>
          <c:order val="0"/>
          <c:tx>
            <c:strRef>
              <c:f>Sheet1!$B$1</c:f>
              <c:strCache>
                <c:ptCount val="1"/>
                <c:pt idx="0">
                  <c:v>Column1</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88F0-41E7-AF41-DD871F9D228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8F0-41E7-AF41-DD871F9D2288}"/>
              </c:ext>
            </c:extLst>
          </c:dPt>
          <c:dLbls>
            <c:dLbl>
              <c:idx val="0"/>
              <c:layout>
                <c:manualLayout>
                  <c:x val="-3.5334071377859377E-2"/>
                  <c:y val="-0.27980369291399759"/>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F0-41E7-AF41-DD871F9D22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Satisfied </c:v>
                </c:pt>
                <c:pt idx="1">
                  <c:v>Dissatisfied</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4-88F0-41E7-AF41-DD871F9D2288}"/>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egendEntry>
        <c:idx val="1"/>
        <c:delete val="1"/>
      </c:legendEntry>
      <c:layout>
        <c:manualLayout>
          <c:xMode val="edge"/>
          <c:yMode val="edge"/>
          <c:x val="0.37696800281053833"/>
          <c:y val="0.89954587462521785"/>
          <c:w val="0.22036623499408528"/>
          <c:h val="0.100454125374781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4668688787219"/>
          <c:y val="3.3239080593230746E-2"/>
          <c:w val="0.51565331311212781"/>
          <c:h val="0.82906387411480709"/>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Alcohol licensing</c:v>
                </c:pt>
                <c:pt idx="1">
                  <c:v>Animal control</c:v>
                </c:pt>
                <c:pt idx="2">
                  <c:v>Building services, total</c:v>
                </c:pt>
                <c:pt idx="3">
                  <c:v>Building services, users</c:v>
                </c:pt>
                <c:pt idx="4">
                  <c:v>Emergency management / Civil Defence</c:v>
                </c:pt>
                <c:pt idx="5">
                  <c:v>Environmental monitoring / public health, overall</c:v>
                </c:pt>
                <c:pt idx="6">
                  <c:v>Environmental monitoring / public health, users</c:v>
                </c:pt>
                <c:pt idx="7">
                  <c:v>Planning services / activities, overall</c:v>
                </c:pt>
                <c:pt idx="8">
                  <c:v>Planning services / activities, users</c:v>
                </c:pt>
                <c:pt idx="9">
                  <c:v>Property information services, overall</c:v>
                </c:pt>
                <c:pt idx="10">
                  <c:v>Property information services, users</c:v>
                </c:pt>
              </c:strCache>
              <c:extLst/>
            </c:strRef>
          </c:cat>
          <c:val>
            <c:numRef>
              <c:f>Sheet1!$B$2:$B$12</c:f>
              <c:numCache>
                <c:formatCode>###0%</c:formatCode>
                <c:ptCount val="11"/>
                <c:pt idx="0">
                  <c:v>0.09</c:v>
                </c:pt>
                <c:pt idx="1">
                  <c:v>0.12</c:v>
                </c:pt>
                <c:pt idx="2">
                  <c:v>0.21</c:v>
                </c:pt>
                <c:pt idx="3">
                  <c:v>0.35</c:v>
                </c:pt>
                <c:pt idx="4">
                  <c:v>0.04</c:v>
                </c:pt>
                <c:pt idx="5">
                  <c:v>0.09</c:v>
                </c:pt>
                <c:pt idx="6">
                  <c:v>0.24</c:v>
                </c:pt>
                <c:pt idx="7">
                  <c:v>0.04</c:v>
                </c:pt>
                <c:pt idx="8">
                  <c:v>0.06</c:v>
                </c:pt>
                <c:pt idx="9">
                  <c:v>3.8888135268979725E-2</c:v>
                </c:pt>
                <c:pt idx="10">
                  <c:v>0.06</c:v>
                </c:pt>
              </c:numCache>
              <c:extLst/>
            </c:numRef>
          </c:val>
          <c:extLst>
            <c:ext xmlns:c16="http://schemas.microsoft.com/office/drawing/2014/chart" uri="{C3380CC4-5D6E-409C-BE32-E72D297353CC}">
              <c16:uniqueId val="{00000000-E87F-4C73-AA83-1B5E0ADBB097}"/>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Alcohol licensing</c:v>
                </c:pt>
                <c:pt idx="1">
                  <c:v>Animal control</c:v>
                </c:pt>
                <c:pt idx="2">
                  <c:v>Building services, total</c:v>
                </c:pt>
                <c:pt idx="3">
                  <c:v>Building services, users</c:v>
                </c:pt>
                <c:pt idx="4">
                  <c:v>Emergency management / Civil Defence</c:v>
                </c:pt>
                <c:pt idx="5">
                  <c:v>Environmental monitoring / public health, overall</c:v>
                </c:pt>
                <c:pt idx="6">
                  <c:v>Environmental monitoring / public health, users</c:v>
                </c:pt>
                <c:pt idx="7">
                  <c:v>Planning services / activities, overall</c:v>
                </c:pt>
                <c:pt idx="8">
                  <c:v>Planning services / activities, users</c:v>
                </c:pt>
                <c:pt idx="9">
                  <c:v>Property information services, overall</c:v>
                </c:pt>
                <c:pt idx="10">
                  <c:v>Property information services, users</c:v>
                </c:pt>
              </c:strCache>
              <c:extLst/>
            </c:strRef>
          </c:cat>
          <c:val>
            <c:numRef>
              <c:f>Sheet1!$C$2:$C$12</c:f>
              <c:numCache>
                <c:formatCode>###0%</c:formatCode>
                <c:ptCount val="11"/>
                <c:pt idx="0">
                  <c:v>0.91</c:v>
                </c:pt>
                <c:pt idx="1">
                  <c:v>0.88</c:v>
                </c:pt>
                <c:pt idx="2">
                  <c:v>0.79</c:v>
                </c:pt>
                <c:pt idx="3">
                  <c:v>0.65</c:v>
                </c:pt>
                <c:pt idx="4">
                  <c:v>0.96</c:v>
                </c:pt>
                <c:pt idx="5">
                  <c:v>0.91</c:v>
                </c:pt>
                <c:pt idx="6">
                  <c:v>0.76</c:v>
                </c:pt>
                <c:pt idx="7">
                  <c:v>0.96</c:v>
                </c:pt>
                <c:pt idx="8">
                  <c:v>0.94</c:v>
                </c:pt>
                <c:pt idx="9">
                  <c:v>0.96111186473102062</c:v>
                </c:pt>
                <c:pt idx="10">
                  <c:v>0.94</c:v>
                </c:pt>
              </c:numCache>
              <c:extLst/>
            </c:numRef>
          </c:val>
          <c:extLst>
            <c:ext xmlns:c16="http://schemas.microsoft.com/office/drawing/2014/chart" uri="{C3380CC4-5D6E-409C-BE32-E72D297353CC}">
              <c16:uniqueId val="{00000001-E87F-4C73-AA83-1B5E0ADBB097}"/>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7079396847106442"/>
          <c:y val="0.86767514877879093"/>
          <c:w val="0.49814562298047999"/>
          <c:h val="7.279393188675319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6209555378134"/>
          <c:y val="3.4901619927078013E-2"/>
          <c:w val="0.46592338324712818"/>
          <c:h val="0.91984391129509224"/>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0-1ED1-427E-88D1-2D79365805C2}"/>
              </c:ext>
            </c:extLst>
          </c:dPt>
          <c:dPt>
            <c:idx val="16"/>
            <c:invertIfNegative val="0"/>
            <c:bubble3D val="0"/>
            <c:spPr>
              <a:solidFill>
                <a:schemeClr val="bg1">
                  <a:lumMod val="75000"/>
                </a:schemeClr>
              </a:solidFill>
              <a:ln>
                <a:noFill/>
              </a:ln>
              <a:effectLst/>
            </c:spPr>
            <c:extLst>
              <c:ext xmlns:c16="http://schemas.microsoft.com/office/drawing/2014/chart" uri="{C3380CC4-5D6E-409C-BE32-E72D297353CC}">
                <c16:uniqueId val="{00000001-AFD0-4F48-9BD9-8059A6EA0587}"/>
              </c:ext>
            </c:extLst>
          </c:dPt>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D0-4F48-9BD9-8059A6EA0587}"/>
                </c:ext>
              </c:extLst>
            </c:dLbl>
            <c:dLbl>
              <c:idx val="15"/>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D0-4F48-9BD9-8059A6EA058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Process takes too long/ Costly/Complicated</c:v>
                </c:pt>
                <c:pt idx="1">
                  <c:v>Lack of quality planning/Too many subdivisons approved/Traffic issues</c:v>
                </c:pt>
                <c:pt idx="2">
                  <c:v>Poor town planning/no clear future plan</c:v>
                </c:pt>
                <c:pt idx="3">
                  <c:v>Poor communication/No replies to correspondence</c:v>
                </c:pt>
                <c:pt idx="4">
                  <c:v>Lack of consultation/lack of staff expertise</c:v>
                </c:pt>
                <c:pt idx="5">
                  <c:v>Enviromental concerns / Stop bottling and selling water</c:v>
                </c:pt>
                <c:pt idx="6">
                  <c:v>Roading issues</c:v>
                </c:pt>
                <c:pt idx="7">
                  <c:v>Dissatisfied with proposed changes</c:v>
                </c:pt>
                <c:pt idx="8">
                  <c:v>Results depend on who you see at the counter</c:v>
                </c:pt>
                <c:pt idx="9">
                  <c:v>Other</c:v>
                </c:pt>
                <c:pt idx="10">
                  <c:v>Poor water quality/tastes bad</c:v>
                </c:pt>
              </c:strCache>
            </c:strRef>
          </c:cat>
          <c:val>
            <c:numRef>
              <c:f>Sheet1!$B$2:$B$12</c:f>
              <c:numCache>
                <c:formatCode>###0%</c:formatCode>
                <c:ptCount val="11"/>
                <c:pt idx="0">
                  <c:v>0.37482845133784903</c:v>
                </c:pt>
                <c:pt idx="1">
                  <c:v>0.31856486029527115</c:v>
                </c:pt>
                <c:pt idx="2">
                  <c:v>0.20120478250572782</c:v>
                </c:pt>
                <c:pt idx="3">
                  <c:v>0.19861490666453382</c:v>
                </c:pt>
                <c:pt idx="4">
                  <c:v>0.14320512878873709</c:v>
                </c:pt>
                <c:pt idx="5">
                  <c:v>5.6640124156312005E-2</c:v>
                </c:pt>
                <c:pt idx="6">
                  <c:v>5.4628159932026382E-2</c:v>
                </c:pt>
                <c:pt idx="7">
                  <c:v>4.4186171442381281E-2</c:v>
                </c:pt>
                <c:pt idx="8">
                  <c:v>3.9065088077631746E-2</c:v>
                </c:pt>
                <c:pt idx="9">
                  <c:v>3.0796228776464075E-2</c:v>
                </c:pt>
                <c:pt idx="10">
                  <c:v>2.4168826499153216E-2</c:v>
                </c:pt>
              </c:numCache>
            </c:numRef>
          </c:val>
          <c:extLst>
            <c:ext xmlns:c16="http://schemas.microsoft.com/office/drawing/2014/chart" uri="{C3380CC4-5D6E-409C-BE32-E72D297353CC}">
              <c16:uniqueId val="{00000004-AFD0-4F48-9BD9-8059A6EA0587}"/>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8"/>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11789888313225E-2"/>
          <c:y val="3.9372275717536473E-2"/>
          <c:w val="0.95339108305281606"/>
          <c:h val="0.71307748787619007"/>
        </c:manualLayout>
      </c:layout>
      <c:lineChart>
        <c:grouping val="standard"/>
        <c:varyColors val="0"/>
        <c:ser>
          <c:idx val="0"/>
          <c:order val="0"/>
          <c:tx>
            <c:strRef>
              <c:f>Sheet1!$B$1</c:f>
              <c:strCache>
                <c:ptCount val="1"/>
                <c:pt idx="0">
                  <c:v>Alcohol licensing</c:v>
                </c:pt>
              </c:strCache>
            </c:strRef>
          </c:tx>
          <c:spPr>
            <a:ln w="28575" cap="rnd">
              <a:solidFill>
                <a:schemeClr val="accent1"/>
              </a:solidFill>
              <a:round/>
            </a:ln>
            <a:effectLst/>
          </c:spPr>
          <c:marker>
            <c:symbol val="none"/>
          </c:marker>
          <c:dLbls>
            <c:dLbl>
              <c:idx val="5"/>
              <c:layout>
                <c:manualLayout>
                  <c:x val="-2.3104075794482579E-2"/>
                  <c:y val="-2.4284425884438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1D-4E0C-BBA1-75CF7CD59F1F}"/>
                </c:ext>
              </c:extLst>
            </c:dLbl>
            <c:dLbl>
              <c:idx val="6"/>
              <c:layout>
                <c:manualLayout>
                  <c:x val="-2.3104075794482523E-2"/>
                  <c:y val="3.0306636817104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1D-4E0C-BBA1-75CF7CD59F1F}"/>
                </c:ext>
              </c:extLst>
            </c:dLbl>
            <c:dLbl>
              <c:idx val="7"/>
              <c:layout>
                <c:manualLayout>
                  <c:x val="-2.4602876753715138E-2"/>
                  <c:y val="2.6894695398258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1D-4E0C-BBA1-75CF7CD59F1F}"/>
                </c:ext>
              </c:extLst>
            </c:dLbl>
            <c:dLbl>
              <c:idx val="8"/>
              <c:layout>
                <c:manualLayout>
                  <c:x val="-2.3104075794482523E-2"/>
                  <c:y val="-1.7460543046745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1D-4E0C-BBA1-75CF7CD59F1F}"/>
                </c:ext>
              </c:extLst>
            </c:dLbl>
            <c:dLbl>
              <c:idx val="9"/>
              <c:layout>
                <c:manualLayout>
                  <c:x val="-2.7600478672180365E-2"/>
                  <c:y val="-2.0872484465591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1D-4E0C-BBA1-75CF7CD59F1F}"/>
                </c:ext>
              </c:extLst>
            </c:dLbl>
            <c:dLbl>
              <c:idx val="10"/>
              <c:layout>
                <c:manualLayout>
                  <c:x val="8.7673955323918837E-4"/>
                  <c:y val="-1.4048601627899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1D-4E0C-BBA1-75CF7CD59F1F}"/>
                </c:ext>
              </c:extLst>
            </c:dLbl>
            <c:dLbl>
              <c:idx val="11"/>
              <c:layout>
                <c:manualLayout>
                  <c:x val="-4.8336921014369609E-3"/>
                  <c:y val="-1.7460543046745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1D-4E0C-BBA1-75CF7CD59F1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5E8CC3"/>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0.78</c:v>
                </c:pt>
                <c:pt idx="1">
                  <c:v>0.82</c:v>
                </c:pt>
                <c:pt idx="2">
                  <c:v>0.79</c:v>
                </c:pt>
                <c:pt idx="3">
                  <c:v>0.79</c:v>
                </c:pt>
                <c:pt idx="4">
                  <c:v>0.8</c:v>
                </c:pt>
                <c:pt idx="5">
                  <c:v>0.86</c:v>
                </c:pt>
                <c:pt idx="6">
                  <c:v>0.82</c:v>
                </c:pt>
                <c:pt idx="7">
                  <c:v>0.82</c:v>
                </c:pt>
                <c:pt idx="8">
                  <c:v>0.88</c:v>
                </c:pt>
                <c:pt idx="9">
                  <c:v>0.9</c:v>
                </c:pt>
                <c:pt idx="10">
                  <c:v>0.92</c:v>
                </c:pt>
                <c:pt idx="11">
                  <c:v>0.91</c:v>
                </c:pt>
              </c:numCache>
            </c:numRef>
          </c:val>
          <c:smooth val="0"/>
          <c:extLst>
            <c:ext xmlns:c16="http://schemas.microsoft.com/office/drawing/2014/chart" uri="{C3380CC4-5D6E-409C-BE32-E72D297353CC}">
              <c16:uniqueId val="{00000000-5586-4D46-937C-E0DFF1D1FD9D}"/>
            </c:ext>
          </c:extLst>
        </c:ser>
        <c:ser>
          <c:idx val="1"/>
          <c:order val="1"/>
          <c:tx>
            <c:strRef>
              <c:f>Sheet1!$C$1</c:f>
              <c:strCache>
                <c:ptCount val="1"/>
                <c:pt idx="0">
                  <c:v>Animal control</c:v>
                </c:pt>
              </c:strCache>
            </c:strRef>
          </c:tx>
          <c:spPr>
            <a:ln w="28575" cap="rnd">
              <a:solidFill>
                <a:schemeClr val="accent2"/>
              </a:solidFill>
              <a:round/>
            </a:ln>
            <a:effectLst/>
          </c:spPr>
          <c:marker>
            <c:symbol val="none"/>
          </c:marker>
          <c:dLbls>
            <c:dLbl>
              <c:idx val="4"/>
              <c:layout>
                <c:manualLayout>
                  <c:x val="-2.3104075794482579E-2"/>
                  <c:y val="-3.0306636817104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1D-4E0C-BBA1-75CF7CD59F1F}"/>
                </c:ext>
              </c:extLst>
            </c:dLbl>
            <c:dLbl>
              <c:idx val="5"/>
              <c:layout>
                <c:manualLayout>
                  <c:x val="-2.3104075794482579E-2"/>
                  <c:y val="3.1108308722131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1D-4E0C-BBA1-75CF7CD59F1F}"/>
                </c:ext>
              </c:extLst>
            </c:dLbl>
            <c:dLbl>
              <c:idx val="6"/>
              <c:layout>
                <c:manualLayout>
                  <c:x val="-2.3104075794482523E-2"/>
                  <c:y val="-2.0070812560565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1D-4E0C-BBA1-75CF7CD59F1F}"/>
                </c:ext>
              </c:extLst>
            </c:dLbl>
            <c:dLbl>
              <c:idx val="7"/>
              <c:layout>
                <c:manualLayout>
                  <c:x val="-2.4602876753715138E-2"/>
                  <c:y val="-2.68946953982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1D-4E0C-BBA1-75CF7CD59F1F}"/>
                </c:ext>
              </c:extLst>
            </c:dLbl>
            <c:dLbl>
              <c:idx val="8"/>
              <c:layout>
                <c:manualLayout>
                  <c:x val="-1.8607672916784682E-2"/>
                  <c:y val="3.1108308722131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1D-4E0C-BBA1-75CF7CD59F1F}"/>
                </c:ext>
              </c:extLst>
            </c:dLbl>
            <c:dLbl>
              <c:idx val="9"/>
              <c:layout>
                <c:manualLayout>
                  <c:x val="-2.1605274835249912E-2"/>
                  <c:y val="2.7696367303284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1D-4E0C-BBA1-75CF7CD59F1F}"/>
                </c:ext>
              </c:extLst>
            </c:dLbl>
            <c:dLbl>
              <c:idx val="10"/>
              <c:layout>
                <c:manualLayout>
                  <c:x val="-2.3104075794482523E-2"/>
                  <c:y val="1.4048601627899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1D-4E0C-BBA1-75CF7CD59F1F}"/>
                </c:ext>
              </c:extLst>
            </c:dLbl>
            <c:dLbl>
              <c:idx val="11"/>
              <c:layout>
                <c:manualLayout>
                  <c:x val="-1.5325298816065367E-2"/>
                  <c:y val="1.7460543046745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1D-4E0C-BBA1-75CF7CD59F1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0.86</c:v>
                </c:pt>
                <c:pt idx="1">
                  <c:v>0.83</c:v>
                </c:pt>
                <c:pt idx="2">
                  <c:v>0.83</c:v>
                </c:pt>
                <c:pt idx="3">
                  <c:v>0.84</c:v>
                </c:pt>
                <c:pt idx="4">
                  <c:v>0.85</c:v>
                </c:pt>
                <c:pt idx="5">
                  <c:v>0.83</c:v>
                </c:pt>
                <c:pt idx="6">
                  <c:v>0.82</c:v>
                </c:pt>
                <c:pt idx="7">
                  <c:v>0.84</c:v>
                </c:pt>
                <c:pt idx="8">
                  <c:v>0.84</c:v>
                </c:pt>
                <c:pt idx="9">
                  <c:v>0.86</c:v>
                </c:pt>
                <c:pt idx="10">
                  <c:v>0.87</c:v>
                </c:pt>
                <c:pt idx="11">
                  <c:v>0.88</c:v>
                </c:pt>
              </c:numCache>
            </c:numRef>
          </c:val>
          <c:smooth val="0"/>
          <c:extLst>
            <c:ext xmlns:c16="http://schemas.microsoft.com/office/drawing/2014/chart" uri="{C3380CC4-5D6E-409C-BE32-E72D297353CC}">
              <c16:uniqueId val="{00000006-5586-4D46-937C-E0DFF1D1FD9D}"/>
            </c:ext>
          </c:extLst>
        </c:ser>
        <c:ser>
          <c:idx val="4"/>
          <c:order val="4"/>
          <c:tx>
            <c:strRef>
              <c:f>Sheet1!$F$1</c:f>
              <c:strCache>
                <c:ptCount val="1"/>
                <c:pt idx="0">
                  <c:v>Emergency management / Civil Defense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0%</c:formatCode>
                <c:ptCount val="12"/>
                <c:pt idx="0">
                  <c:v>0.96</c:v>
                </c:pt>
                <c:pt idx="1">
                  <c:v>0.95</c:v>
                </c:pt>
                <c:pt idx="2">
                  <c:v>0.95</c:v>
                </c:pt>
                <c:pt idx="3">
                  <c:v>0.96</c:v>
                </c:pt>
                <c:pt idx="4">
                  <c:v>0.94</c:v>
                </c:pt>
                <c:pt idx="5">
                  <c:v>0.97</c:v>
                </c:pt>
                <c:pt idx="6">
                  <c:v>0.95</c:v>
                </c:pt>
                <c:pt idx="7">
                  <c:v>0.95</c:v>
                </c:pt>
                <c:pt idx="8">
                  <c:v>0.97</c:v>
                </c:pt>
                <c:pt idx="9">
                  <c:v>0.96</c:v>
                </c:pt>
                <c:pt idx="10">
                  <c:v>0.96</c:v>
                </c:pt>
                <c:pt idx="11">
                  <c:v>0.96</c:v>
                </c:pt>
              </c:numCache>
            </c:numRef>
          </c:val>
          <c:smooth val="0"/>
          <c:extLst>
            <c:ext xmlns:c16="http://schemas.microsoft.com/office/drawing/2014/chart" uri="{C3380CC4-5D6E-409C-BE32-E72D297353CC}">
              <c16:uniqueId val="{0000000D-5586-4D46-937C-E0DFF1D1FD9D}"/>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Building services, 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Sheet1!$D$2:$D$13</c15:sqref>
                        </c15:formulaRef>
                      </c:ext>
                    </c:extLst>
                    <c:numCache>
                      <c:formatCode>0%</c:formatCode>
                      <c:ptCount val="12"/>
                      <c:pt idx="0">
                        <c:v>0.79</c:v>
                      </c:pt>
                      <c:pt idx="1">
                        <c:v>0.71</c:v>
                      </c:pt>
                      <c:pt idx="2">
                        <c:v>0.72</c:v>
                      </c:pt>
                      <c:pt idx="3">
                        <c:v>0.75</c:v>
                      </c:pt>
                      <c:pt idx="4">
                        <c:v>0.78</c:v>
                      </c:pt>
                      <c:pt idx="5">
                        <c:v>0.74</c:v>
                      </c:pt>
                      <c:pt idx="6">
                        <c:v>0.82</c:v>
                      </c:pt>
                      <c:pt idx="7">
                        <c:v>0.83</c:v>
                      </c:pt>
                      <c:pt idx="8">
                        <c:v>0.83</c:v>
                      </c:pt>
                      <c:pt idx="9">
                        <c:v>0.85</c:v>
                      </c:pt>
                      <c:pt idx="10">
                        <c:v>0.88</c:v>
                      </c:pt>
                    </c:numCache>
                  </c:numRef>
                </c:val>
                <c:smooth val="0"/>
                <c:extLst>
                  <c:ext xmlns:c16="http://schemas.microsoft.com/office/drawing/2014/chart" uri="{C3380CC4-5D6E-409C-BE32-E72D297353CC}">
                    <c16:uniqueId val="{0000000B-5586-4D46-937C-E0DFF1D1FD9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Building services,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0%</c:formatCode>
                      <c:ptCount val="12"/>
                      <c:pt idx="0">
                        <c:v>0.71</c:v>
                      </c:pt>
                      <c:pt idx="1">
                        <c:v>0.57999999999999996</c:v>
                      </c:pt>
                      <c:pt idx="2">
                        <c:v>0.65</c:v>
                      </c:pt>
                      <c:pt idx="3">
                        <c:v>0.65</c:v>
                      </c:pt>
                      <c:pt idx="4">
                        <c:v>0.68</c:v>
                      </c:pt>
                      <c:pt idx="5">
                        <c:v>0.67</c:v>
                      </c:pt>
                      <c:pt idx="6">
                        <c:v>0.78</c:v>
                      </c:pt>
                      <c:pt idx="7">
                        <c:v>0.8</c:v>
                      </c:pt>
                      <c:pt idx="8">
                        <c:v>0.78</c:v>
                      </c:pt>
                      <c:pt idx="9">
                        <c:v>0.64</c:v>
                      </c:pt>
                      <c:pt idx="10">
                        <c:v>0.79</c:v>
                      </c:pt>
                    </c:numCache>
                  </c:numRef>
                </c:val>
                <c:smooth val="0"/>
                <c:extLst xmlns:c15="http://schemas.microsoft.com/office/drawing/2012/chart">
                  <c:ext xmlns:c16="http://schemas.microsoft.com/office/drawing/2014/chart" uri="{C3380CC4-5D6E-409C-BE32-E72D297353CC}">
                    <c16:uniqueId val="{0000000C-5586-4D46-937C-E0DFF1D1FD9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Environmental monitoring / public health,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6" formatCode="0%">
                        <c:v>0.9</c:v>
                      </c:pt>
                      <c:pt idx="7" formatCode="0%">
                        <c:v>0.86</c:v>
                      </c:pt>
                      <c:pt idx="8" formatCode="0%">
                        <c:v>0.9</c:v>
                      </c:pt>
                      <c:pt idx="9" formatCode="0%">
                        <c:v>0.87</c:v>
                      </c:pt>
                      <c:pt idx="10" formatCode="0%">
                        <c:v>0.9</c:v>
                      </c:pt>
                    </c:numCache>
                  </c:numRef>
                </c:val>
                <c:smooth val="0"/>
                <c:extLst xmlns:c15="http://schemas.microsoft.com/office/drawing/2012/chart">
                  <c:ext xmlns:c16="http://schemas.microsoft.com/office/drawing/2014/chart" uri="{C3380CC4-5D6E-409C-BE32-E72D297353CC}">
                    <c16:uniqueId val="{0000000E-5586-4D46-937C-E0DFF1D1FD9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Environmental monitoring / public health,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7" formatCode="0%">
                        <c:v>0.78</c:v>
                      </c:pt>
                      <c:pt idx="8" formatCode="0%">
                        <c:v>0.85</c:v>
                      </c:pt>
                      <c:pt idx="9" formatCode="0%">
                        <c:v>0.79</c:v>
                      </c:pt>
                      <c:pt idx="10" formatCode="0%">
                        <c:v>0.67</c:v>
                      </c:pt>
                    </c:numCache>
                  </c:numRef>
                </c:val>
                <c:smooth val="0"/>
                <c:extLst xmlns:c15="http://schemas.microsoft.com/office/drawing/2012/chart">
                  <c:ext xmlns:c16="http://schemas.microsoft.com/office/drawing/2014/chart" uri="{C3380CC4-5D6E-409C-BE32-E72D297353CC}">
                    <c16:uniqueId val="{00000010-5586-4D46-937C-E0DFF1D1FD9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Planning services / activities, 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Sheet1!$I$2:$I$13</c15:sqref>
                        </c15:formulaRef>
                      </c:ext>
                    </c:extLst>
                    <c:numCache>
                      <c:formatCode>0%</c:formatCode>
                      <c:ptCount val="12"/>
                      <c:pt idx="0">
                        <c:v>0.7</c:v>
                      </c:pt>
                      <c:pt idx="1">
                        <c:v>0.65</c:v>
                      </c:pt>
                      <c:pt idx="2">
                        <c:v>0.71</c:v>
                      </c:pt>
                      <c:pt idx="3">
                        <c:v>0.77</c:v>
                      </c:pt>
                      <c:pt idx="4">
                        <c:v>0.77</c:v>
                      </c:pt>
                      <c:pt idx="5">
                        <c:v>0.71</c:v>
                      </c:pt>
                      <c:pt idx="6">
                        <c:v>0.8</c:v>
                      </c:pt>
                      <c:pt idx="7">
                        <c:v>0.79</c:v>
                      </c:pt>
                      <c:pt idx="8">
                        <c:v>0.83</c:v>
                      </c:pt>
                      <c:pt idx="9">
                        <c:v>0.82</c:v>
                      </c:pt>
                      <c:pt idx="10">
                        <c:v>0.86</c:v>
                      </c:pt>
                    </c:numCache>
                  </c:numRef>
                </c:val>
                <c:smooth val="0"/>
                <c:extLst xmlns:c15="http://schemas.microsoft.com/office/drawing/2012/chart">
                  <c:ext xmlns:c16="http://schemas.microsoft.com/office/drawing/2014/chart" uri="{C3380CC4-5D6E-409C-BE32-E72D297353CC}">
                    <c16:uniqueId val="{00000011-5586-4D46-937C-E0DFF1D1FD9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Planning services / activities, users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Sheet1!$J$2:$J$13</c15:sqref>
                        </c15:formulaRef>
                      </c:ext>
                    </c:extLst>
                    <c:numCache>
                      <c:formatCode>General</c:formatCode>
                      <c:ptCount val="12"/>
                      <c:pt idx="6" formatCode="0%">
                        <c:v>0.62</c:v>
                      </c:pt>
                      <c:pt idx="7" formatCode="0%">
                        <c:v>0.69</c:v>
                      </c:pt>
                      <c:pt idx="8" formatCode="0%">
                        <c:v>0.78</c:v>
                      </c:pt>
                      <c:pt idx="9" formatCode="0%">
                        <c:v>0.64</c:v>
                      </c:pt>
                      <c:pt idx="10" formatCode="0%">
                        <c:v>0.72</c:v>
                      </c:pt>
                    </c:numCache>
                  </c:numRef>
                </c:val>
                <c:smooth val="0"/>
                <c:extLst xmlns:c15="http://schemas.microsoft.com/office/drawing/2012/chart">
                  <c:ext xmlns:c16="http://schemas.microsoft.com/office/drawing/2014/chart" uri="{C3380CC4-5D6E-409C-BE32-E72D297353CC}">
                    <c16:uniqueId val="{00000012-5586-4D46-937C-E0DFF1D1FD9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Property information services, overall</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Sheet1!$K$2:$K$13</c15:sqref>
                        </c15:formulaRef>
                      </c:ext>
                    </c:extLst>
                    <c:numCache>
                      <c:formatCode>0%</c:formatCode>
                      <c:ptCount val="12"/>
                      <c:pt idx="0">
                        <c:v>0.88</c:v>
                      </c:pt>
                      <c:pt idx="1">
                        <c:v>0.87</c:v>
                      </c:pt>
                      <c:pt idx="2">
                        <c:v>0.84</c:v>
                      </c:pt>
                      <c:pt idx="3">
                        <c:v>0.84</c:v>
                      </c:pt>
                      <c:pt idx="4">
                        <c:v>0.89</c:v>
                      </c:pt>
                      <c:pt idx="5">
                        <c:v>0.85</c:v>
                      </c:pt>
                      <c:pt idx="6">
                        <c:v>0.91</c:v>
                      </c:pt>
                      <c:pt idx="7">
                        <c:v>0.9</c:v>
                      </c:pt>
                      <c:pt idx="8">
                        <c:v>0.95</c:v>
                      </c:pt>
                      <c:pt idx="9">
                        <c:v>0.94</c:v>
                      </c:pt>
                      <c:pt idx="10">
                        <c:v>0.96</c:v>
                      </c:pt>
                    </c:numCache>
                  </c:numRef>
                </c:val>
                <c:smooth val="0"/>
                <c:extLst xmlns:c15="http://schemas.microsoft.com/office/drawing/2012/chart">
                  <c:ext xmlns:c16="http://schemas.microsoft.com/office/drawing/2014/chart" uri="{C3380CC4-5D6E-409C-BE32-E72D297353CC}">
                    <c16:uniqueId val="{00000013-5586-4D46-937C-E0DFF1D1FD9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Property information services, users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Sheet1!$L$2:$L$13</c15:sqref>
                        </c15:formulaRef>
                      </c:ext>
                    </c:extLst>
                    <c:numCache>
                      <c:formatCode>General</c:formatCode>
                      <c:ptCount val="12"/>
                      <c:pt idx="6" formatCode="0%">
                        <c:v>0.89</c:v>
                      </c:pt>
                      <c:pt idx="7" formatCode="0%">
                        <c:v>0.86</c:v>
                      </c:pt>
                      <c:pt idx="8" formatCode="0%">
                        <c:v>0.94</c:v>
                      </c:pt>
                      <c:pt idx="9" formatCode="0%">
                        <c:v>0.88</c:v>
                      </c:pt>
                      <c:pt idx="10" formatCode="0%">
                        <c:v>0.92</c:v>
                      </c:pt>
                    </c:numCache>
                  </c:numRef>
                </c:val>
                <c:smooth val="0"/>
                <c:extLst xmlns:c15="http://schemas.microsoft.com/office/drawing/2012/chart">
                  <c:ext xmlns:c16="http://schemas.microsoft.com/office/drawing/2014/chart" uri="{C3380CC4-5D6E-409C-BE32-E72D297353CC}">
                    <c16:uniqueId val="{00000014-5586-4D46-937C-E0DFF1D1FD9D}"/>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
        </c:scaling>
        <c:delete val="1"/>
        <c:axPos val="l"/>
        <c:numFmt formatCode="0%" sourceLinked="1"/>
        <c:majorTickMark val="out"/>
        <c:minorTickMark val="none"/>
        <c:tickLblPos val="nextTo"/>
        <c:crossAx val="1026613264"/>
        <c:crosses val="autoZero"/>
        <c:crossBetween val="midCat"/>
        <c:majorUnit val="0.2"/>
      </c:valAx>
      <c:spPr>
        <a:noFill/>
        <a:ln>
          <a:noFill/>
        </a:ln>
        <a:effectLst/>
      </c:spPr>
    </c:plotArea>
    <c:legend>
      <c:legendPos val="b"/>
      <c:layout>
        <c:manualLayout>
          <c:xMode val="edge"/>
          <c:yMode val="edge"/>
          <c:x val="1.0605007744732168E-2"/>
          <c:y val="0.88208369482307869"/>
          <c:w val="0.97590219535643508"/>
          <c:h val="9.5731994899355438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0647482014389E-2"/>
          <c:y val="2.5724426357274326E-2"/>
          <c:w val="0.95339108305281606"/>
          <c:h val="0.71648942929503656"/>
        </c:manualLayout>
      </c:layout>
      <c:lineChart>
        <c:grouping val="standard"/>
        <c:varyColors val="0"/>
        <c:ser>
          <c:idx val="2"/>
          <c:order val="2"/>
          <c:tx>
            <c:strRef>
              <c:f>Sheet1!$D$1</c:f>
              <c:strCache>
                <c:ptCount val="1"/>
                <c:pt idx="0">
                  <c:v>Building services, 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0.79</c:v>
                </c:pt>
                <c:pt idx="1">
                  <c:v>0.71</c:v>
                </c:pt>
                <c:pt idx="2">
                  <c:v>0.72</c:v>
                </c:pt>
                <c:pt idx="3">
                  <c:v>0.75</c:v>
                </c:pt>
                <c:pt idx="4">
                  <c:v>0.78</c:v>
                </c:pt>
                <c:pt idx="5">
                  <c:v>0.74</c:v>
                </c:pt>
                <c:pt idx="6">
                  <c:v>0.82</c:v>
                </c:pt>
                <c:pt idx="7">
                  <c:v>0.83</c:v>
                </c:pt>
                <c:pt idx="8">
                  <c:v>0.83</c:v>
                </c:pt>
                <c:pt idx="9">
                  <c:v>0.85</c:v>
                </c:pt>
                <c:pt idx="10">
                  <c:v>0.88</c:v>
                </c:pt>
                <c:pt idx="11">
                  <c:v>0.79</c:v>
                </c:pt>
              </c:numCache>
            </c:numRef>
          </c:val>
          <c:smooth val="0"/>
          <c:extLst>
            <c:ext xmlns:c16="http://schemas.microsoft.com/office/drawing/2014/chart" uri="{C3380CC4-5D6E-409C-BE32-E72D297353CC}">
              <c16:uniqueId val="{0000000B-5586-4D46-937C-E0DFF1D1FD9D}"/>
            </c:ext>
          </c:extLst>
        </c:ser>
        <c:ser>
          <c:idx val="3"/>
          <c:order val="3"/>
          <c:tx>
            <c:strRef>
              <c:f>Sheet1!$E$1</c:f>
              <c:strCache>
                <c:ptCount val="1"/>
                <c:pt idx="0">
                  <c:v>Building services, users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c:formatCode>
                <c:ptCount val="12"/>
                <c:pt idx="0">
                  <c:v>0.71</c:v>
                </c:pt>
                <c:pt idx="1">
                  <c:v>0.57999999999999996</c:v>
                </c:pt>
                <c:pt idx="2">
                  <c:v>0.65</c:v>
                </c:pt>
                <c:pt idx="3">
                  <c:v>0.65</c:v>
                </c:pt>
                <c:pt idx="4">
                  <c:v>0.68</c:v>
                </c:pt>
                <c:pt idx="5">
                  <c:v>0.67</c:v>
                </c:pt>
                <c:pt idx="6">
                  <c:v>0.78</c:v>
                </c:pt>
                <c:pt idx="7">
                  <c:v>0.8</c:v>
                </c:pt>
                <c:pt idx="8">
                  <c:v>0.78</c:v>
                </c:pt>
                <c:pt idx="9">
                  <c:v>0.79</c:v>
                </c:pt>
                <c:pt idx="10">
                  <c:v>0.79</c:v>
                </c:pt>
                <c:pt idx="11">
                  <c:v>0.65</c:v>
                </c:pt>
              </c:numCache>
            </c:numRef>
          </c:val>
          <c:smooth val="0"/>
          <c:extLst>
            <c:ext xmlns:c16="http://schemas.microsoft.com/office/drawing/2014/chart" uri="{C3380CC4-5D6E-409C-BE32-E72D297353CC}">
              <c16:uniqueId val="{0000000C-5586-4D46-937C-E0DFF1D1FD9D}"/>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Alcohol licensing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0%</c:formatCode>
                      <c:ptCount val="12"/>
                      <c:pt idx="0">
                        <c:v>0.78</c:v>
                      </c:pt>
                      <c:pt idx="1">
                        <c:v>0.82</c:v>
                      </c:pt>
                      <c:pt idx="2">
                        <c:v>0.79</c:v>
                      </c:pt>
                      <c:pt idx="3">
                        <c:v>0.79</c:v>
                      </c:pt>
                      <c:pt idx="4">
                        <c:v>0.8</c:v>
                      </c:pt>
                      <c:pt idx="5">
                        <c:v>0.86</c:v>
                      </c:pt>
                      <c:pt idx="6">
                        <c:v>0.82</c:v>
                      </c:pt>
                      <c:pt idx="7">
                        <c:v>0.82</c:v>
                      </c:pt>
                      <c:pt idx="8">
                        <c:v>0.88</c:v>
                      </c:pt>
                      <c:pt idx="9">
                        <c:v>0.9</c:v>
                      </c:pt>
                      <c:pt idx="10">
                        <c:v>0.92</c:v>
                      </c:pt>
                    </c:numCache>
                  </c:numRef>
                </c:val>
                <c:smooth val="0"/>
                <c:extLst>
                  <c:ext xmlns:c16="http://schemas.microsoft.com/office/drawing/2014/chart" uri="{C3380CC4-5D6E-409C-BE32-E72D297353CC}">
                    <c16:uniqueId val="{00000000-5586-4D46-937C-E0DFF1D1FD9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Animal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12"/>
                      <c:pt idx="0">
                        <c:v>0.86</c:v>
                      </c:pt>
                      <c:pt idx="1">
                        <c:v>0.83</c:v>
                      </c:pt>
                      <c:pt idx="2">
                        <c:v>0.83</c:v>
                      </c:pt>
                      <c:pt idx="3">
                        <c:v>0.84</c:v>
                      </c:pt>
                      <c:pt idx="4">
                        <c:v>0.85</c:v>
                      </c:pt>
                      <c:pt idx="5">
                        <c:v>0.83</c:v>
                      </c:pt>
                      <c:pt idx="6">
                        <c:v>0.82</c:v>
                      </c:pt>
                      <c:pt idx="7">
                        <c:v>0.84</c:v>
                      </c:pt>
                      <c:pt idx="8">
                        <c:v>0.84</c:v>
                      </c:pt>
                      <c:pt idx="9">
                        <c:v>0.86</c:v>
                      </c:pt>
                      <c:pt idx="10">
                        <c:v>0.87</c:v>
                      </c:pt>
                    </c:numCache>
                  </c:numRef>
                </c:val>
                <c:smooth val="0"/>
                <c:extLst xmlns:c15="http://schemas.microsoft.com/office/drawing/2012/chart">
                  <c:ext xmlns:c16="http://schemas.microsoft.com/office/drawing/2014/chart" uri="{C3380CC4-5D6E-409C-BE32-E72D297353CC}">
                    <c16:uniqueId val="{00000006-5586-4D46-937C-E0DFF1D1FD9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Emergency management / Civil Defense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0%</c:formatCode>
                      <c:ptCount val="12"/>
                      <c:pt idx="0">
                        <c:v>0.96</c:v>
                      </c:pt>
                      <c:pt idx="1">
                        <c:v>0.95</c:v>
                      </c:pt>
                      <c:pt idx="2">
                        <c:v>0.95</c:v>
                      </c:pt>
                      <c:pt idx="3">
                        <c:v>0.96</c:v>
                      </c:pt>
                      <c:pt idx="4">
                        <c:v>0.94</c:v>
                      </c:pt>
                      <c:pt idx="5">
                        <c:v>0.97</c:v>
                      </c:pt>
                      <c:pt idx="6">
                        <c:v>0.95</c:v>
                      </c:pt>
                      <c:pt idx="7">
                        <c:v>0.95</c:v>
                      </c:pt>
                      <c:pt idx="8">
                        <c:v>0.97</c:v>
                      </c:pt>
                      <c:pt idx="9">
                        <c:v>0.96</c:v>
                      </c:pt>
                      <c:pt idx="10">
                        <c:v>0.96</c:v>
                      </c:pt>
                    </c:numCache>
                  </c:numRef>
                </c:val>
                <c:smooth val="0"/>
                <c:extLst xmlns:c15="http://schemas.microsoft.com/office/drawing/2012/chart">
                  <c:ext xmlns:c16="http://schemas.microsoft.com/office/drawing/2014/chart" uri="{C3380CC4-5D6E-409C-BE32-E72D297353CC}">
                    <c16:uniqueId val="{0000000D-5586-4D46-937C-E0DFF1D1FD9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Environmental monitoring / public health,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6" formatCode="0%">
                        <c:v>0.9</c:v>
                      </c:pt>
                      <c:pt idx="7" formatCode="0%">
                        <c:v>0.86</c:v>
                      </c:pt>
                      <c:pt idx="8" formatCode="0%">
                        <c:v>0.9</c:v>
                      </c:pt>
                      <c:pt idx="9" formatCode="0%">
                        <c:v>0.87</c:v>
                      </c:pt>
                      <c:pt idx="10" formatCode="0%">
                        <c:v>0.9</c:v>
                      </c:pt>
                    </c:numCache>
                  </c:numRef>
                </c:val>
                <c:smooth val="0"/>
                <c:extLst xmlns:c15="http://schemas.microsoft.com/office/drawing/2012/chart">
                  <c:ext xmlns:c16="http://schemas.microsoft.com/office/drawing/2014/chart" uri="{C3380CC4-5D6E-409C-BE32-E72D297353CC}">
                    <c16:uniqueId val="{0000000E-5586-4D46-937C-E0DFF1D1FD9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Environmental monitoring / public health,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7" formatCode="0%">
                        <c:v>0.78</c:v>
                      </c:pt>
                      <c:pt idx="8" formatCode="0%">
                        <c:v>0.85</c:v>
                      </c:pt>
                      <c:pt idx="9" formatCode="0%">
                        <c:v>0.79</c:v>
                      </c:pt>
                      <c:pt idx="10" formatCode="0%">
                        <c:v>0.67</c:v>
                      </c:pt>
                    </c:numCache>
                  </c:numRef>
                </c:val>
                <c:smooth val="0"/>
                <c:extLst xmlns:c15="http://schemas.microsoft.com/office/drawing/2012/chart">
                  <c:ext xmlns:c16="http://schemas.microsoft.com/office/drawing/2014/chart" uri="{C3380CC4-5D6E-409C-BE32-E72D297353CC}">
                    <c16:uniqueId val="{00000010-5586-4D46-937C-E0DFF1D1FD9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Planning services / activities, 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Sheet1!$I$2:$I$13</c15:sqref>
                        </c15:formulaRef>
                      </c:ext>
                    </c:extLst>
                    <c:numCache>
                      <c:formatCode>0%</c:formatCode>
                      <c:ptCount val="12"/>
                      <c:pt idx="0">
                        <c:v>0.7</c:v>
                      </c:pt>
                      <c:pt idx="1">
                        <c:v>0.65</c:v>
                      </c:pt>
                      <c:pt idx="2">
                        <c:v>0.71</c:v>
                      </c:pt>
                      <c:pt idx="3">
                        <c:v>0.77</c:v>
                      </c:pt>
                      <c:pt idx="4">
                        <c:v>0.77</c:v>
                      </c:pt>
                      <c:pt idx="5">
                        <c:v>0.71</c:v>
                      </c:pt>
                      <c:pt idx="6">
                        <c:v>0.8</c:v>
                      </c:pt>
                      <c:pt idx="7">
                        <c:v>0.79</c:v>
                      </c:pt>
                      <c:pt idx="8">
                        <c:v>0.83</c:v>
                      </c:pt>
                      <c:pt idx="9">
                        <c:v>0.82</c:v>
                      </c:pt>
                      <c:pt idx="10">
                        <c:v>0.86</c:v>
                      </c:pt>
                    </c:numCache>
                  </c:numRef>
                </c:val>
                <c:smooth val="0"/>
                <c:extLst xmlns:c15="http://schemas.microsoft.com/office/drawing/2012/chart">
                  <c:ext xmlns:c16="http://schemas.microsoft.com/office/drawing/2014/chart" uri="{C3380CC4-5D6E-409C-BE32-E72D297353CC}">
                    <c16:uniqueId val="{00000011-5586-4D46-937C-E0DFF1D1FD9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Planning services / activities, users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Sheet1!$J$2:$J$13</c15:sqref>
                        </c15:formulaRef>
                      </c:ext>
                    </c:extLst>
                    <c:numCache>
                      <c:formatCode>General</c:formatCode>
                      <c:ptCount val="12"/>
                      <c:pt idx="6" formatCode="0%">
                        <c:v>0.62</c:v>
                      </c:pt>
                      <c:pt idx="7" formatCode="0%">
                        <c:v>0.69</c:v>
                      </c:pt>
                      <c:pt idx="8" formatCode="0%">
                        <c:v>0.78</c:v>
                      </c:pt>
                      <c:pt idx="9" formatCode="0%">
                        <c:v>0.64</c:v>
                      </c:pt>
                      <c:pt idx="10" formatCode="0%">
                        <c:v>0.72</c:v>
                      </c:pt>
                    </c:numCache>
                  </c:numRef>
                </c:val>
                <c:smooth val="0"/>
                <c:extLst xmlns:c15="http://schemas.microsoft.com/office/drawing/2012/chart">
                  <c:ext xmlns:c16="http://schemas.microsoft.com/office/drawing/2014/chart" uri="{C3380CC4-5D6E-409C-BE32-E72D297353CC}">
                    <c16:uniqueId val="{00000012-5586-4D46-937C-E0DFF1D1FD9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Property information services, overall</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Sheet1!$K$2:$K$13</c15:sqref>
                        </c15:formulaRef>
                      </c:ext>
                    </c:extLst>
                    <c:numCache>
                      <c:formatCode>0%</c:formatCode>
                      <c:ptCount val="12"/>
                      <c:pt idx="0">
                        <c:v>0.88</c:v>
                      </c:pt>
                      <c:pt idx="1">
                        <c:v>0.87</c:v>
                      </c:pt>
                      <c:pt idx="2">
                        <c:v>0.84</c:v>
                      </c:pt>
                      <c:pt idx="3">
                        <c:v>0.84</c:v>
                      </c:pt>
                      <c:pt idx="4">
                        <c:v>0.89</c:v>
                      </c:pt>
                      <c:pt idx="5">
                        <c:v>0.85</c:v>
                      </c:pt>
                      <c:pt idx="6">
                        <c:v>0.91</c:v>
                      </c:pt>
                      <c:pt idx="7">
                        <c:v>0.9</c:v>
                      </c:pt>
                      <c:pt idx="8">
                        <c:v>0.95</c:v>
                      </c:pt>
                      <c:pt idx="9">
                        <c:v>0.94</c:v>
                      </c:pt>
                      <c:pt idx="10">
                        <c:v>0.96</c:v>
                      </c:pt>
                    </c:numCache>
                  </c:numRef>
                </c:val>
                <c:smooth val="0"/>
                <c:extLst xmlns:c15="http://schemas.microsoft.com/office/drawing/2012/chart">
                  <c:ext xmlns:c16="http://schemas.microsoft.com/office/drawing/2014/chart" uri="{C3380CC4-5D6E-409C-BE32-E72D297353CC}">
                    <c16:uniqueId val="{00000013-5586-4D46-937C-E0DFF1D1FD9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Property information services, users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Sheet1!$L$2:$L$13</c15:sqref>
                        </c15:formulaRef>
                      </c:ext>
                    </c:extLst>
                    <c:numCache>
                      <c:formatCode>General</c:formatCode>
                      <c:ptCount val="12"/>
                      <c:pt idx="6" formatCode="0%">
                        <c:v>0.89</c:v>
                      </c:pt>
                      <c:pt idx="7" formatCode="0%">
                        <c:v>0.86</c:v>
                      </c:pt>
                      <c:pt idx="8" formatCode="0%">
                        <c:v>0.94</c:v>
                      </c:pt>
                      <c:pt idx="9" formatCode="0%">
                        <c:v>0.88</c:v>
                      </c:pt>
                      <c:pt idx="10" formatCode="0%">
                        <c:v>0.92</c:v>
                      </c:pt>
                    </c:numCache>
                  </c:numRef>
                </c:val>
                <c:smooth val="0"/>
                <c:extLst xmlns:c15="http://schemas.microsoft.com/office/drawing/2012/chart">
                  <c:ext xmlns:c16="http://schemas.microsoft.com/office/drawing/2014/chart" uri="{C3380CC4-5D6E-409C-BE32-E72D297353CC}">
                    <c16:uniqueId val="{00000014-5586-4D46-937C-E0DFF1D1FD9D}"/>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
        </c:scaling>
        <c:delete val="1"/>
        <c:axPos val="l"/>
        <c:numFmt formatCode="0%" sourceLinked="1"/>
        <c:majorTickMark val="out"/>
        <c:minorTickMark val="none"/>
        <c:tickLblPos val="nextTo"/>
        <c:crossAx val="1026613264"/>
        <c:crosses val="autoZero"/>
        <c:crossBetween val="midCat"/>
        <c:majorUnit val="0.2"/>
      </c:valAx>
      <c:spPr>
        <a:noFill/>
        <a:ln>
          <a:noFill/>
        </a:ln>
        <a:effectLst/>
      </c:spPr>
    </c:plotArea>
    <c:legend>
      <c:legendPos val="b"/>
      <c:layout>
        <c:manualLayout>
          <c:xMode val="edge"/>
          <c:yMode val="edge"/>
          <c:x val="1.0605007744732168E-2"/>
          <c:y val="0.88208369482307869"/>
          <c:w val="0.97590219535643508"/>
          <c:h val="9.5731994899355438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11789888313225E-2"/>
          <c:y val="3.9372275717536473E-2"/>
          <c:w val="0.95339108305281606"/>
          <c:h val="0.70625360503849721"/>
        </c:manualLayout>
      </c:layout>
      <c:lineChart>
        <c:grouping val="standard"/>
        <c:varyColors val="0"/>
        <c:ser>
          <c:idx val="0"/>
          <c:order val="0"/>
          <c:tx>
            <c:strRef>
              <c:f>Sheet1!$G$1</c:f>
              <c:strCache>
                <c:ptCount val="1"/>
                <c:pt idx="0">
                  <c:v>Environmental monitoring / public health, overall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Sheet1!$A$8:$A$13</c:f>
              <c:numCache>
                <c:formatCode>General</c:formatCode>
                <c:ptCount val="6"/>
                <c:pt idx="0">
                  <c:v>2017</c:v>
                </c:pt>
                <c:pt idx="1">
                  <c:v>2018</c:v>
                </c:pt>
                <c:pt idx="2">
                  <c:v>2019</c:v>
                </c:pt>
                <c:pt idx="3">
                  <c:v>2020</c:v>
                </c:pt>
                <c:pt idx="4">
                  <c:v>2021</c:v>
                </c:pt>
                <c:pt idx="5">
                  <c:v>2022</c:v>
                </c:pt>
              </c:numCache>
            </c:numRef>
          </c:cat>
          <c:val>
            <c:numRef>
              <c:f>Sheet1!$G$8:$G$13</c:f>
              <c:numCache>
                <c:formatCode>0%</c:formatCode>
                <c:ptCount val="6"/>
                <c:pt idx="0">
                  <c:v>0.9</c:v>
                </c:pt>
                <c:pt idx="1">
                  <c:v>0.86</c:v>
                </c:pt>
                <c:pt idx="2">
                  <c:v>0.9</c:v>
                </c:pt>
                <c:pt idx="3">
                  <c:v>0.87</c:v>
                </c:pt>
                <c:pt idx="4">
                  <c:v>0.9</c:v>
                </c:pt>
                <c:pt idx="5">
                  <c:v>0.91</c:v>
                </c:pt>
              </c:numCache>
            </c:numRef>
          </c:val>
          <c:smooth val="0"/>
          <c:extLst xmlns:c15="http://schemas.microsoft.com/office/drawing/2012/chart">
            <c:ext xmlns:c16="http://schemas.microsoft.com/office/drawing/2014/chart" uri="{C3380CC4-5D6E-409C-BE32-E72D297353CC}">
              <c16:uniqueId val="{00000000-5586-4D46-937C-E0DFF1D1FD9D}"/>
            </c:ext>
          </c:extLst>
        </c:ser>
        <c:ser>
          <c:idx val="1"/>
          <c:order val="1"/>
          <c:tx>
            <c:strRef>
              <c:f>Sheet1!$H$1</c:f>
              <c:strCache>
                <c:ptCount val="1"/>
                <c:pt idx="0">
                  <c:v>Environmental monitoring / public health, users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Sheet1!$A$8:$A$13</c:f>
              <c:numCache>
                <c:formatCode>General</c:formatCode>
                <c:ptCount val="6"/>
                <c:pt idx="0">
                  <c:v>2017</c:v>
                </c:pt>
                <c:pt idx="1">
                  <c:v>2018</c:v>
                </c:pt>
                <c:pt idx="2">
                  <c:v>2019</c:v>
                </c:pt>
                <c:pt idx="3">
                  <c:v>2020</c:v>
                </c:pt>
                <c:pt idx="4">
                  <c:v>2021</c:v>
                </c:pt>
                <c:pt idx="5">
                  <c:v>2022</c:v>
                </c:pt>
              </c:numCache>
            </c:numRef>
          </c:cat>
          <c:val>
            <c:numRef>
              <c:f>Sheet1!$H$8:$H$13</c:f>
              <c:numCache>
                <c:formatCode>0%</c:formatCode>
                <c:ptCount val="6"/>
                <c:pt idx="1">
                  <c:v>0.78</c:v>
                </c:pt>
                <c:pt idx="2">
                  <c:v>0.85</c:v>
                </c:pt>
                <c:pt idx="3">
                  <c:v>0.79</c:v>
                </c:pt>
                <c:pt idx="4">
                  <c:v>0.67</c:v>
                </c:pt>
                <c:pt idx="5">
                  <c:v>0.76</c:v>
                </c:pt>
              </c:numCache>
            </c:numRef>
          </c:val>
          <c:smooth val="0"/>
          <c:extLst xmlns:c15="http://schemas.microsoft.com/office/drawing/2012/chart">
            <c:ext xmlns:c16="http://schemas.microsoft.com/office/drawing/2014/chart" uri="{C3380CC4-5D6E-409C-BE32-E72D297353CC}">
              <c16:uniqueId val="{00000006-5586-4D46-937C-E0DFF1D1FD9D}"/>
            </c:ext>
          </c:extLst>
        </c:ser>
        <c:dLbls>
          <c:dLblPos val="t"/>
          <c:showLegendKey val="0"/>
          <c:showVal val="1"/>
          <c:showCatName val="0"/>
          <c:showSerName val="0"/>
          <c:showPercent val="0"/>
          <c:showBubbleSize val="0"/>
        </c:dLbls>
        <c:smooth val="0"/>
        <c:axId val="1026613264"/>
        <c:axId val="1026609984"/>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4"/>
        </c:scaling>
        <c:delete val="1"/>
        <c:axPos val="l"/>
        <c:numFmt formatCode="0%" sourceLinked="1"/>
        <c:majorTickMark val="out"/>
        <c:minorTickMark val="none"/>
        <c:tickLblPos val="nextTo"/>
        <c:crossAx val="1026613264"/>
        <c:crosses val="autoZero"/>
        <c:crossBetween val="midCat"/>
        <c:majorUnit val="0.2"/>
      </c:valAx>
      <c:spPr>
        <a:noFill/>
        <a:ln>
          <a:noFill/>
        </a:ln>
        <a:effectLst/>
      </c:spPr>
    </c:plotArea>
    <c:legend>
      <c:legendPos val="b"/>
      <c:layout>
        <c:manualLayout>
          <c:xMode val="edge"/>
          <c:yMode val="edge"/>
          <c:x val="1.0605007744732168E-2"/>
          <c:y val="0.88208369482307869"/>
          <c:w val="0.97590219535643508"/>
          <c:h val="9.57319948993554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11789888313225E-2"/>
          <c:y val="3.9372275717536473E-2"/>
          <c:w val="0.95339108305281606"/>
          <c:h val="0.70625360503849721"/>
        </c:manualLayout>
      </c:layout>
      <c:lineChart>
        <c:grouping val="standard"/>
        <c:varyColors val="0"/>
        <c:ser>
          <c:idx val="7"/>
          <c:order val="7"/>
          <c:tx>
            <c:strRef>
              <c:f>Sheet1!$I$1</c:f>
              <c:strCache>
                <c:ptCount val="1"/>
                <c:pt idx="0">
                  <c:v>Planning services / activities, overall</c:v>
                </c:pt>
              </c:strCache>
            </c:strRef>
          </c:tx>
          <c:spPr>
            <a:ln w="28575" cap="rnd">
              <a:solidFill>
                <a:schemeClr val="accent2">
                  <a:lumMod val="60000"/>
                </a:schemeClr>
              </a:solidFill>
              <a:round/>
            </a:ln>
            <a:effectLst/>
          </c:spPr>
          <c:marker>
            <c:symbol val="none"/>
          </c:marker>
          <c:dLbls>
            <c:dLbl>
              <c:idx val="11"/>
              <c:layout>
                <c:manualLayout>
                  <c:x val="-1.98217016937631E-2"/>
                  <c:y val="-2.6894695398258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8-4B5B-97CD-E025C626AE1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72C2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Sheet1!$I$2:$I$13</c:f>
              <c:numCache>
                <c:formatCode>0%</c:formatCode>
                <c:ptCount val="12"/>
                <c:pt idx="0">
                  <c:v>0.7</c:v>
                </c:pt>
                <c:pt idx="1">
                  <c:v>0.65</c:v>
                </c:pt>
                <c:pt idx="2">
                  <c:v>0.71</c:v>
                </c:pt>
                <c:pt idx="3">
                  <c:v>0.77</c:v>
                </c:pt>
                <c:pt idx="4">
                  <c:v>0.77</c:v>
                </c:pt>
                <c:pt idx="5">
                  <c:v>0.71</c:v>
                </c:pt>
                <c:pt idx="6">
                  <c:v>0.8</c:v>
                </c:pt>
                <c:pt idx="7">
                  <c:v>0.79</c:v>
                </c:pt>
                <c:pt idx="8">
                  <c:v>0.83</c:v>
                </c:pt>
                <c:pt idx="9">
                  <c:v>0.82</c:v>
                </c:pt>
                <c:pt idx="10">
                  <c:v>0.86</c:v>
                </c:pt>
                <c:pt idx="11">
                  <c:v>0.96</c:v>
                </c:pt>
              </c:numCache>
            </c:numRef>
          </c:val>
          <c:smooth val="0"/>
          <c:extLst>
            <c:ext xmlns:c16="http://schemas.microsoft.com/office/drawing/2014/chart" uri="{C3380CC4-5D6E-409C-BE32-E72D297353CC}">
              <c16:uniqueId val="{00000011-5586-4D46-937C-E0DFF1D1FD9D}"/>
            </c:ext>
          </c:extLst>
        </c:ser>
        <c:ser>
          <c:idx val="8"/>
          <c:order val="8"/>
          <c:tx>
            <c:strRef>
              <c:f>Sheet1!$J$1</c:f>
              <c:strCache>
                <c:ptCount val="1"/>
                <c:pt idx="0">
                  <c:v>Planning services / activities, users</c:v>
                </c:pt>
              </c:strCache>
            </c:strRef>
          </c:tx>
          <c:spPr>
            <a:ln w="28575" cap="rnd">
              <a:solidFill>
                <a:schemeClr val="accent3">
                  <a:lumMod val="60000"/>
                </a:schemeClr>
              </a:solidFill>
              <a:round/>
            </a:ln>
            <a:effectLst/>
          </c:spPr>
          <c:marker>
            <c:symbol val="none"/>
          </c:marker>
          <c:dLbls>
            <c:dLbl>
              <c:idx val="11"/>
              <c:layout>
                <c:manualLayout>
                  <c:x val="-1.98217016937631E-2"/>
                  <c:y val="-2.0070812560565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B8-4B5B-97CD-E025C626AE1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5F753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Sheet1!$J$2:$J$13</c:f>
              <c:numCache>
                <c:formatCode>General</c:formatCode>
                <c:ptCount val="12"/>
                <c:pt idx="6" formatCode="0%">
                  <c:v>0.62</c:v>
                </c:pt>
                <c:pt idx="7" formatCode="0%">
                  <c:v>0.69</c:v>
                </c:pt>
                <c:pt idx="8" formatCode="0%">
                  <c:v>0.78</c:v>
                </c:pt>
                <c:pt idx="9" formatCode="0%">
                  <c:v>0.64</c:v>
                </c:pt>
                <c:pt idx="10" formatCode="0%">
                  <c:v>0.72</c:v>
                </c:pt>
                <c:pt idx="11" formatCode="0%">
                  <c:v>0.91</c:v>
                </c:pt>
              </c:numCache>
            </c:numRef>
          </c:val>
          <c:smooth val="0"/>
          <c:extLst>
            <c:ext xmlns:c16="http://schemas.microsoft.com/office/drawing/2014/chart" uri="{C3380CC4-5D6E-409C-BE32-E72D297353CC}">
              <c16:uniqueId val="{00000012-5586-4D46-937C-E0DFF1D1FD9D}"/>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Alcohol licensing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0%</c:formatCode>
                      <c:ptCount val="12"/>
                      <c:pt idx="0">
                        <c:v>0.78</c:v>
                      </c:pt>
                      <c:pt idx="1">
                        <c:v>0.82</c:v>
                      </c:pt>
                      <c:pt idx="2">
                        <c:v>0.79</c:v>
                      </c:pt>
                      <c:pt idx="3">
                        <c:v>0.79</c:v>
                      </c:pt>
                      <c:pt idx="4">
                        <c:v>0.8</c:v>
                      </c:pt>
                      <c:pt idx="5">
                        <c:v>0.86</c:v>
                      </c:pt>
                      <c:pt idx="6">
                        <c:v>0.82</c:v>
                      </c:pt>
                      <c:pt idx="7">
                        <c:v>0.82</c:v>
                      </c:pt>
                      <c:pt idx="8">
                        <c:v>0.88</c:v>
                      </c:pt>
                      <c:pt idx="9">
                        <c:v>0.9</c:v>
                      </c:pt>
                      <c:pt idx="10">
                        <c:v>0.92</c:v>
                      </c:pt>
                    </c:numCache>
                  </c:numRef>
                </c:val>
                <c:smooth val="0"/>
                <c:extLst>
                  <c:ext xmlns:c16="http://schemas.microsoft.com/office/drawing/2014/chart" uri="{C3380CC4-5D6E-409C-BE32-E72D297353CC}">
                    <c16:uniqueId val="{00000000-5586-4D46-937C-E0DFF1D1FD9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Animal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12"/>
                      <c:pt idx="0">
                        <c:v>0.86</c:v>
                      </c:pt>
                      <c:pt idx="1">
                        <c:v>0.83</c:v>
                      </c:pt>
                      <c:pt idx="2">
                        <c:v>0.83</c:v>
                      </c:pt>
                      <c:pt idx="3">
                        <c:v>0.84</c:v>
                      </c:pt>
                      <c:pt idx="4">
                        <c:v>0.85</c:v>
                      </c:pt>
                      <c:pt idx="5">
                        <c:v>0.83</c:v>
                      </c:pt>
                      <c:pt idx="6">
                        <c:v>0.82</c:v>
                      </c:pt>
                      <c:pt idx="7">
                        <c:v>0.84</c:v>
                      </c:pt>
                      <c:pt idx="8">
                        <c:v>0.84</c:v>
                      </c:pt>
                      <c:pt idx="9">
                        <c:v>0.86</c:v>
                      </c:pt>
                      <c:pt idx="10">
                        <c:v>0.87</c:v>
                      </c:pt>
                    </c:numCache>
                  </c:numRef>
                </c:val>
                <c:smooth val="0"/>
                <c:extLst xmlns:c15="http://schemas.microsoft.com/office/drawing/2012/chart">
                  <c:ext xmlns:c16="http://schemas.microsoft.com/office/drawing/2014/chart" uri="{C3380CC4-5D6E-409C-BE32-E72D297353CC}">
                    <c16:uniqueId val="{00000006-5586-4D46-937C-E0DFF1D1FD9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Building services, 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12"/>
                      <c:pt idx="0">
                        <c:v>0.79</c:v>
                      </c:pt>
                      <c:pt idx="1">
                        <c:v>0.71</c:v>
                      </c:pt>
                      <c:pt idx="2">
                        <c:v>0.72</c:v>
                      </c:pt>
                      <c:pt idx="3">
                        <c:v>0.75</c:v>
                      </c:pt>
                      <c:pt idx="4">
                        <c:v>0.78</c:v>
                      </c:pt>
                      <c:pt idx="5">
                        <c:v>0.74</c:v>
                      </c:pt>
                      <c:pt idx="6">
                        <c:v>0.82</c:v>
                      </c:pt>
                      <c:pt idx="7">
                        <c:v>0.83</c:v>
                      </c:pt>
                      <c:pt idx="8">
                        <c:v>0.83</c:v>
                      </c:pt>
                      <c:pt idx="9">
                        <c:v>0.85</c:v>
                      </c:pt>
                      <c:pt idx="10">
                        <c:v>0.88</c:v>
                      </c:pt>
                    </c:numCache>
                  </c:numRef>
                </c:val>
                <c:smooth val="0"/>
                <c:extLst xmlns:c15="http://schemas.microsoft.com/office/drawing/2012/chart">
                  <c:ext xmlns:c16="http://schemas.microsoft.com/office/drawing/2014/chart" uri="{C3380CC4-5D6E-409C-BE32-E72D297353CC}">
                    <c16:uniqueId val="{0000000B-5586-4D46-937C-E0DFF1D1FD9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Building services,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0%</c:formatCode>
                      <c:ptCount val="12"/>
                      <c:pt idx="0">
                        <c:v>0.71</c:v>
                      </c:pt>
                      <c:pt idx="1">
                        <c:v>0.57999999999999996</c:v>
                      </c:pt>
                      <c:pt idx="2">
                        <c:v>0.65</c:v>
                      </c:pt>
                      <c:pt idx="3">
                        <c:v>0.65</c:v>
                      </c:pt>
                      <c:pt idx="4">
                        <c:v>0.68</c:v>
                      </c:pt>
                      <c:pt idx="5">
                        <c:v>0.67</c:v>
                      </c:pt>
                      <c:pt idx="6">
                        <c:v>0.78</c:v>
                      </c:pt>
                      <c:pt idx="7">
                        <c:v>0.8</c:v>
                      </c:pt>
                      <c:pt idx="8">
                        <c:v>0.78</c:v>
                      </c:pt>
                      <c:pt idx="9">
                        <c:v>0.64</c:v>
                      </c:pt>
                      <c:pt idx="10">
                        <c:v>0.79</c:v>
                      </c:pt>
                    </c:numCache>
                  </c:numRef>
                </c:val>
                <c:smooth val="0"/>
                <c:extLst xmlns:c15="http://schemas.microsoft.com/office/drawing/2012/chart">
                  <c:ext xmlns:c16="http://schemas.microsoft.com/office/drawing/2014/chart" uri="{C3380CC4-5D6E-409C-BE32-E72D297353CC}">
                    <c16:uniqueId val="{0000000C-5586-4D46-937C-E0DFF1D1FD9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Emergency management / Civil Defense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0%</c:formatCode>
                      <c:ptCount val="12"/>
                      <c:pt idx="0">
                        <c:v>0.96</c:v>
                      </c:pt>
                      <c:pt idx="1">
                        <c:v>0.95</c:v>
                      </c:pt>
                      <c:pt idx="2">
                        <c:v>0.95</c:v>
                      </c:pt>
                      <c:pt idx="3">
                        <c:v>0.96</c:v>
                      </c:pt>
                      <c:pt idx="4">
                        <c:v>0.94</c:v>
                      </c:pt>
                      <c:pt idx="5">
                        <c:v>0.97</c:v>
                      </c:pt>
                      <c:pt idx="6">
                        <c:v>0.95</c:v>
                      </c:pt>
                      <c:pt idx="7">
                        <c:v>0.95</c:v>
                      </c:pt>
                      <c:pt idx="8">
                        <c:v>0.97</c:v>
                      </c:pt>
                      <c:pt idx="9">
                        <c:v>0.96</c:v>
                      </c:pt>
                      <c:pt idx="10">
                        <c:v>0.96</c:v>
                      </c:pt>
                    </c:numCache>
                  </c:numRef>
                </c:val>
                <c:smooth val="0"/>
                <c:extLst xmlns:c15="http://schemas.microsoft.com/office/drawing/2012/chart">
                  <c:ext xmlns:c16="http://schemas.microsoft.com/office/drawing/2014/chart" uri="{C3380CC4-5D6E-409C-BE32-E72D297353CC}">
                    <c16:uniqueId val="{0000000D-5586-4D46-937C-E0DFF1D1FD9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Environmental monitoring / public health,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6" formatCode="0%">
                        <c:v>0.9</c:v>
                      </c:pt>
                      <c:pt idx="7" formatCode="0%">
                        <c:v>0.86</c:v>
                      </c:pt>
                      <c:pt idx="8" formatCode="0%">
                        <c:v>0.9</c:v>
                      </c:pt>
                      <c:pt idx="9" formatCode="0%">
                        <c:v>0.87</c:v>
                      </c:pt>
                      <c:pt idx="10" formatCode="0%">
                        <c:v>0.9</c:v>
                      </c:pt>
                    </c:numCache>
                  </c:numRef>
                </c:val>
                <c:smooth val="0"/>
                <c:extLst xmlns:c15="http://schemas.microsoft.com/office/drawing/2012/chart">
                  <c:ext xmlns:c16="http://schemas.microsoft.com/office/drawing/2014/chart" uri="{C3380CC4-5D6E-409C-BE32-E72D297353CC}">
                    <c16:uniqueId val="{0000000E-5586-4D46-937C-E0DFF1D1FD9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Environmental monitoring / public health,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7" formatCode="0%">
                        <c:v>0.78</c:v>
                      </c:pt>
                      <c:pt idx="8" formatCode="0%">
                        <c:v>0.85</c:v>
                      </c:pt>
                      <c:pt idx="9" formatCode="0%">
                        <c:v>0.79</c:v>
                      </c:pt>
                      <c:pt idx="10" formatCode="0%">
                        <c:v>0.67</c:v>
                      </c:pt>
                    </c:numCache>
                  </c:numRef>
                </c:val>
                <c:smooth val="0"/>
                <c:extLst xmlns:c15="http://schemas.microsoft.com/office/drawing/2012/chart">
                  <c:ext xmlns:c16="http://schemas.microsoft.com/office/drawing/2014/chart" uri="{C3380CC4-5D6E-409C-BE32-E72D297353CC}">
                    <c16:uniqueId val="{00000010-5586-4D46-937C-E0DFF1D1FD9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Property information services, overall</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Sheet1!$K$2:$K$13</c15:sqref>
                        </c15:formulaRef>
                      </c:ext>
                    </c:extLst>
                    <c:numCache>
                      <c:formatCode>0%</c:formatCode>
                      <c:ptCount val="12"/>
                      <c:pt idx="0">
                        <c:v>0.88</c:v>
                      </c:pt>
                      <c:pt idx="1">
                        <c:v>0.87</c:v>
                      </c:pt>
                      <c:pt idx="2">
                        <c:v>0.84</c:v>
                      </c:pt>
                      <c:pt idx="3">
                        <c:v>0.84</c:v>
                      </c:pt>
                      <c:pt idx="4">
                        <c:v>0.89</c:v>
                      </c:pt>
                      <c:pt idx="5">
                        <c:v>0.85</c:v>
                      </c:pt>
                      <c:pt idx="6">
                        <c:v>0.91</c:v>
                      </c:pt>
                      <c:pt idx="7">
                        <c:v>0.9</c:v>
                      </c:pt>
                      <c:pt idx="8">
                        <c:v>0.95</c:v>
                      </c:pt>
                      <c:pt idx="9">
                        <c:v>0.94</c:v>
                      </c:pt>
                      <c:pt idx="10">
                        <c:v>0.96</c:v>
                      </c:pt>
                    </c:numCache>
                  </c:numRef>
                </c:val>
                <c:smooth val="0"/>
                <c:extLst xmlns:c15="http://schemas.microsoft.com/office/drawing/2012/chart">
                  <c:ext xmlns:c16="http://schemas.microsoft.com/office/drawing/2014/chart" uri="{C3380CC4-5D6E-409C-BE32-E72D297353CC}">
                    <c16:uniqueId val="{00000013-5586-4D46-937C-E0DFF1D1FD9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Property information services, users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Sheet1!$L$2:$L$13</c15:sqref>
                        </c15:formulaRef>
                      </c:ext>
                    </c:extLst>
                    <c:numCache>
                      <c:formatCode>General</c:formatCode>
                      <c:ptCount val="12"/>
                      <c:pt idx="6" formatCode="0%">
                        <c:v>0.89</c:v>
                      </c:pt>
                      <c:pt idx="7" formatCode="0%">
                        <c:v>0.86</c:v>
                      </c:pt>
                      <c:pt idx="8" formatCode="0%">
                        <c:v>0.94</c:v>
                      </c:pt>
                      <c:pt idx="9" formatCode="0%">
                        <c:v>0.88</c:v>
                      </c:pt>
                      <c:pt idx="10" formatCode="0%">
                        <c:v>0.92</c:v>
                      </c:pt>
                    </c:numCache>
                  </c:numRef>
                </c:val>
                <c:smooth val="0"/>
                <c:extLst xmlns:c15="http://schemas.microsoft.com/office/drawing/2012/chart">
                  <c:ext xmlns:c16="http://schemas.microsoft.com/office/drawing/2014/chart" uri="{C3380CC4-5D6E-409C-BE32-E72D297353CC}">
                    <c16:uniqueId val="{00000014-5586-4D46-937C-E0DFF1D1FD9D}"/>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4"/>
        </c:scaling>
        <c:delete val="1"/>
        <c:axPos val="l"/>
        <c:numFmt formatCode="0%" sourceLinked="1"/>
        <c:majorTickMark val="out"/>
        <c:minorTickMark val="none"/>
        <c:tickLblPos val="nextTo"/>
        <c:crossAx val="1026613264"/>
        <c:crosses val="autoZero"/>
        <c:crossBetween val="midCat"/>
        <c:majorUnit val="0.2"/>
      </c:valAx>
      <c:spPr>
        <a:noFill/>
        <a:ln>
          <a:noFill/>
        </a:ln>
        <a:effectLst/>
      </c:spPr>
    </c:plotArea>
    <c:legend>
      <c:legendPos val="b"/>
      <c:layout>
        <c:manualLayout>
          <c:xMode val="edge"/>
          <c:yMode val="edge"/>
          <c:x val="1.0605007744732168E-2"/>
          <c:y val="0.88208369482307869"/>
          <c:w val="0.97590219535643508"/>
          <c:h val="9.57319948993554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1814720307937"/>
          <c:y val="0.14177832851774158"/>
          <c:w val="0.65594546365483497"/>
          <c:h val="0.6416020307313538"/>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Sealed roads</c:v>
                </c:pt>
                <c:pt idx="1">
                  <c:v>Unsealed roads</c:v>
                </c:pt>
              </c:strCache>
            </c:strRef>
          </c:cat>
          <c:val>
            <c:numRef>
              <c:f>Sheet1!$B$2:$B$3</c:f>
              <c:numCache>
                <c:formatCode>0%</c:formatCode>
                <c:ptCount val="2"/>
                <c:pt idx="0">
                  <c:v>0.76</c:v>
                </c:pt>
                <c:pt idx="1">
                  <c:v>0.46</c:v>
                </c:pt>
              </c:numCache>
            </c:numRef>
          </c:val>
          <c:extLst>
            <c:ext xmlns:c16="http://schemas.microsoft.com/office/drawing/2014/chart" uri="{C3380CC4-5D6E-409C-BE32-E72D297353CC}">
              <c16:uniqueId val="{00000000-D8BC-42F5-9753-870C2806EA9E}"/>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Sealed roads</c:v>
                </c:pt>
                <c:pt idx="1">
                  <c:v>Unsealed roads</c:v>
                </c:pt>
              </c:strCache>
            </c:strRef>
          </c:cat>
          <c:val>
            <c:numRef>
              <c:f>Sheet1!$C$2:$C$3</c:f>
              <c:numCache>
                <c:formatCode>###0%</c:formatCode>
                <c:ptCount val="2"/>
                <c:pt idx="0">
                  <c:v>0.24</c:v>
                </c:pt>
                <c:pt idx="1">
                  <c:v>0.54</c:v>
                </c:pt>
              </c:numCache>
            </c:numRef>
          </c:val>
          <c:extLst>
            <c:ext xmlns:c16="http://schemas.microsoft.com/office/drawing/2014/chart" uri="{C3380CC4-5D6E-409C-BE32-E72D297353CC}">
              <c16:uniqueId val="{00000001-D8BC-42F5-9753-870C2806EA9E}"/>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0060181662339167"/>
          <c:y val="0.81523405246443092"/>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11789888313225E-2"/>
          <c:y val="3.9372275717536473E-2"/>
          <c:w val="0.95339108305281606"/>
          <c:h val="0.70625360503849721"/>
        </c:manualLayout>
      </c:layout>
      <c:lineChart>
        <c:grouping val="standard"/>
        <c:varyColors val="0"/>
        <c:ser>
          <c:idx val="9"/>
          <c:order val="9"/>
          <c:tx>
            <c:strRef>
              <c:f>Sheet1!$K$1</c:f>
              <c:strCache>
                <c:ptCount val="1"/>
                <c:pt idx="0">
                  <c:v>Property information services, overall</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D3B6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Sheet1!$K$2:$K$13</c:f>
              <c:numCache>
                <c:formatCode>0%</c:formatCode>
                <c:ptCount val="12"/>
                <c:pt idx="0">
                  <c:v>0.88</c:v>
                </c:pt>
                <c:pt idx="1">
                  <c:v>0.87</c:v>
                </c:pt>
                <c:pt idx="2">
                  <c:v>0.84</c:v>
                </c:pt>
                <c:pt idx="3">
                  <c:v>0.84</c:v>
                </c:pt>
                <c:pt idx="4">
                  <c:v>0.89</c:v>
                </c:pt>
                <c:pt idx="5">
                  <c:v>0.85</c:v>
                </c:pt>
                <c:pt idx="6">
                  <c:v>0.91</c:v>
                </c:pt>
                <c:pt idx="7">
                  <c:v>0.9</c:v>
                </c:pt>
                <c:pt idx="8">
                  <c:v>0.95</c:v>
                </c:pt>
                <c:pt idx="9">
                  <c:v>0.94</c:v>
                </c:pt>
                <c:pt idx="10">
                  <c:v>0.96</c:v>
                </c:pt>
                <c:pt idx="11">
                  <c:v>0.96</c:v>
                </c:pt>
              </c:numCache>
            </c:numRef>
          </c:val>
          <c:smooth val="0"/>
          <c:extLst>
            <c:ext xmlns:c16="http://schemas.microsoft.com/office/drawing/2014/chart" uri="{C3380CC4-5D6E-409C-BE32-E72D297353CC}">
              <c16:uniqueId val="{00000013-5586-4D46-937C-E0DFF1D1FD9D}"/>
            </c:ext>
          </c:extLst>
        </c:ser>
        <c:ser>
          <c:idx val="10"/>
          <c:order val="10"/>
          <c:tx>
            <c:strRef>
              <c:f>Sheet1!$L$1</c:f>
              <c:strCache>
                <c:ptCount val="1"/>
                <c:pt idx="0">
                  <c:v>Property information services, users</c:v>
                </c:pt>
              </c:strCache>
            </c:strRef>
          </c:tx>
          <c:spPr>
            <a:ln w="28575" cap="rnd">
              <a:solidFill>
                <a:schemeClr val="accent5">
                  <a:lumMod val="60000"/>
                </a:schemeClr>
              </a:solidFill>
              <a:round/>
            </a:ln>
            <a:effectLst/>
          </c:spPr>
          <c:marker>
            <c:symbol val="none"/>
          </c:marker>
          <c:dPt>
            <c:idx val="8"/>
            <c:marker>
              <c:symbol val="none"/>
            </c:marker>
            <c:bubble3D val="0"/>
            <c:spPr>
              <a:ln w="28575" cap="rnd">
                <a:solidFill>
                  <a:srgbClr val="276A7C"/>
                </a:solidFill>
                <a:round/>
              </a:ln>
              <a:effectLst/>
            </c:spPr>
            <c:extLst>
              <c:ext xmlns:c16="http://schemas.microsoft.com/office/drawing/2014/chart" uri="{C3380CC4-5D6E-409C-BE32-E72D297353CC}">
                <c16:uniqueId val="{00000000-206F-4F0D-9417-2D8434817F6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76A7C"/>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Sheet1!$L$2:$L$13</c:f>
              <c:numCache>
                <c:formatCode>General</c:formatCode>
                <c:ptCount val="12"/>
                <c:pt idx="6" formatCode="0%">
                  <c:v>0.89</c:v>
                </c:pt>
                <c:pt idx="7" formatCode="0%">
                  <c:v>0.86</c:v>
                </c:pt>
                <c:pt idx="8" formatCode="0%">
                  <c:v>0.94</c:v>
                </c:pt>
                <c:pt idx="9" formatCode="0%">
                  <c:v>0.88</c:v>
                </c:pt>
                <c:pt idx="10" formatCode="0%">
                  <c:v>0.92</c:v>
                </c:pt>
                <c:pt idx="11" formatCode="0%">
                  <c:v>0.94</c:v>
                </c:pt>
              </c:numCache>
            </c:numRef>
          </c:val>
          <c:smooth val="0"/>
          <c:extLst>
            <c:ext xmlns:c16="http://schemas.microsoft.com/office/drawing/2014/chart" uri="{C3380CC4-5D6E-409C-BE32-E72D297353CC}">
              <c16:uniqueId val="{00000014-5586-4D46-937C-E0DFF1D1FD9D}"/>
            </c:ext>
          </c:extLst>
        </c:ser>
        <c:dLbls>
          <c:dLblPos val="t"/>
          <c:showLegendKey val="0"/>
          <c:showVal val="1"/>
          <c:showCatName val="0"/>
          <c:showSerName val="0"/>
          <c:showPercent val="0"/>
          <c:showBubbleSize val="0"/>
        </c:dLbls>
        <c:smooth val="0"/>
        <c:axId val="1026613264"/>
        <c:axId val="1026609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Alcohol licensing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Sheet1!$B$2:$B$13</c15:sqref>
                        </c15:formulaRef>
                      </c:ext>
                    </c:extLst>
                    <c:numCache>
                      <c:formatCode>0%</c:formatCode>
                      <c:ptCount val="12"/>
                      <c:pt idx="0">
                        <c:v>0.78</c:v>
                      </c:pt>
                      <c:pt idx="1">
                        <c:v>0.82</c:v>
                      </c:pt>
                      <c:pt idx="2">
                        <c:v>0.79</c:v>
                      </c:pt>
                      <c:pt idx="3">
                        <c:v>0.79</c:v>
                      </c:pt>
                      <c:pt idx="4">
                        <c:v>0.8</c:v>
                      </c:pt>
                      <c:pt idx="5">
                        <c:v>0.86</c:v>
                      </c:pt>
                      <c:pt idx="6">
                        <c:v>0.82</c:v>
                      </c:pt>
                      <c:pt idx="7">
                        <c:v>0.82</c:v>
                      </c:pt>
                      <c:pt idx="8">
                        <c:v>0.88</c:v>
                      </c:pt>
                      <c:pt idx="9">
                        <c:v>0.9</c:v>
                      </c:pt>
                      <c:pt idx="10">
                        <c:v>0.92</c:v>
                      </c:pt>
                    </c:numCache>
                  </c:numRef>
                </c:val>
                <c:smooth val="0"/>
                <c:extLst>
                  <c:ext xmlns:c16="http://schemas.microsoft.com/office/drawing/2014/chart" uri="{C3380CC4-5D6E-409C-BE32-E72D297353CC}">
                    <c16:uniqueId val="{00000000-5586-4D46-937C-E0DFF1D1FD9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Animal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Sheet1!$C$2:$C$13</c15:sqref>
                        </c15:formulaRef>
                      </c:ext>
                    </c:extLst>
                    <c:numCache>
                      <c:formatCode>0%</c:formatCode>
                      <c:ptCount val="12"/>
                      <c:pt idx="0">
                        <c:v>0.86</c:v>
                      </c:pt>
                      <c:pt idx="1">
                        <c:v>0.83</c:v>
                      </c:pt>
                      <c:pt idx="2">
                        <c:v>0.83</c:v>
                      </c:pt>
                      <c:pt idx="3">
                        <c:v>0.84</c:v>
                      </c:pt>
                      <c:pt idx="4">
                        <c:v>0.85</c:v>
                      </c:pt>
                      <c:pt idx="5">
                        <c:v>0.83</c:v>
                      </c:pt>
                      <c:pt idx="6">
                        <c:v>0.82</c:v>
                      </c:pt>
                      <c:pt idx="7">
                        <c:v>0.84</c:v>
                      </c:pt>
                      <c:pt idx="8">
                        <c:v>0.84</c:v>
                      </c:pt>
                      <c:pt idx="9">
                        <c:v>0.86</c:v>
                      </c:pt>
                      <c:pt idx="10">
                        <c:v>0.87</c:v>
                      </c:pt>
                    </c:numCache>
                  </c:numRef>
                </c:val>
                <c:smooth val="0"/>
                <c:extLst xmlns:c15="http://schemas.microsoft.com/office/drawing/2012/chart">
                  <c:ext xmlns:c16="http://schemas.microsoft.com/office/drawing/2014/chart" uri="{C3380CC4-5D6E-409C-BE32-E72D297353CC}">
                    <c16:uniqueId val="{00000006-5586-4D46-937C-E0DFF1D1FD9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Building services, 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0%</c:formatCode>
                      <c:ptCount val="12"/>
                      <c:pt idx="0">
                        <c:v>0.79</c:v>
                      </c:pt>
                      <c:pt idx="1">
                        <c:v>0.71</c:v>
                      </c:pt>
                      <c:pt idx="2">
                        <c:v>0.72</c:v>
                      </c:pt>
                      <c:pt idx="3">
                        <c:v>0.75</c:v>
                      </c:pt>
                      <c:pt idx="4">
                        <c:v>0.78</c:v>
                      </c:pt>
                      <c:pt idx="5">
                        <c:v>0.74</c:v>
                      </c:pt>
                      <c:pt idx="6">
                        <c:v>0.82</c:v>
                      </c:pt>
                      <c:pt idx="7">
                        <c:v>0.83</c:v>
                      </c:pt>
                      <c:pt idx="8">
                        <c:v>0.83</c:v>
                      </c:pt>
                      <c:pt idx="9">
                        <c:v>0.85</c:v>
                      </c:pt>
                      <c:pt idx="10">
                        <c:v>0.88</c:v>
                      </c:pt>
                    </c:numCache>
                  </c:numRef>
                </c:val>
                <c:smooth val="0"/>
                <c:extLst xmlns:c15="http://schemas.microsoft.com/office/drawing/2012/chart">
                  <c:ext xmlns:c16="http://schemas.microsoft.com/office/drawing/2014/chart" uri="{C3380CC4-5D6E-409C-BE32-E72D297353CC}">
                    <c16:uniqueId val="{0000000B-5586-4D46-937C-E0DFF1D1FD9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Building services, users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Sheet1!$E$2:$E$13</c15:sqref>
                        </c15:formulaRef>
                      </c:ext>
                    </c:extLst>
                    <c:numCache>
                      <c:formatCode>0%</c:formatCode>
                      <c:ptCount val="12"/>
                      <c:pt idx="0">
                        <c:v>0.71</c:v>
                      </c:pt>
                      <c:pt idx="1">
                        <c:v>0.57999999999999996</c:v>
                      </c:pt>
                      <c:pt idx="2">
                        <c:v>0.65</c:v>
                      </c:pt>
                      <c:pt idx="3">
                        <c:v>0.65</c:v>
                      </c:pt>
                      <c:pt idx="4">
                        <c:v>0.68</c:v>
                      </c:pt>
                      <c:pt idx="5">
                        <c:v>0.67</c:v>
                      </c:pt>
                      <c:pt idx="6">
                        <c:v>0.78</c:v>
                      </c:pt>
                      <c:pt idx="7">
                        <c:v>0.8</c:v>
                      </c:pt>
                      <c:pt idx="8">
                        <c:v>0.78</c:v>
                      </c:pt>
                      <c:pt idx="9">
                        <c:v>0.64</c:v>
                      </c:pt>
                      <c:pt idx="10">
                        <c:v>0.79</c:v>
                      </c:pt>
                    </c:numCache>
                  </c:numRef>
                </c:val>
                <c:smooth val="0"/>
                <c:extLst xmlns:c15="http://schemas.microsoft.com/office/drawing/2012/chart">
                  <c:ext xmlns:c16="http://schemas.microsoft.com/office/drawing/2014/chart" uri="{C3380CC4-5D6E-409C-BE32-E72D297353CC}">
                    <c16:uniqueId val="{0000000C-5586-4D46-937C-E0DFF1D1FD9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Emergency management / Civil Defense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Sheet1!$F$2:$F$13</c15:sqref>
                        </c15:formulaRef>
                      </c:ext>
                    </c:extLst>
                    <c:numCache>
                      <c:formatCode>0%</c:formatCode>
                      <c:ptCount val="12"/>
                      <c:pt idx="0">
                        <c:v>0.96</c:v>
                      </c:pt>
                      <c:pt idx="1">
                        <c:v>0.95</c:v>
                      </c:pt>
                      <c:pt idx="2">
                        <c:v>0.95</c:v>
                      </c:pt>
                      <c:pt idx="3">
                        <c:v>0.96</c:v>
                      </c:pt>
                      <c:pt idx="4">
                        <c:v>0.94</c:v>
                      </c:pt>
                      <c:pt idx="5">
                        <c:v>0.97</c:v>
                      </c:pt>
                      <c:pt idx="6">
                        <c:v>0.95</c:v>
                      </c:pt>
                      <c:pt idx="7">
                        <c:v>0.95</c:v>
                      </c:pt>
                      <c:pt idx="8">
                        <c:v>0.97</c:v>
                      </c:pt>
                      <c:pt idx="9">
                        <c:v>0.96</c:v>
                      </c:pt>
                      <c:pt idx="10">
                        <c:v>0.96</c:v>
                      </c:pt>
                    </c:numCache>
                  </c:numRef>
                </c:val>
                <c:smooth val="0"/>
                <c:extLst xmlns:c15="http://schemas.microsoft.com/office/drawing/2012/chart">
                  <c:ext xmlns:c16="http://schemas.microsoft.com/office/drawing/2014/chart" uri="{C3380CC4-5D6E-409C-BE32-E72D297353CC}">
                    <c16:uniqueId val="{0000000D-5586-4D46-937C-E0DFF1D1FD9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Environmental monitoring / public health, overall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12"/>
                      <c:pt idx="6" formatCode="0%">
                        <c:v>0.9</c:v>
                      </c:pt>
                      <c:pt idx="7" formatCode="0%">
                        <c:v>0.86</c:v>
                      </c:pt>
                      <c:pt idx="8" formatCode="0%">
                        <c:v>0.9</c:v>
                      </c:pt>
                      <c:pt idx="9" formatCode="0%">
                        <c:v>0.87</c:v>
                      </c:pt>
                      <c:pt idx="10" formatCode="0%">
                        <c:v>0.9</c:v>
                      </c:pt>
                    </c:numCache>
                  </c:numRef>
                </c:val>
                <c:smooth val="0"/>
                <c:extLst xmlns:c15="http://schemas.microsoft.com/office/drawing/2012/chart">
                  <c:ext xmlns:c16="http://schemas.microsoft.com/office/drawing/2014/chart" uri="{C3380CC4-5D6E-409C-BE32-E72D297353CC}">
                    <c16:uniqueId val="{0000000E-5586-4D46-937C-E0DFF1D1FD9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Environmental monitoring / public health, users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7" formatCode="0%">
                        <c:v>0.78</c:v>
                      </c:pt>
                      <c:pt idx="8" formatCode="0%">
                        <c:v>0.85</c:v>
                      </c:pt>
                      <c:pt idx="9" formatCode="0%">
                        <c:v>0.79</c:v>
                      </c:pt>
                      <c:pt idx="10" formatCode="0%">
                        <c:v>0.67</c:v>
                      </c:pt>
                    </c:numCache>
                  </c:numRef>
                </c:val>
                <c:smooth val="0"/>
                <c:extLst xmlns:c15="http://schemas.microsoft.com/office/drawing/2012/chart">
                  <c:ext xmlns:c16="http://schemas.microsoft.com/office/drawing/2014/chart" uri="{C3380CC4-5D6E-409C-BE32-E72D297353CC}">
                    <c16:uniqueId val="{00000010-5586-4D46-937C-E0DFF1D1FD9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Planning services / activities, 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Sheet1!$I$2:$I$13</c15:sqref>
                        </c15:formulaRef>
                      </c:ext>
                    </c:extLst>
                    <c:numCache>
                      <c:formatCode>0%</c:formatCode>
                      <c:ptCount val="12"/>
                      <c:pt idx="0">
                        <c:v>0.7</c:v>
                      </c:pt>
                      <c:pt idx="1">
                        <c:v>0.65</c:v>
                      </c:pt>
                      <c:pt idx="2">
                        <c:v>0.71</c:v>
                      </c:pt>
                      <c:pt idx="3">
                        <c:v>0.77</c:v>
                      </c:pt>
                      <c:pt idx="4">
                        <c:v>0.77</c:v>
                      </c:pt>
                      <c:pt idx="5">
                        <c:v>0.71</c:v>
                      </c:pt>
                      <c:pt idx="6">
                        <c:v>0.8</c:v>
                      </c:pt>
                      <c:pt idx="7">
                        <c:v>0.79</c:v>
                      </c:pt>
                      <c:pt idx="8">
                        <c:v>0.83</c:v>
                      </c:pt>
                      <c:pt idx="9">
                        <c:v>0.82</c:v>
                      </c:pt>
                      <c:pt idx="10">
                        <c:v>0.86</c:v>
                      </c:pt>
                    </c:numCache>
                  </c:numRef>
                </c:val>
                <c:smooth val="0"/>
                <c:extLst xmlns:c15="http://schemas.microsoft.com/office/drawing/2012/chart">
                  <c:ext xmlns:c16="http://schemas.microsoft.com/office/drawing/2014/chart" uri="{C3380CC4-5D6E-409C-BE32-E72D297353CC}">
                    <c16:uniqueId val="{00000011-5586-4D46-937C-E0DFF1D1FD9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Planning services / activities, users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9"/>
                    <c:layout>
                      <c:manualLayout>
                        <c:x val="-2.8241186578296527E-2"/>
                        <c:y val="-3.51599219928102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E89-4665-963B-11272E4BE4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Sheet1!$J$2:$J$13</c15:sqref>
                        </c15:formulaRef>
                      </c:ext>
                    </c:extLst>
                    <c:numCache>
                      <c:formatCode>General</c:formatCode>
                      <c:ptCount val="12"/>
                      <c:pt idx="6" formatCode="0%">
                        <c:v>0.62</c:v>
                      </c:pt>
                      <c:pt idx="7" formatCode="0%">
                        <c:v>0.69</c:v>
                      </c:pt>
                      <c:pt idx="8" formatCode="0%">
                        <c:v>0.78</c:v>
                      </c:pt>
                      <c:pt idx="9" formatCode="0%">
                        <c:v>0.64</c:v>
                      </c:pt>
                      <c:pt idx="10" formatCode="0%">
                        <c:v>0.72</c:v>
                      </c:pt>
                    </c:numCache>
                  </c:numRef>
                </c:val>
                <c:smooth val="0"/>
                <c:extLst xmlns:c15="http://schemas.microsoft.com/office/drawing/2012/chart">
                  <c:ext xmlns:c16="http://schemas.microsoft.com/office/drawing/2014/chart" uri="{C3380CC4-5D6E-409C-BE32-E72D297353CC}">
                    <c16:uniqueId val="{00000012-5586-4D46-937C-E0DFF1D1FD9D}"/>
                  </c:ext>
                </c:extLst>
              </c15:ser>
            </c15:filteredLineSeries>
          </c:ext>
        </c:extLst>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in val="0.4"/>
        </c:scaling>
        <c:delete val="1"/>
        <c:axPos val="l"/>
        <c:numFmt formatCode="0%" sourceLinked="1"/>
        <c:majorTickMark val="out"/>
        <c:minorTickMark val="none"/>
        <c:tickLblPos val="nextTo"/>
        <c:crossAx val="1026613264"/>
        <c:crosses val="autoZero"/>
        <c:crossBetween val="midCat"/>
        <c:majorUnit val="0.2"/>
      </c:valAx>
      <c:spPr>
        <a:noFill/>
        <a:ln>
          <a:noFill/>
        </a:ln>
        <a:effectLst/>
      </c:spPr>
    </c:plotArea>
    <c:legend>
      <c:legendPos val="b"/>
      <c:layout>
        <c:manualLayout>
          <c:xMode val="edge"/>
          <c:yMode val="edge"/>
          <c:x val="1.0605007744732168E-2"/>
          <c:y val="0.88208369482307869"/>
          <c:w val="0.97590219535643508"/>
          <c:h val="9.57319948993554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5839311259888E-2"/>
          <c:y val="5.8646028190394307E-2"/>
          <c:w val="0.95452503666519251"/>
          <c:h val="0.65904076957478086"/>
        </c:manualLayout>
      </c:layout>
      <c:barChart>
        <c:barDir val="col"/>
        <c:grouping val="percentStacked"/>
        <c:varyColors val="0"/>
        <c:ser>
          <c:idx val="0"/>
          <c:order val="0"/>
          <c:tx>
            <c:strRef>
              <c:f>Sheet1!$C$1</c:f>
              <c:strCache>
                <c:ptCount val="1"/>
                <c:pt idx="0">
                  <c:v>Have not visited/used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Ashburton Museum</c:v>
                </c:pt>
                <c:pt idx="1">
                  <c:v>Ashburton Art Gallery</c:v>
                </c:pt>
                <c:pt idx="2">
                  <c:v>Ashburton Public Library</c:v>
                </c:pt>
                <c:pt idx="3">
                  <c:v>Playgrounds</c:v>
                </c:pt>
                <c:pt idx="4">
                  <c:v>Ashburton Trust Event Centre</c:v>
                </c:pt>
                <c:pt idx="5">
                  <c:v>EA Networks Centre</c:v>
                </c:pt>
                <c:pt idx="6">
                  <c:v>Public toilet</c:v>
                </c:pt>
                <c:pt idx="7">
                  <c:v>Ashburton Domain</c:v>
                </c:pt>
              </c:strCache>
            </c:strRef>
          </c:cat>
          <c:val>
            <c:numRef>
              <c:f>Sheet1!$C$2:$C$9</c:f>
              <c:numCache>
                <c:formatCode>###0%</c:formatCode>
                <c:ptCount val="8"/>
                <c:pt idx="0">
                  <c:v>0.68</c:v>
                </c:pt>
                <c:pt idx="1">
                  <c:v>0.69</c:v>
                </c:pt>
                <c:pt idx="2">
                  <c:v>0.53</c:v>
                </c:pt>
                <c:pt idx="3">
                  <c:v>0.46</c:v>
                </c:pt>
                <c:pt idx="4">
                  <c:v>0.46</c:v>
                </c:pt>
                <c:pt idx="5">
                  <c:v>0.38</c:v>
                </c:pt>
                <c:pt idx="6">
                  <c:v>0.32</c:v>
                </c:pt>
                <c:pt idx="7">
                  <c:v>0.22</c:v>
                </c:pt>
              </c:numCache>
            </c:numRef>
          </c:val>
          <c:extLst>
            <c:ext xmlns:c16="http://schemas.microsoft.com/office/drawing/2014/chart" uri="{C3380CC4-5D6E-409C-BE32-E72D297353CC}">
              <c16:uniqueId val="{00000001-4168-47BB-8F27-BD54AA820112}"/>
            </c:ext>
          </c:extLst>
        </c:ser>
        <c:ser>
          <c:idx val="1"/>
          <c:order val="1"/>
          <c:tx>
            <c:strRef>
              <c:f>Sheet1!$B$1</c:f>
              <c:strCache>
                <c:ptCount val="1"/>
                <c:pt idx="0">
                  <c:v>Have visited/used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Ashburton Museum</c:v>
                </c:pt>
                <c:pt idx="1">
                  <c:v>Ashburton Art Gallery</c:v>
                </c:pt>
                <c:pt idx="2">
                  <c:v>Ashburton Public Library</c:v>
                </c:pt>
                <c:pt idx="3">
                  <c:v>Playgrounds</c:v>
                </c:pt>
                <c:pt idx="4">
                  <c:v>Ashburton Trust Event Centre</c:v>
                </c:pt>
                <c:pt idx="5">
                  <c:v>EA Networks Centre</c:v>
                </c:pt>
                <c:pt idx="6">
                  <c:v>Public toilet</c:v>
                </c:pt>
                <c:pt idx="7">
                  <c:v>Ashburton Domain</c:v>
                </c:pt>
              </c:strCache>
            </c:strRef>
          </c:cat>
          <c:val>
            <c:numRef>
              <c:f>Sheet1!$B$2:$B$9</c:f>
              <c:numCache>
                <c:formatCode>###0%</c:formatCode>
                <c:ptCount val="8"/>
                <c:pt idx="0">
                  <c:v>0.32</c:v>
                </c:pt>
                <c:pt idx="1">
                  <c:v>0.31</c:v>
                </c:pt>
                <c:pt idx="2">
                  <c:v>0.47</c:v>
                </c:pt>
                <c:pt idx="3">
                  <c:v>0.54</c:v>
                </c:pt>
                <c:pt idx="4">
                  <c:v>0.54</c:v>
                </c:pt>
                <c:pt idx="5">
                  <c:v>0.62</c:v>
                </c:pt>
                <c:pt idx="6">
                  <c:v>0.68</c:v>
                </c:pt>
                <c:pt idx="7">
                  <c:v>0.78</c:v>
                </c:pt>
              </c:numCache>
            </c:numRef>
          </c:val>
          <c:extLst>
            <c:ext xmlns:c16="http://schemas.microsoft.com/office/drawing/2014/chart" uri="{C3380CC4-5D6E-409C-BE32-E72D297353CC}">
              <c16:uniqueId val="{00000003-4168-47BB-8F27-BD54AA820112}"/>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r"/>
        <c:numFmt formatCode="0%" sourceLinked="1"/>
        <c:majorTickMark val="out"/>
        <c:minorTickMark val="none"/>
        <c:tickLblPos val="nextTo"/>
        <c:crossAx val="956391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information services</c:v>
                </c:pt>
              </c:strCache>
            </c:strRef>
          </c:tx>
          <c:spPr>
            <a:ln>
              <a:noFill/>
            </a:ln>
          </c:spPr>
          <c:dPt>
            <c:idx val="0"/>
            <c:bubble3D val="0"/>
            <c:spPr>
              <a:solidFill>
                <a:srgbClr val="087FA9"/>
              </a:solidFill>
              <a:ln w="19050">
                <a:noFill/>
              </a:ln>
              <a:effectLst/>
            </c:spPr>
            <c:extLst>
              <c:ext xmlns:c16="http://schemas.microsoft.com/office/drawing/2014/chart" uri="{C3380CC4-5D6E-409C-BE32-E72D297353CC}">
                <c16:uniqueId val="{00000002-B5F5-4ADA-BB0F-B859DD30E28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5F5-4ADA-BB0F-B859DD30E28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F5-4ADA-BB0F-B859DD30E2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Have used</c:v>
                </c:pt>
                <c:pt idx="1">
                  <c:v>Have not used</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0-B5F5-4ADA-BB0F-B859DD30E28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Builsing inspection services</c:v>
                </c:pt>
              </c:strCache>
            </c:strRef>
          </c:tx>
          <c:spPr>
            <a:ln>
              <a:noFill/>
            </a:ln>
          </c:spPr>
          <c:dPt>
            <c:idx val="0"/>
            <c:bubble3D val="0"/>
            <c:spPr>
              <a:solidFill>
                <a:srgbClr val="087FA9"/>
              </a:solidFill>
              <a:ln w="19050">
                <a:noFill/>
              </a:ln>
              <a:effectLst/>
            </c:spPr>
            <c:extLst>
              <c:ext xmlns:c16="http://schemas.microsoft.com/office/drawing/2014/chart" uri="{C3380CC4-5D6E-409C-BE32-E72D297353CC}">
                <c16:uniqueId val="{00000001-CB3A-4B78-B38F-80B0798D2FD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B3A-4B78-B38F-80B0798D2FD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3A-4B78-B38F-80B0798D2FD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Have used</c:v>
                </c:pt>
                <c:pt idx="1">
                  <c:v>Have not used</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CB3A-4B78-B38F-80B0798D2FD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EM/PHS</c:v>
                </c:pt>
              </c:strCache>
            </c:strRef>
          </c:tx>
          <c:spPr>
            <a:ln>
              <a:noFill/>
            </a:ln>
          </c:spPr>
          <c:dPt>
            <c:idx val="0"/>
            <c:bubble3D val="0"/>
            <c:spPr>
              <a:solidFill>
                <a:srgbClr val="087FA9"/>
              </a:solidFill>
              <a:ln w="19050">
                <a:noFill/>
              </a:ln>
              <a:effectLst/>
            </c:spPr>
            <c:extLst>
              <c:ext xmlns:c16="http://schemas.microsoft.com/office/drawing/2014/chart" uri="{C3380CC4-5D6E-409C-BE32-E72D297353CC}">
                <c16:uniqueId val="{00000001-101A-4E68-B8B1-E162B8894A97}"/>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101A-4E68-B8B1-E162B8894A9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1A-4E68-B8B1-E162B8894A9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Have used</c:v>
                </c:pt>
                <c:pt idx="1">
                  <c:v>Have not used</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101A-4E68-B8B1-E162B8894A9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Planning services</c:v>
                </c:pt>
              </c:strCache>
            </c:strRef>
          </c:tx>
          <c:spPr>
            <a:ln>
              <a:noFill/>
            </a:ln>
          </c:spPr>
          <c:dPt>
            <c:idx val="0"/>
            <c:bubble3D val="0"/>
            <c:spPr>
              <a:solidFill>
                <a:srgbClr val="087FA9"/>
              </a:solidFill>
              <a:ln w="19050">
                <a:noFill/>
              </a:ln>
              <a:effectLst/>
            </c:spPr>
            <c:extLst>
              <c:ext xmlns:c16="http://schemas.microsoft.com/office/drawing/2014/chart" uri="{C3380CC4-5D6E-409C-BE32-E72D297353CC}">
                <c16:uniqueId val="{00000001-33A3-472D-BBD7-6B48EF42F2D1}"/>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33A3-472D-BBD7-6B48EF42F2D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A3-472D-BBD7-6B48EF42F2D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Have used</c:v>
                </c:pt>
                <c:pt idx="1">
                  <c:v>Have not used</c:v>
                </c:pt>
              </c:strCache>
            </c:strRef>
          </c:cat>
          <c:val>
            <c:numRef>
              <c:f>Sheet1!$B$2:$B$3</c:f>
              <c:numCache>
                <c:formatCode>0%</c:formatCode>
                <c:ptCount val="2"/>
                <c:pt idx="0">
                  <c:v>0.11</c:v>
                </c:pt>
                <c:pt idx="1">
                  <c:v>0.89</c:v>
                </c:pt>
              </c:numCache>
            </c:numRef>
          </c:val>
          <c:extLst>
            <c:ext xmlns:c16="http://schemas.microsoft.com/office/drawing/2014/chart" uri="{C3380CC4-5D6E-409C-BE32-E72D297353CC}">
              <c16:uniqueId val="{00000004-33A3-472D-BBD7-6B48EF42F2D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74287773075534E-2"/>
          <c:y val="0.24022454727467127"/>
          <c:w val="0.58103755691667569"/>
          <c:h val="0.66205699281698793"/>
        </c:manualLayout>
      </c:layout>
      <c:pieChart>
        <c:varyColors val="1"/>
        <c:ser>
          <c:idx val="0"/>
          <c:order val="0"/>
          <c:tx>
            <c:strRef>
              <c:f>Sheet1!$B$1</c:f>
              <c:strCache>
                <c:ptCount val="1"/>
                <c:pt idx="0">
                  <c:v>Website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0A3-406A-AAFE-14BA7AF90647}"/>
              </c:ext>
            </c:extLst>
          </c:dPt>
          <c:dPt>
            <c:idx val="1"/>
            <c:bubble3D val="0"/>
            <c:spPr>
              <a:solidFill>
                <a:schemeClr val="accent2"/>
              </a:solidFill>
              <a:ln w="19050">
                <a:noFill/>
              </a:ln>
              <a:effectLst/>
            </c:spPr>
            <c:extLst>
              <c:ext xmlns:c16="http://schemas.microsoft.com/office/drawing/2014/chart" uri="{C3380CC4-5D6E-409C-BE32-E72D297353CC}">
                <c16:uniqueId val="{00000003-60A3-406A-AAFE-14BA7AF90647}"/>
              </c:ext>
            </c:extLst>
          </c:dPt>
          <c:dPt>
            <c:idx val="2"/>
            <c:bubble3D val="0"/>
            <c:spPr>
              <a:solidFill>
                <a:schemeClr val="accent3"/>
              </a:solidFill>
              <a:ln w="19050">
                <a:noFill/>
              </a:ln>
              <a:effectLst/>
            </c:spPr>
            <c:extLst>
              <c:ext xmlns:c16="http://schemas.microsoft.com/office/drawing/2014/chart" uri="{C3380CC4-5D6E-409C-BE32-E72D297353CC}">
                <c16:uniqueId val="{00000005-60A3-406A-AAFE-14BA7AF90647}"/>
              </c:ext>
            </c:extLst>
          </c:dPt>
          <c:dPt>
            <c:idx val="3"/>
            <c:bubble3D val="0"/>
            <c:spPr>
              <a:solidFill>
                <a:schemeClr val="accent4"/>
              </a:solidFill>
              <a:ln w="19050">
                <a:noFill/>
              </a:ln>
              <a:effectLst/>
            </c:spPr>
            <c:extLst>
              <c:ext xmlns:c16="http://schemas.microsoft.com/office/drawing/2014/chart" uri="{C3380CC4-5D6E-409C-BE32-E72D297353CC}">
                <c16:uniqueId val="{00000007-60A3-406A-AAFE-14BA7AF90647}"/>
              </c:ext>
            </c:extLst>
          </c:dPt>
          <c:dPt>
            <c:idx val="4"/>
            <c:bubble3D val="0"/>
            <c:spPr>
              <a:solidFill>
                <a:schemeClr val="accent5"/>
              </a:solidFill>
              <a:ln w="19050">
                <a:noFill/>
              </a:ln>
              <a:effectLst/>
            </c:spPr>
            <c:extLst>
              <c:ext xmlns:c16="http://schemas.microsoft.com/office/drawing/2014/chart" uri="{C3380CC4-5D6E-409C-BE32-E72D297353CC}">
                <c16:uniqueId val="{00000009-60A3-406A-AAFE-14BA7AF90647}"/>
              </c:ext>
            </c:extLst>
          </c:dPt>
          <c:dLbls>
            <c:dLbl>
              <c:idx val="0"/>
              <c:layout>
                <c:manualLayout>
                  <c:x val="-6.7300038631450648E-2"/>
                  <c:y val="-9.455415151170302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A3-406A-AAFE-14BA7AF90647}"/>
                </c:ext>
              </c:extLst>
            </c:dLbl>
            <c:dLbl>
              <c:idx val="1"/>
              <c:layout>
                <c:manualLayout>
                  <c:x val="4.2393022816753209E-2"/>
                  <c:y val="-1.158226640783673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A3-406A-AAFE-14BA7AF906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Weekly</c:v>
                </c:pt>
                <c:pt idx="1">
                  <c:v>Fortnightly</c:v>
                </c:pt>
                <c:pt idx="2">
                  <c:v>Quarterly</c:v>
                </c:pt>
                <c:pt idx="3">
                  <c:v>Six Monthly or less often</c:v>
                </c:pt>
                <c:pt idx="4">
                  <c:v>Never</c:v>
                </c:pt>
              </c:strCache>
            </c:strRef>
          </c:cat>
          <c:val>
            <c:numRef>
              <c:f>Sheet1!$B$2:$B$6</c:f>
              <c:numCache>
                <c:formatCode>###0%</c:formatCode>
                <c:ptCount val="5"/>
                <c:pt idx="0">
                  <c:v>8.7945891109474511E-3</c:v>
                </c:pt>
                <c:pt idx="1">
                  <c:v>2.4041976474404998E-2</c:v>
                </c:pt>
                <c:pt idx="2">
                  <c:v>0.15429887932829572</c:v>
                </c:pt>
                <c:pt idx="3">
                  <c:v>0.36288016629524678</c:v>
                </c:pt>
                <c:pt idx="4">
                  <c:v>0.44998438879110192</c:v>
                </c:pt>
              </c:numCache>
            </c:numRef>
          </c:val>
          <c:extLst>
            <c:ext xmlns:c16="http://schemas.microsoft.com/office/drawing/2014/chart" uri="{C3380CC4-5D6E-409C-BE32-E72D297353CC}">
              <c16:uniqueId val="{00000000-672C-4366-842D-5AD4F7013F5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269340837157318"/>
          <c:y val="0.24968445080654597"/>
          <c:w val="0.29655983133840674"/>
          <c:h val="0.651280070146978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2829535478956"/>
          <c:y val="8.3935698645727239E-2"/>
          <c:w val="0.78261575009870554"/>
          <c:h val="0.66530541028364309"/>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Website</c:v>
                </c:pt>
              </c:strCache>
            </c:strRef>
          </c:cat>
          <c:val>
            <c:numRef>
              <c:f>Sheet1!$B$2</c:f>
              <c:numCache>
                <c:formatCode>0%</c:formatCode>
                <c:ptCount val="1"/>
                <c:pt idx="0">
                  <c:v>0.11</c:v>
                </c:pt>
              </c:numCache>
            </c:numRef>
          </c:val>
          <c:extLst>
            <c:ext xmlns:c16="http://schemas.microsoft.com/office/drawing/2014/chart" uri="{C3380CC4-5D6E-409C-BE32-E72D297353CC}">
              <c16:uniqueId val="{00000000-B51F-416D-92DC-3DA7835DB6B8}"/>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Website</c:v>
                </c:pt>
              </c:strCache>
            </c:strRef>
          </c:cat>
          <c:val>
            <c:numRef>
              <c:f>Sheet1!$C$2</c:f>
              <c:numCache>
                <c:formatCode>0%</c:formatCode>
                <c:ptCount val="1"/>
                <c:pt idx="0">
                  <c:v>0.89</c:v>
                </c:pt>
              </c:numCache>
            </c:numRef>
          </c:val>
          <c:extLst>
            <c:ext xmlns:c16="http://schemas.microsoft.com/office/drawing/2014/chart" uri="{C3380CC4-5D6E-409C-BE32-E72D297353CC}">
              <c16:uniqueId val="{00000001-B51F-416D-92DC-3DA7835DB6B8}"/>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31819434343364061"/>
          <c:y val="0.82535889120281181"/>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Rates spend, overall</c:v>
                </c:pt>
                <c:pt idx="1">
                  <c:v>Rates spend, ratepayer</c:v>
                </c:pt>
                <c:pt idx="2">
                  <c:v>Rates spend, non-ratepayer</c:v>
                </c:pt>
              </c:strCache>
            </c:strRef>
          </c:cat>
          <c:val>
            <c:numRef>
              <c:f>Sheet1!$B$2:$B$4</c:f>
              <c:numCache>
                <c:formatCode>###0%</c:formatCode>
                <c:ptCount val="3"/>
                <c:pt idx="0" formatCode="0%">
                  <c:v>0.37</c:v>
                </c:pt>
                <c:pt idx="1">
                  <c:v>0.38</c:v>
                </c:pt>
                <c:pt idx="2">
                  <c:v>0.23</c:v>
                </c:pt>
              </c:numCache>
            </c:numRef>
          </c:val>
          <c:extLst>
            <c:ext xmlns:c16="http://schemas.microsoft.com/office/drawing/2014/chart" uri="{C3380CC4-5D6E-409C-BE32-E72D297353CC}">
              <c16:uniqueId val="{00000000-773E-404C-B78C-AB82B45DA09D}"/>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Rates spend, overall</c:v>
                </c:pt>
                <c:pt idx="1">
                  <c:v>Rates spend, ratepayer</c:v>
                </c:pt>
                <c:pt idx="2">
                  <c:v>Rates spend, non-ratepayer</c:v>
                </c:pt>
              </c:strCache>
            </c:strRef>
          </c:cat>
          <c:val>
            <c:numRef>
              <c:f>Sheet1!$C$2:$C$4</c:f>
              <c:numCache>
                <c:formatCode>###0%</c:formatCode>
                <c:ptCount val="3"/>
                <c:pt idx="0" formatCode="0%">
                  <c:v>0.63</c:v>
                </c:pt>
                <c:pt idx="1">
                  <c:v>0.62</c:v>
                </c:pt>
                <c:pt idx="2">
                  <c:v>0.77</c:v>
                </c:pt>
              </c:numCache>
            </c:numRef>
          </c:val>
          <c:extLst>
            <c:ext xmlns:c16="http://schemas.microsoft.com/office/drawing/2014/chart" uri="{C3380CC4-5D6E-409C-BE32-E72D297353CC}">
              <c16:uniqueId val="{00000001-773E-404C-B78C-AB82B45DA09D}"/>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5636855324699854"/>
          <c:y val="0.81454526877319033"/>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66576882538934"/>
          <c:y val="3.4901619927078013E-2"/>
          <c:w val="0.4143342311746106"/>
          <c:h val="0.91984391129509224"/>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9"/>
            <c:invertIfNegative val="0"/>
            <c:bubble3D val="0"/>
            <c:spPr>
              <a:solidFill>
                <a:srgbClr val="276A7C"/>
              </a:solidFill>
              <a:ln>
                <a:noFill/>
              </a:ln>
              <a:effectLst/>
            </c:spPr>
            <c:extLst>
              <c:ext xmlns:c16="http://schemas.microsoft.com/office/drawing/2014/chart" uri="{C3380CC4-5D6E-409C-BE32-E72D297353CC}">
                <c16:uniqueId val="{00000001-6AFC-4714-B053-A4057B08D7D8}"/>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01-C973-4FC9-8077-9326C20DB9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Safer roads/roading/bridge/footpaths/culverts/cycleways</c:v>
                </c:pt>
                <c:pt idx="1">
                  <c:v>Water quality/water supply/environmental issues</c:v>
                </c:pt>
                <c:pt idx="2">
                  <c:v>More youth activties/hydroslide/climbing wall/sport facilities</c:v>
                </c:pt>
                <c:pt idx="3">
                  <c:v>Reallocate rates money/better rates/better spending</c:v>
                </c:pt>
                <c:pt idx="4">
                  <c:v>Smell pollution/litter/birds/rubbish/recycling/green waste collection/animal control</c:v>
                </c:pt>
                <c:pt idx="5">
                  <c:v>Gardens/suburban planting/public parks/playgrounds/ trees</c:v>
                </c:pt>
                <c:pt idx="6">
                  <c:v>EA Centre</c:v>
                </c:pt>
                <c:pt idx="7">
                  <c:v>Events/family activities/community</c:v>
                </c:pt>
                <c:pt idx="8">
                  <c:v>Maintain facilities/build right the first time</c:v>
                </c:pt>
                <c:pt idx="9">
                  <c:v>They do a good job/happy with Council</c:v>
                </c:pt>
                <c:pt idx="10">
                  <c:v>Promote mid-Canterbury/tourism/I-site</c:v>
                </c:pt>
                <c:pt idx="11">
                  <c:v>Social housing</c:v>
                </c:pt>
                <c:pt idx="12">
                  <c:v>Public services for public areas/public transport</c:v>
                </c:pt>
                <c:pt idx="13">
                  <c:v>CCTV/better security/street lighting</c:v>
                </c:pt>
                <c:pt idx="14">
                  <c:v>Other</c:v>
                </c:pt>
              </c:strCache>
            </c:strRef>
          </c:cat>
          <c:val>
            <c:numRef>
              <c:f>Sheet1!$B$2:$B$16</c:f>
              <c:numCache>
                <c:formatCode>###0%</c:formatCode>
                <c:ptCount val="15"/>
                <c:pt idx="0">
                  <c:v>0.60797589384258088</c:v>
                </c:pt>
                <c:pt idx="1">
                  <c:v>0.11156260684080133</c:v>
                </c:pt>
                <c:pt idx="2">
                  <c:v>8.9905378379915094E-2</c:v>
                </c:pt>
                <c:pt idx="3">
                  <c:v>7.200104373085614E-2</c:v>
                </c:pt>
                <c:pt idx="4">
                  <c:v>5.4038048647087764E-2</c:v>
                </c:pt>
                <c:pt idx="5">
                  <c:v>3.5979586860711614E-2</c:v>
                </c:pt>
                <c:pt idx="6">
                  <c:v>3.4909607088120742E-2</c:v>
                </c:pt>
                <c:pt idx="7">
                  <c:v>3.3809770965253769E-2</c:v>
                </c:pt>
                <c:pt idx="8">
                  <c:v>2.0557094771532176E-2</c:v>
                </c:pt>
                <c:pt idx="9">
                  <c:v>1.6765529478727881E-2</c:v>
                </c:pt>
                <c:pt idx="10">
                  <c:v>9.4614348083717405E-3</c:v>
                </c:pt>
                <c:pt idx="11">
                  <c:v>8.7628535258207907E-3</c:v>
                </c:pt>
                <c:pt idx="12">
                  <c:v>5.4865212445712689E-3</c:v>
                </c:pt>
                <c:pt idx="13">
                  <c:v>5.0107988184178312E-3</c:v>
                </c:pt>
                <c:pt idx="14">
                  <c:v>7.6579928142310322E-2</c:v>
                </c:pt>
              </c:numCache>
            </c:numRef>
          </c:val>
          <c:extLst>
            <c:ext xmlns:c16="http://schemas.microsoft.com/office/drawing/2014/chart" uri="{C3380CC4-5D6E-409C-BE32-E72D297353CC}">
              <c16:uniqueId val="{00000000-50CE-4F8E-927F-F48D78145A73}"/>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scaling>
        <c:delete val="1"/>
        <c:axPos val="t"/>
        <c:numFmt formatCode="###0%" sourceLinked="1"/>
        <c:majorTickMark val="none"/>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91487519280653"/>
          <c:y val="0.10457417554352125"/>
          <c:w val="0.46440037652843874"/>
          <c:h val="0.86712431822456282"/>
        </c:manualLayout>
      </c:layout>
      <c:barChart>
        <c:barDir val="bar"/>
        <c:grouping val="clustered"/>
        <c:varyColors val="0"/>
        <c:ser>
          <c:idx val="0"/>
          <c:order val="0"/>
          <c:tx>
            <c:strRef>
              <c:f>Sheet1!$B$1</c:f>
              <c:strCache>
                <c:ptCount val="1"/>
                <c:pt idx="0">
                  <c:v>2021</c:v>
                </c:pt>
              </c:strCache>
            </c:strRef>
          </c:tx>
          <c:spPr>
            <a:solidFill>
              <a:srgbClr val="276A7C"/>
            </a:solidFill>
            <a:ln>
              <a:noFill/>
            </a:ln>
            <a:effectLst/>
          </c:spPr>
          <c:invertIfNegative val="0"/>
          <c:dPt>
            <c:idx val="9"/>
            <c:invertIfNegative val="0"/>
            <c:bubble3D val="0"/>
            <c:spPr>
              <a:solidFill>
                <a:srgbClr val="276A7C"/>
              </a:solidFill>
              <a:ln>
                <a:noFill/>
              </a:ln>
              <a:effectLst/>
            </c:spPr>
            <c:extLst>
              <c:ext xmlns:c16="http://schemas.microsoft.com/office/drawing/2014/chart" uri="{C3380CC4-5D6E-409C-BE32-E72D297353CC}">
                <c16:uniqueId val="{00000002-7C8D-4E33-A4AE-CE705EB2D600}"/>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2-BEA5-402A-9F98-4B953B094CB5}"/>
              </c:ext>
            </c:extLst>
          </c:dPt>
          <c:dLbls>
            <c:dLbl>
              <c:idx val="7"/>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18-4DCA-83E3-43136E8264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Too many potholes</c:v>
                </c:pt>
                <c:pt idx="1">
                  <c:v>Repairs that need to be fixed again too soon / cheap repairs</c:v>
                </c:pt>
                <c:pt idx="2">
                  <c:v>Poor maintenance of roads/poor quality of roads</c:v>
                </c:pt>
                <c:pt idx="3">
                  <c:v>Safety issues</c:v>
                </c:pt>
                <c:pt idx="4">
                  <c:v>Takes too long for repairs to be done</c:v>
                </c:pt>
                <c:pt idx="5">
                  <c:v>Uneven surfaces</c:v>
                </c:pt>
                <c:pt idx="6">
                  <c:v>Damage to vehicles</c:v>
                </c:pt>
                <c:pt idx="7">
                  <c:v>Lack of value for money / Lack of funding</c:v>
                </c:pt>
                <c:pt idx="8">
                  <c:v>Road markings are poor</c:v>
                </c:pt>
                <c:pt idx="9">
                  <c:v>Roadworks</c:v>
                </c:pt>
                <c:pt idx="10">
                  <c:v>Other</c:v>
                </c:pt>
              </c:strCache>
            </c:strRef>
          </c:cat>
          <c:val>
            <c:numRef>
              <c:f>Sheet1!$B$2:$B$12</c:f>
              <c:numCache>
                <c:formatCode>###0%</c:formatCode>
                <c:ptCount val="11"/>
                <c:pt idx="0">
                  <c:v>0.74189868908464607</c:v>
                </c:pt>
                <c:pt idx="1">
                  <c:v>0.37752099723605675</c:v>
                </c:pt>
                <c:pt idx="2">
                  <c:v>0.27358021022941842</c:v>
                </c:pt>
                <c:pt idx="3">
                  <c:v>0.13030419618177078</c:v>
                </c:pt>
                <c:pt idx="4">
                  <c:v>0.12955434510156491</c:v>
                </c:pt>
                <c:pt idx="5">
                  <c:v>8.8608976554468477E-2</c:v>
                </c:pt>
                <c:pt idx="6">
                  <c:v>5.3823393282138629E-2</c:v>
                </c:pt>
                <c:pt idx="7">
                  <c:v>2.8823191831910015E-2</c:v>
                </c:pt>
                <c:pt idx="8">
                  <c:v>2.4774127223718734E-2</c:v>
                </c:pt>
                <c:pt idx="9">
                  <c:v>2.1493211717595974E-2</c:v>
                </c:pt>
                <c:pt idx="10">
                  <c:v>1.7887799417799662E-2</c:v>
                </c:pt>
              </c:numCache>
            </c:numRef>
          </c:val>
          <c:extLst>
            <c:ext xmlns:c16="http://schemas.microsoft.com/office/drawing/2014/chart" uri="{C3380CC4-5D6E-409C-BE32-E72D297353CC}">
              <c16:uniqueId val="{00000000-A880-4471-B351-A375F846873E}"/>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9"/>
        </c:scaling>
        <c:delete val="1"/>
        <c:axPos val="t"/>
        <c:numFmt formatCode="###0%" sourceLinked="1"/>
        <c:majorTickMark val="out"/>
        <c:minorTickMark val="none"/>
        <c:tickLblPos val="nextTo"/>
        <c:crossAx val="81847192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89371251305373"/>
          <c:y val="3.4901502770185409E-2"/>
          <c:w val="0.45198036911440115"/>
          <c:h val="0.93829650851784485"/>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00-634E-4602-8063-5A7C4610AFD6}"/>
              </c:ext>
            </c:extLst>
          </c:dPt>
          <c:dLbls>
            <c:dLbl>
              <c:idx val="3"/>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CB-4D93-A46C-FE2F32415869}"/>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CB-4D93-A46C-FE2F32415869}"/>
                </c:ext>
              </c:extLst>
            </c:dLbl>
            <c:dLbl>
              <c:idx val="8"/>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CB-4D93-A46C-FE2F324158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Art centre/Museum, art gallery, heritage centre</c:v>
                </c:pt>
                <c:pt idx="1">
                  <c:v>Library, council buildings, water feature, Christmas lights</c:v>
                </c:pt>
                <c:pt idx="2">
                  <c:v>Council staff, inappropriate spending</c:v>
                </c:pt>
                <c:pt idx="3">
                  <c:v>Town centre</c:v>
                </c:pt>
                <c:pt idx="4">
                  <c:v>Rural roading</c:v>
                </c:pt>
                <c:pt idx="5">
                  <c:v>EA Centre</c:v>
                </c:pt>
                <c:pt idx="6">
                  <c:v>Consultants, architects, roading companies</c:v>
                </c:pt>
                <c:pt idx="7">
                  <c:v>Social Services</c:v>
                </c:pt>
                <c:pt idx="8">
                  <c:v>Happy with things</c:v>
                </c:pt>
                <c:pt idx="9">
                  <c:v>Spend more carefully, plan spending better</c:v>
                </c:pt>
                <c:pt idx="10">
                  <c:v>Glossy brochures, tourism</c:v>
                </c:pt>
                <c:pt idx="11">
                  <c:v>Dog parks/public gardens/reserves</c:v>
                </c:pt>
                <c:pt idx="12">
                  <c:v>Other</c:v>
                </c:pt>
              </c:strCache>
            </c:strRef>
          </c:cat>
          <c:val>
            <c:numRef>
              <c:f>Sheet1!$B$2:$B$14</c:f>
              <c:numCache>
                <c:formatCode>###0%</c:formatCode>
                <c:ptCount val="13"/>
                <c:pt idx="0">
                  <c:v>0.37949122301173771</c:v>
                </c:pt>
                <c:pt idx="1">
                  <c:v>0.24435304211671671</c:v>
                </c:pt>
                <c:pt idx="2">
                  <c:v>0.11437079346083288</c:v>
                </c:pt>
                <c:pt idx="3">
                  <c:v>6.0497730513323064E-2</c:v>
                </c:pt>
                <c:pt idx="4">
                  <c:v>5.8296130515255999E-2</c:v>
                </c:pt>
                <c:pt idx="5">
                  <c:v>4.6071849755716716E-2</c:v>
                </c:pt>
                <c:pt idx="6">
                  <c:v>3.8082686391716442E-2</c:v>
                </c:pt>
                <c:pt idx="7">
                  <c:v>2.4479204676908995E-2</c:v>
                </c:pt>
                <c:pt idx="8">
                  <c:v>1.5882302038854601E-2</c:v>
                </c:pt>
                <c:pt idx="9">
                  <c:v>1.3214356988764464E-2</c:v>
                </c:pt>
                <c:pt idx="10">
                  <c:v>1.129773107316067E-2</c:v>
                </c:pt>
                <c:pt idx="11">
                  <c:v>7.7505009645287013E-3</c:v>
                </c:pt>
                <c:pt idx="12">
                  <c:v>0.13257147074593462</c:v>
                </c:pt>
              </c:numCache>
            </c:numRef>
          </c:val>
          <c:extLst>
            <c:ext xmlns:c16="http://schemas.microsoft.com/office/drawing/2014/chart" uri="{C3380CC4-5D6E-409C-BE32-E72D297353CC}">
              <c16:uniqueId val="{00000000-50CE-4F8E-927F-F48D78145A73}"/>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75000000000000011"/>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84600507389582E-2"/>
          <c:y val="3.9372275717536473E-2"/>
          <c:w val="0.93323079898522088"/>
          <c:h val="0.77089253031552496"/>
        </c:manualLayout>
      </c:layout>
      <c:lineChart>
        <c:grouping val="standard"/>
        <c:varyColors val="0"/>
        <c:ser>
          <c:idx val="0"/>
          <c:order val="0"/>
          <c:tx>
            <c:strRef>
              <c:f>Sheet1!$B$1</c:f>
              <c:strCache>
                <c:ptCount val="1"/>
                <c:pt idx="0">
                  <c:v>Rates spend, overall</c:v>
                </c:pt>
              </c:strCache>
            </c:strRef>
          </c:tx>
          <c:spPr>
            <a:ln w="28575" cap="rnd">
              <a:solidFill>
                <a:schemeClr val="accent1"/>
              </a:solidFill>
              <a:round/>
            </a:ln>
            <a:effectLst/>
          </c:spPr>
          <c:marker>
            <c:symbol val="none"/>
          </c:marker>
          <c:dLbls>
            <c:dLbl>
              <c:idx val="6"/>
              <c:layout>
                <c:manualLayout>
                  <c:x val="-4.0506765939160222E-2"/>
                  <c:y val="-4.253107647803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48-4975-8C88-CA17CC5E76EC}"/>
                </c:ext>
              </c:extLst>
            </c:dLbl>
            <c:dLbl>
              <c:idx val="10"/>
              <c:layout>
                <c:manualLayout>
                  <c:x val="-6.3645192360983066E-4"/>
                  <c:y val="3.99979482450449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48-4975-8C88-CA17CC5E76E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0.78</c:v>
                </c:pt>
                <c:pt idx="1">
                  <c:v>0.67</c:v>
                </c:pt>
                <c:pt idx="2">
                  <c:v>0.75</c:v>
                </c:pt>
                <c:pt idx="3">
                  <c:v>0.72</c:v>
                </c:pt>
                <c:pt idx="4">
                  <c:v>0.7</c:v>
                </c:pt>
                <c:pt idx="5">
                  <c:v>0.64</c:v>
                </c:pt>
                <c:pt idx="6">
                  <c:v>0.76</c:v>
                </c:pt>
                <c:pt idx="7">
                  <c:v>0.7</c:v>
                </c:pt>
                <c:pt idx="8">
                  <c:v>0.75</c:v>
                </c:pt>
                <c:pt idx="9">
                  <c:v>0.69</c:v>
                </c:pt>
                <c:pt idx="10">
                  <c:v>0.7</c:v>
                </c:pt>
                <c:pt idx="11">
                  <c:v>0.63</c:v>
                </c:pt>
              </c:numCache>
            </c:numRef>
          </c:val>
          <c:smooth val="0"/>
          <c:extLst>
            <c:ext xmlns:c16="http://schemas.microsoft.com/office/drawing/2014/chart" uri="{C3380CC4-5D6E-409C-BE32-E72D297353CC}">
              <c16:uniqueId val="{00000000-BBCD-45E1-AE9E-E3A99496ECEE}"/>
            </c:ext>
          </c:extLst>
        </c:ser>
        <c:ser>
          <c:idx val="1"/>
          <c:order val="1"/>
          <c:tx>
            <c:strRef>
              <c:f>Sheet1!$C$1</c:f>
              <c:strCache>
                <c:ptCount val="1"/>
                <c:pt idx="0">
                  <c:v>Rates spend, ratepayer</c:v>
                </c:pt>
              </c:strCache>
            </c:strRef>
          </c:tx>
          <c:spPr>
            <a:ln w="28575" cap="rnd">
              <a:solidFill>
                <a:schemeClr val="accent2"/>
              </a:solidFill>
              <a:round/>
            </a:ln>
            <a:effectLst/>
          </c:spPr>
          <c:marker>
            <c:symbol val="none"/>
          </c:marker>
          <c:dLbls>
            <c:dLbl>
              <c:idx val="6"/>
              <c:layout>
                <c:manualLayout>
                  <c:x val="-5.2368727715579521E-3"/>
                  <c:y val="-3.2634177164531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48-4975-8C88-CA17CC5E76E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153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0.76</c:v>
                </c:pt>
                <c:pt idx="1">
                  <c:v>0.65</c:v>
                </c:pt>
                <c:pt idx="2">
                  <c:v>0.74</c:v>
                </c:pt>
                <c:pt idx="3">
                  <c:v>0.7</c:v>
                </c:pt>
                <c:pt idx="4">
                  <c:v>0.68</c:v>
                </c:pt>
                <c:pt idx="5">
                  <c:v>0.61</c:v>
                </c:pt>
                <c:pt idx="6">
                  <c:v>0.76</c:v>
                </c:pt>
                <c:pt idx="7">
                  <c:v>0.69</c:v>
                </c:pt>
                <c:pt idx="8">
                  <c:v>0.73</c:v>
                </c:pt>
                <c:pt idx="9">
                  <c:v>0.68</c:v>
                </c:pt>
                <c:pt idx="10">
                  <c:v>0.7</c:v>
                </c:pt>
                <c:pt idx="11">
                  <c:v>0.62</c:v>
                </c:pt>
              </c:numCache>
            </c:numRef>
          </c:val>
          <c:smooth val="0"/>
          <c:extLst>
            <c:ext xmlns:c16="http://schemas.microsoft.com/office/drawing/2014/chart" uri="{C3380CC4-5D6E-409C-BE32-E72D297353CC}">
              <c16:uniqueId val="{00000006-BBCD-45E1-AE9E-E3A99496ECEE}"/>
            </c:ext>
          </c:extLst>
        </c:ser>
        <c:ser>
          <c:idx val="2"/>
          <c:order val="2"/>
          <c:tx>
            <c:strRef>
              <c:f>Sheet1!$D$1</c:f>
              <c:strCache>
                <c:ptCount val="1"/>
                <c:pt idx="0">
                  <c:v>Rates spend, non-ratepayer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5" formatCode="0%">
                  <c:v>0.86</c:v>
                </c:pt>
                <c:pt idx="6" formatCode="0%">
                  <c:v>0.74</c:v>
                </c:pt>
                <c:pt idx="7" formatCode="0%">
                  <c:v>0.8</c:v>
                </c:pt>
                <c:pt idx="8" formatCode="0%">
                  <c:v>0.86</c:v>
                </c:pt>
                <c:pt idx="9" formatCode="0%">
                  <c:v>0.77</c:v>
                </c:pt>
                <c:pt idx="10" formatCode="0%">
                  <c:v>0.71</c:v>
                </c:pt>
                <c:pt idx="11" formatCode="0%">
                  <c:v>0.77</c:v>
                </c:pt>
              </c:numCache>
            </c:numRef>
          </c:val>
          <c:smooth val="0"/>
          <c:extLst>
            <c:ext xmlns:c16="http://schemas.microsoft.com/office/drawing/2014/chart" uri="{C3380CC4-5D6E-409C-BE32-E72D297353CC}">
              <c16:uniqueId val="{0000000B-BBCD-45E1-AE9E-E3A99496ECEE}"/>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
          <c:min val="0.25"/>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2021</c:v>
                </c:pt>
              </c:strCache>
            </c:strRef>
          </c:tx>
          <c:dPt>
            <c:idx val="0"/>
            <c:bubble3D val="0"/>
            <c:explosion val="8"/>
            <c:spPr>
              <a:solidFill>
                <a:schemeClr val="accent1">
                  <a:lumMod val="75000"/>
                </a:schemeClr>
              </a:solidFill>
              <a:ln w="19050">
                <a:solidFill>
                  <a:schemeClr val="lt1"/>
                </a:solidFill>
              </a:ln>
              <a:effectLst/>
            </c:spPr>
            <c:extLst>
              <c:ext xmlns:c16="http://schemas.microsoft.com/office/drawing/2014/chart" uri="{C3380CC4-5D6E-409C-BE32-E72D297353CC}">
                <c16:uniqueId val="{00000003-B60B-4EFE-9A68-D0EFE725023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2-B60B-4EFE-9A68-D0EFE7250235}"/>
              </c:ext>
            </c:extLst>
          </c:dPt>
          <c:dLbls>
            <c:dLbl>
              <c:idx val="0"/>
              <c:layout>
                <c:manualLayout>
                  <c:x val="-0.13491190889728111"/>
                  <c:y val="-9.817673435578866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0B-4EFE-9A68-D0EFE72502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Have contacted Council offices</c:v>
                </c:pt>
                <c:pt idx="1">
                  <c:v>No</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0-B60B-4EFE-9A68-D0EFE7250235}"/>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55600946621792"/>
          <c:y val="7.129995590324846E-2"/>
          <c:w val="0.50244399053378208"/>
          <c:h val="0.85740008819350311"/>
        </c:manualLayout>
      </c:layout>
      <c:barChart>
        <c:barDir val="bar"/>
        <c:grouping val="clustered"/>
        <c:varyColors val="0"/>
        <c:ser>
          <c:idx val="0"/>
          <c:order val="0"/>
          <c:tx>
            <c:strRef>
              <c:f>Sheet1!$B$1</c:f>
              <c:strCache>
                <c:ptCount val="1"/>
                <c:pt idx="0">
                  <c:v>Series 1</c:v>
                </c:pt>
              </c:strCache>
            </c:strRef>
          </c:tx>
          <c:spPr>
            <a:solidFill>
              <a:srgbClr val="03BA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By phone</c:v>
                </c:pt>
                <c:pt idx="1">
                  <c:v>In person</c:v>
                </c:pt>
                <c:pt idx="2">
                  <c:v>By email</c:v>
                </c:pt>
                <c:pt idx="3">
                  <c:v>Online through Council website</c:v>
                </c:pt>
                <c:pt idx="4">
                  <c:v>Through the Snap, Send, Solve App</c:v>
                </c:pt>
                <c:pt idx="5">
                  <c:v>In writing</c:v>
                </c:pt>
                <c:pt idx="6">
                  <c:v>Through Facebook</c:v>
                </c:pt>
              </c:strCache>
            </c:strRef>
          </c:cat>
          <c:val>
            <c:numRef>
              <c:f>Sheet1!$B$2:$B$8</c:f>
              <c:numCache>
                <c:formatCode>###0%</c:formatCode>
                <c:ptCount val="7"/>
                <c:pt idx="0">
                  <c:v>0.62554556127019445</c:v>
                </c:pt>
                <c:pt idx="1">
                  <c:v>0.52554726556797204</c:v>
                </c:pt>
                <c:pt idx="2">
                  <c:v>0.33703705463065026</c:v>
                </c:pt>
                <c:pt idx="3">
                  <c:v>0.33165778857040118</c:v>
                </c:pt>
                <c:pt idx="4">
                  <c:v>0.1950776845673407</c:v>
                </c:pt>
                <c:pt idx="5">
                  <c:v>7.7938301535038057E-2</c:v>
                </c:pt>
                <c:pt idx="6">
                  <c:v>6.175629398147478E-2</c:v>
                </c:pt>
              </c:numCache>
            </c:numRef>
          </c:val>
          <c:extLst>
            <c:ext xmlns:c16="http://schemas.microsoft.com/office/drawing/2014/chart" uri="{C3380CC4-5D6E-409C-BE32-E72D297353CC}">
              <c16:uniqueId val="{00000000-50CE-4F8E-927F-F48D78145A73}"/>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scaling>
        <c:delete val="1"/>
        <c:axPos val="t"/>
        <c:numFmt formatCode="###0%" sourceLinked="1"/>
        <c:majorTickMark val="none"/>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55600946621792"/>
          <c:y val="2.665086566167197E-2"/>
          <c:w val="0.50244399053378208"/>
          <c:h val="0.92809448961923791"/>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1-A599-4AA7-961C-32BC2AAAB40D}"/>
              </c:ext>
            </c:extLst>
          </c:dPt>
          <c:dLbls>
            <c:dLbl>
              <c:idx val="7"/>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99-4AA7-961C-32BC2AAAB4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Newspapers</c:v>
                </c:pt>
                <c:pt idx="1">
                  <c:v>Mail/letter/rates bill</c:v>
                </c:pt>
                <c:pt idx="2">
                  <c:v>Facebook/Social media</c:v>
                </c:pt>
                <c:pt idx="3">
                  <c:v>Radio</c:v>
                </c:pt>
                <c:pt idx="4">
                  <c:v>Website</c:v>
                </c:pt>
                <c:pt idx="5">
                  <c:v>Family/friends/conversation/noticeboard</c:v>
                </c:pt>
                <c:pt idx="6">
                  <c:v>Email/text</c:v>
                </c:pt>
                <c:pt idx="7">
                  <c:v>Other</c:v>
                </c:pt>
              </c:strCache>
            </c:strRef>
          </c:cat>
          <c:val>
            <c:numRef>
              <c:f>Sheet1!$B$2:$B$9</c:f>
              <c:numCache>
                <c:formatCode>###0%</c:formatCode>
                <c:ptCount val="8"/>
                <c:pt idx="0">
                  <c:v>0.5618126133095257</c:v>
                </c:pt>
                <c:pt idx="1">
                  <c:v>0.30881525575341173</c:v>
                </c:pt>
                <c:pt idx="2">
                  <c:v>0.18690961878487836</c:v>
                </c:pt>
                <c:pt idx="3">
                  <c:v>0.10097269920486091</c:v>
                </c:pt>
                <c:pt idx="4">
                  <c:v>8.5278936058691496E-2</c:v>
                </c:pt>
                <c:pt idx="5">
                  <c:v>5.1118422706591019E-2</c:v>
                </c:pt>
                <c:pt idx="6">
                  <c:v>4.6380225953537121E-2</c:v>
                </c:pt>
                <c:pt idx="7">
                  <c:v>1.4151546611123229E-2</c:v>
                </c:pt>
              </c:numCache>
            </c:numRef>
          </c:val>
          <c:extLst>
            <c:ext xmlns:c16="http://schemas.microsoft.com/office/drawing/2014/chart" uri="{C3380CC4-5D6E-409C-BE32-E72D297353CC}">
              <c16:uniqueId val="{00000000-50CE-4F8E-927F-F48D78145A73}"/>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8"/>
        </c:scaling>
        <c:delete val="1"/>
        <c:axPos val="t"/>
        <c:numFmt formatCode="###0%" sourceLinked="1"/>
        <c:majorTickMark val="out"/>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2846379107122E-2"/>
          <c:y val="5.8646028190394307E-2"/>
          <c:w val="0.91165807802818244"/>
          <c:h val="0.68659101948495427"/>
        </c:manualLayout>
      </c:layout>
      <c:barChart>
        <c:barDir val="col"/>
        <c:grouping val="percentStacked"/>
        <c:varyColors val="0"/>
        <c:ser>
          <c:idx val="0"/>
          <c:order val="0"/>
          <c:tx>
            <c:strRef>
              <c:f>Sheet1!$B$1</c:f>
              <c:strCache>
                <c:ptCount val="1"/>
                <c:pt idx="0">
                  <c:v>No</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Consultation documents</c:v>
                </c:pt>
                <c:pt idx="1">
                  <c:v>Info from Council offices</c:v>
                </c:pt>
                <c:pt idx="2">
                  <c:v>Council brief</c:v>
                </c:pt>
                <c:pt idx="3">
                  <c:v>Info from website</c:v>
                </c:pt>
                <c:pt idx="4">
                  <c:v>Annual Plan</c:v>
                </c:pt>
                <c:pt idx="5">
                  <c:v>Rates information</c:v>
                </c:pt>
              </c:strCache>
            </c:strRef>
          </c:cat>
          <c:val>
            <c:numRef>
              <c:f>Sheet1!$B$2:$B$7</c:f>
              <c:numCache>
                <c:formatCode>###0%</c:formatCode>
                <c:ptCount val="6"/>
                <c:pt idx="0" formatCode="0%">
                  <c:v>0.84</c:v>
                </c:pt>
                <c:pt idx="1">
                  <c:v>0.83210685053718403</c:v>
                </c:pt>
                <c:pt idx="2" formatCode="0%">
                  <c:v>0.69</c:v>
                </c:pt>
                <c:pt idx="3" formatCode="0%">
                  <c:v>0.61</c:v>
                </c:pt>
                <c:pt idx="4" formatCode="0%">
                  <c:v>0.55000000000000004</c:v>
                </c:pt>
                <c:pt idx="5" formatCode="0%">
                  <c:v>0.3</c:v>
                </c:pt>
              </c:numCache>
            </c:numRef>
          </c:val>
          <c:extLst>
            <c:ext xmlns:c16="http://schemas.microsoft.com/office/drawing/2014/chart" uri="{C3380CC4-5D6E-409C-BE32-E72D297353CC}">
              <c16:uniqueId val="{00000001-4168-47BB-8F27-BD54AA820112}"/>
            </c:ext>
          </c:extLst>
        </c:ser>
        <c:ser>
          <c:idx val="1"/>
          <c:order val="1"/>
          <c:tx>
            <c:strRef>
              <c:f>Sheet1!$C$1</c:f>
              <c:strCache>
                <c:ptCount val="1"/>
                <c:pt idx="0">
                  <c:v>Yes</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Consultation documents</c:v>
                </c:pt>
                <c:pt idx="1">
                  <c:v>Info from Council offices</c:v>
                </c:pt>
                <c:pt idx="2">
                  <c:v>Council brief</c:v>
                </c:pt>
                <c:pt idx="3">
                  <c:v>Info from website</c:v>
                </c:pt>
                <c:pt idx="4">
                  <c:v>Annual Plan</c:v>
                </c:pt>
                <c:pt idx="5">
                  <c:v>Rates information</c:v>
                </c:pt>
              </c:strCache>
            </c:strRef>
          </c:cat>
          <c:val>
            <c:numRef>
              <c:f>Sheet1!$C$2:$C$7</c:f>
              <c:numCache>
                <c:formatCode>###0%</c:formatCode>
                <c:ptCount val="6"/>
                <c:pt idx="0" formatCode="0%">
                  <c:v>0.16</c:v>
                </c:pt>
                <c:pt idx="1">
                  <c:v>0.167893149462815</c:v>
                </c:pt>
                <c:pt idx="2" formatCode="0%">
                  <c:v>0.31</c:v>
                </c:pt>
                <c:pt idx="3" formatCode="0%">
                  <c:v>0.39</c:v>
                </c:pt>
                <c:pt idx="4" formatCode="0%">
                  <c:v>0.45</c:v>
                </c:pt>
                <c:pt idx="5" formatCode="0%">
                  <c:v>0.7</c:v>
                </c:pt>
              </c:numCache>
            </c:numRef>
          </c:val>
          <c:extLst>
            <c:ext xmlns:c16="http://schemas.microsoft.com/office/drawing/2014/chart" uri="{C3380CC4-5D6E-409C-BE32-E72D297353CC}">
              <c16:uniqueId val="{00000003-4168-47BB-8F27-BD54AA820112}"/>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r"/>
        <c:numFmt formatCode="0%" sourceLinked="1"/>
        <c:majorTickMark val="out"/>
        <c:minorTickMark val="none"/>
        <c:tickLblPos val="nextTo"/>
        <c:crossAx val="95639154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3955516904926"/>
          <c:y val="0.12934394749950465"/>
          <c:w val="0.56527882367277016"/>
          <c:h val="0.5899195049191438"/>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Quality of information (about Council events/activities)</c:v>
                </c:pt>
              </c:strCache>
            </c:strRef>
          </c:cat>
          <c:val>
            <c:numRef>
              <c:f>Sheet1!$B$2</c:f>
              <c:numCache>
                <c:formatCode>0%</c:formatCode>
                <c:ptCount val="1"/>
                <c:pt idx="0">
                  <c:v>0.06</c:v>
                </c:pt>
              </c:numCache>
            </c:numRef>
          </c:val>
          <c:extLst>
            <c:ext xmlns:c16="http://schemas.microsoft.com/office/drawing/2014/chart" uri="{C3380CC4-5D6E-409C-BE32-E72D297353CC}">
              <c16:uniqueId val="{00000000-EFEF-4B4F-B79D-D27DF294E5F6}"/>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Quality of information (about Council events/activities)</c:v>
                </c:pt>
              </c:strCache>
            </c:strRef>
          </c:cat>
          <c:val>
            <c:numRef>
              <c:f>Sheet1!$C$2</c:f>
              <c:numCache>
                <c:formatCode>0%</c:formatCode>
                <c:ptCount val="1"/>
                <c:pt idx="0">
                  <c:v>0.94</c:v>
                </c:pt>
              </c:numCache>
            </c:numRef>
          </c:val>
          <c:extLst>
            <c:ext xmlns:c16="http://schemas.microsoft.com/office/drawing/2014/chart" uri="{C3380CC4-5D6E-409C-BE32-E72D297353CC}">
              <c16:uniqueId val="{00000001-EFEF-4B4F-B79D-D27DF294E5F6}"/>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39856709648045213"/>
          <c:y val="0.71450355811589294"/>
          <c:w val="0.49814562298047999"/>
          <c:h val="0.16692220660589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84600507389582E-2"/>
          <c:y val="3.9372275717536473E-2"/>
          <c:w val="0.93323079898522088"/>
          <c:h val="0.74941674356050503"/>
        </c:manualLayout>
      </c:layout>
      <c:lineChart>
        <c:grouping val="standard"/>
        <c:varyColors val="0"/>
        <c:ser>
          <c:idx val="0"/>
          <c:order val="0"/>
          <c:tx>
            <c:strRef>
              <c:f>Sheet1!$B$1</c:f>
              <c:strCache>
                <c:ptCount val="1"/>
                <c:pt idx="0">
                  <c:v>Website</c:v>
                </c:pt>
              </c:strCache>
            </c:strRef>
          </c:tx>
          <c:spPr>
            <a:ln w="28575" cap="rnd">
              <a:solidFill>
                <a:schemeClr val="accent1"/>
              </a:solidFill>
              <a:round/>
            </a:ln>
            <a:effectLst/>
          </c:spPr>
          <c:marker>
            <c:symbol val="none"/>
          </c:marker>
          <c:dLbls>
            <c:dLbl>
              <c:idx val="0"/>
              <c:layout>
                <c:manualLayout>
                  <c:x val="-1.818035605808423E-2"/>
                  <c:y val="3.2634177164531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74-43D2-8A5D-68EE8388B5FE}"/>
                </c:ext>
              </c:extLst>
            </c:dLbl>
            <c:dLbl>
              <c:idx val="5"/>
              <c:layout>
                <c:manualLayout>
                  <c:x val="-2.3638556163350553E-2"/>
                  <c:y val="2.1896283787021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B4-4EBB-A49F-1BEA3D644E38}"/>
                </c:ext>
              </c:extLst>
            </c:dLbl>
            <c:dLbl>
              <c:idx val="6"/>
              <c:layout>
                <c:manualLayout>
                  <c:x val="-2.1247303290049532E-2"/>
                  <c:y val="2.5475581579524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0A-457C-8989-B0B87E8D54A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Sheet1!$B$2:$B$13</c:f>
              <c:numCache>
                <c:formatCode>0%</c:formatCode>
                <c:ptCount val="7"/>
                <c:pt idx="0">
                  <c:v>0.82</c:v>
                </c:pt>
                <c:pt idx="1">
                  <c:v>0.9</c:v>
                </c:pt>
                <c:pt idx="2">
                  <c:v>0.93</c:v>
                </c:pt>
                <c:pt idx="3">
                  <c:v>0.95</c:v>
                </c:pt>
                <c:pt idx="4">
                  <c:v>0.92</c:v>
                </c:pt>
                <c:pt idx="5">
                  <c:v>0.89</c:v>
                </c:pt>
                <c:pt idx="6">
                  <c:v>0.89</c:v>
                </c:pt>
              </c:numCache>
            </c:numRef>
          </c:val>
          <c:smooth val="0"/>
          <c:extLst>
            <c:ext xmlns:c16="http://schemas.microsoft.com/office/drawing/2014/chart" uri="{C3380CC4-5D6E-409C-BE32-E72D297353CC}">
              <c16:uniqueId val="{00000001-24C7-45E9-8624-4F5E0A271AE5}"/>
            </c:ext>
          </c:extLst>
        </c:ser>
        <c:ser>
          <c:idx val="1"/>
          <c:order val="1"/>
          <c:tx>
            <c:strRef>
              <c:f>Sheet1!$C$1</c:f>
              <c:strCache>
                <c:ptCount val="1"/>
                <c:pt idx="0">
                  <c:v>Quality of information (about council events/activities)</c:v>
                </c:pt>
              </c:strCache>
            </c:strRef>
          </c:tx>
          <c:spPr>
            <a:ln w="28575" cap="rnd">
              <a:solidFill>
                <a:schemeClr val="accent2"/>
              </a:solidFill>
              <a:round/>
            </a:ln>
            <a:effectLst/>
          </c:spPr>
          <c:marker>
            <c:symbol val="none"/>
          </c:marker>
          <c:dLbls>
            <c:dLbl>
              <c:idx val="0"/>
              <c:layout>
                <c:manualLayout>
                  <c:x val="-1.818035605808423E-2"/>
                  <c:y val="-2.1896283787021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4-43D2-8A5D-68EE8388B5FE}"/>
                </c:ext>
              </c:extLst>
            </c:dLbl>
            <c:dLbl>
              <c:idx val="5"/>
              <c:layout>
                <c:manualLayout>
                  <c:x val="-2.6705503395315966E-2"/>
                  <c:y val="-3.9792772749537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B4-4EBB-A49F-1BEA3D644E38}"/>
                </c:ext>
              </c:extLst>
            </c:dLbl>
            <c:dLbl>
              <c:idx val="6"/>
              <c:layout>
                <c:manualLayout>
                  <c:x val="-1.5113348453141807E-2"/>
                  <c:y val="-2.905473845479177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408781804937082E-2"/>
                      <c:h val="4.5689877238540746E-2"/>
                    </c:manualLayout>
                  </c15:layout>
                </c:ext>
                <c:ext xmlns:c16="http://schemas.microsoft.com/office/drawing/2014/chart" uri="{C3380CC4-5D6E-409C-BE32-E72D297353CC}">
                  <c16:uniqueId val="{00000001-330A-457C-8989-B0B87E8D54A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7"/>
                <c:pt idx="0">
                  <c:v>2016</c:v>
                </c:pt>
                <c:pt idx="1">
                  <c:v>2017</c:v>
                </c:pt>
                <c:pt idx="2">
                  <c:v>2018</c:v>
                </c:pt>
                <c:pt idx="3">
                  <c:v>2019</c:v>
                </c:pt>
                <c:pt idx="4">
                  <c:v>2020</c:v>
                </c:pt>
                <c:pt idx="5">
                  <c:v>2021</c:v>
                </c:pt>
                <c:pt idx="6">
                  <c:v>2022</c:v>
                </c:pt>
              </c:numCache>
            </c:numRef>
          </c:cat>
          <c:val>
            <c:numRef>
              <c:f>Sheet1!$C$2:$C$13</c:f>
              <c:numCache>
                <c:formatCode>0%</c:formatCode>
                <c:ptCount val="7"/>
                <c:pt idx="0">
                  <c:v>0.75</c:v>
                </c:pt>
                <c:pt idx="1">
                  <c:v>0.83</c:v>
                </c:pt>
                <c:pt idx="2">
                  <c:v>0.85</c:v>
                </c:pt>
                <c:pt idx="3">
                  <c:v>0.88</c:v>
                </c:pt>
                <c:pt idx="4">
                  <c:v>0.92</c:v>
                </c:pt>
                <c:pt idx="5">
                  <c:v>0.92</c:v>
                </c:pt>
                <c:pt idx="6">
                  <c:v>0.94</c:v>
                </c:pt>
              </c:numCache>
            </c:numRef>
          </c:val>
          <c:smooth val="0"/>
          <c:extLst>
            <c:ext xmlns:c16="http://schemas.microsoft.com/office/drawing/2014/chart" uri="{C3380CC4-5D6E-409C-BE32-E72D297353CC}">
              <c16:uniqueId val="{00000003-24C7-45E9-8624-4F5E0A271AE5}"/>
            </c:ext>
          </c:extLst>
        </c:ser>
        <c:dLbls>
          <c:showLegendKey val="0"/>
          <c:showVal val="0"/>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25"/>
          <c:min val="0.5"/>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22175145643169"/>
          <c:y val="3.8459071371722477E-2"/>
          <c:w val="0.50634354430267081"/>
          <c:h val="0.84310405725308635"/>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 service received</c:v>
                </c:pt>
                <c:pt idx="1">
                  <c:v>By phone</c:v>
                </c:pt>
                <c:pt idx="2">
                  <c:v>In person</c:v>
                </c:pt>
                <c:pt idx="3">
                  <c:v>Online through Council website</c:v>
                </c:pt>
                <c:pt idx="4">
                  <c:v>By email</c:v>
                </c:pt>
                <c:pt idx="5">
                  <c:v>In writing</c:v>
                </c:pt>
                <c:pt idx="6">
                  <c:v>Through Facebook*</c:v>
                </c:pt>
                <c:pt idx="7">
                  <c:v>Through the Snap, Send, Solve App</c:v>
                </c:pt>
              </c:strCache>
            </c:strRef>
          </c:cat>
          <c:val>
            <c:numRef>
              <c:f>Sheet1!$B$2:$B$9</c:f>
              <c:numCache>
                <c:formatCode>0%</c:formatCode>
                <c:ptCount val="8"/>
                <c:pt idx="0">
                  <c:v>0.14000000000000001</c:v>
                </c:pt>
                <c:pt idx="1">
                  <c:v>0.14000000000000001</c:v>
                </c:pt>
                <c:pt idx="2">
                  <c:v>7.0000000000000007E-2</c:v>
                </c:pt>
                <c:pt idx="3">
                  <c:v>0.2</c:v>
                </c:pt>
                <c:pt idx="4">
                  <c:v>0.21</c:v>
                </c:pt>
                <c:pt idx="5">
                  <c:v>0.19</c:v>
                </c:pt>
                <c:pt idx="6">
                  <c:v>0.25</c:v>
                </c:pt>
                <c:pt idx="7">
                  <c:v>0.3</c:v>
                </c:pt>
              </c:numCache>
            </c:numRef>
          </c:val>
          <c:extLst>
            <c:ext xmlns:c16="http://schemas.microsoft.com/office/drawing/2014/chart" uri="{C3380CC4-5D6E-409C-BE32-E72D297353CC}">
              <c16:uniqueId val="{00000000-A6AD-4F03-9207-F8D7263D41F3}"/>
            </c:ext>
          </c:extLst>
        </c:ser>
        <c:ser>
          <c:idx val="1"/>
          <c:order val="1"/>
          <c:tx>
            <c:strRef>
              <c:f>Sheet1!$C$1</c:f>
              <c:strCache>
                <c:ptCount val="1"/>
                <c:pt idx="0">
                  <c:v>Satisfied</c:v>
                </c:pt>
              </c:strCache>
            </c:strRef>
          </c:tx>
          <c:spPr>
            <a:solidFill>
              <a:srgbClr val="087FA9"/>
            </a:solidFill>
            <a:ln>
              <a:noFill/>
            </a:ln>
            <a:effectLst/>
          </c:spPr>
          <c:invertIfNegative val="0"/>
          <c:dLbls>
            <c:dLbl>
              <c:idx val="6"/>
              <c:tx>
                <c:rich>
                  <a:bodyPr/>
                  <a:lstStyle/>
                  <a:p>
                    <a:fld id="{442A2E1D-8A78-4CE9-820C-E2FF8F6BEA1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AD-4F03-9207-F8D7263D41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 service received</c:v>
                </c:pt>
                <c:pt idx="1">
                  <c:v>By phone</c:v>
                </c:pt>
                <c:pt idx="2">
                  <c:v>In person</c:v>
                </c:pt>
                <c:pt idx="3">
                  <c:v>Online through Council website</c:v>
                </c:pt>
                <c:pt idx="4">
                  <c:v>By email</c:v>
                </c:pt>
                <c:pt idx="5">
                  <c:v>In writing</c:v>
                </c:pt>
                <c:pt idx="6">
                  <c:v>Through Facebook*</c:v>
                </c:pt>
                <c:pt idx="7">
                  <c:v>Through the Snap, Send, Solve App</c:v>
                </c:pt>
              </c:strCache>
            </c:strRef>
          </c:cat>
          <c:val>
            <c:numRef>
              <c:f>Sheet1!$C$2:$C$9</c:f>
              <c:numCache>
                <c:formatCode>0%</c:formatCode>
                <c:ptCount val="8"/>
                <c:pt idx="0">
                  <c:v>0.86</c:v>
                </c:pt>
                <c:pt idx="1">
                  <c:v>0.86</c:v>
                </c:pt>
                <c:pt idx="2">
                  <c:v>0.93</c:v>
                </c:pt>
                <c:pt idx="3">
                  <c:v>0.8</c:v>
                </c:pt>
                <c:pt idx="4">
                  <c:v>0.79</c:v>
                </c:pt>
                <c:pt idx="5">
                  <c:v>0.81</c:v>
                </c:pt>
                <c:pt idx="6">
                  <c:v>0.75</c:v>
                </c:pt>
                <c:pt idx="7">
                  <c:v>0.7</c:v>
                </c:pt>
              </c:numCache>
            </c:numRef>
          </c:val>
          <c:extLst>
            <c:ext xmlns:c16="http://schemas.microsoft.com/office/drawing/2014/chart" uri="{C3380CC4-5D6E-409C-BE32-E72D297353CC}">
              <c16:uniqueId val="{00000001-A6AD-4F03-9207-F8D7263D41F3}"/>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4802874691795641"/>
          <c:y val="0.87085790708321398"/>
          <c:w val="0.5151021616160717"/>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29623047005265"/>
          <c:y val="4.9579989700706505E-2"/>
          <c:w val="0.52052318221043425"/>
          <c:h val="0.79773564602513636"/>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dLbl>
              <c:idx val="0"/>
              <c:layout>
                <c:manualLayout>
                  <c:x val="5.332945537138087E-3"/>
                  <c:y val="5.1017348027749179E-3"/>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74-4C45-9E90-06DF9D0B9C28}"/>
                </c:ext>
              </c:extLst>
            </c:dLbl>
            <c:dLbl>
              <c:idx val="6"/>
              <c:layout>
                <c:manualLayout>
                  <c:x val="5.1805873195131307E-3"/>
                  <c:y val="-4.5072717909733192E-3"/>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D1-4E83-859F-2564F924A740}"/>
                </c:ext>
              </c:extLst>
            </c:dLbl>
            <c:dLbl>
              <c:idx val="8"/>
              <c:layout>
                <c:manualLayout>
                  <c:x val="7.7708809792696966E-3"/>
                  <c:y val="1.6526472318350354E-16"/>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3E-4C5D-BADC-64233FC11D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Great place to live</c:v>
                </c:pt>
                <c:pt idx="1">
                  <c:v>Clear about what Council does</c:v>
                </c:pt>
                <c:pt idx="2">
                  <c:v>Going in the right direction</c:v>
                </c:pt>
                <c:pt idx="3">
                  <c:v>Trust Council to do the right thing</c:v>
                </c:pt>
                <c:pt idx="4">
                  <c:v>Feel a sense of community</c:v>
                </c:pt>
                <c:pt idx="6">
                  <c:v>New resident support</c:v>
                </c:pt>
                <c:pt idx="7">
                  <c:v>Level of influence over Council decision-making</c:v>
                </c:pt>
                <c:pt idx="8">
                  <c:v>Lifestyle opportunities</c:v>
                </c:pt>
              </c:strCache>
            </c:strRef>
          </c:cat>
          <c:val>
            <c:numRef>
              <c:f>Sheet1!$B$2:$B$10</c:f>
              <c:numCache>
                <c:formatCode>0%</c:formatCode>
                <c:ptCount val="9"/>
                <c:pt idx="0">
                  <c:v>0.06</c:v>
                </c:pt>
                <c:pt idx="1">
                  <c:v>0.11</c:v>
                </c:pt>
                <c:pt idx="2">
                  <c:v>0.13</c:v>
                </c:pt>
                <c:pt idx="3">
                  <c:v>0.23</c:v>
                </c:pt>
                <c:pt idx="4" formatCode="###0%">
                  <c:v>9.2823742468466766E-2</c:v>
                </c:pt>
                <c:pt idx="6">
                  <c:v>0.09</c:v>
                </c:pt>
                <c:pt idx="7" formatCode="###0%">
                  <c:v>0.37</c:v>
                </c:pt>
                <c:pt idx="8" formatCode="###0%">
                  <c:v>5.2112614621940993E-2</c:v>
                </c:pt>
              </c:numCache>
            </c:numRef>
          </c:val>
          <c:extLst>
            <c:ext xmlns:c16="http://schemas.microsoft.com/office/drawing/2014/chart" uri="{C3380CC4-5D6E-409C-BE32-E72D297353CC}">
              <c16:uniqueId val="{00000000-1474-4C45-9E90-06DF9D0B9C28}"/>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Great place to live</c:v>
                </c:pt>
                <c:pt idx="1">
                  <c:v>Clear about what Council does</c:v>
                </c:pt>
                <c:pt idx="2">
                  <c:v>Going in the right direction</c:v>
                </c:pt>
                <c:pt idx="3">
                  <c:v>Trust Council to do the right thing</c:v>
                </c:pt>
                <c:pt idx="4">
                  <c:v>Feel a sense of community</c:v>
                </c:pt>
                <c:pt idx="6">
                  <c:v>New resident support</c:v>
                </c:pt>
                <c:pt idx="7">
                  <c:v>Level of influence over Council decision-making</c:v>
                </c:pt>
                <c:pt idx="8">
                  <c:v>Lifestyle opportunities</c:v>
                </c:pt>
              </c:strCache>
            </c:strRef>
          </c:cat>
          <c:val>
            <c:numRef>
              <c:f>Sheet1!$C$2:$C$10</c:f>
              <c:numCache>
                <c:formatCode>0%</c:formatCode>
                <c:ptCount val="9"/>
                <c:pt idx="0">
                  <c:v>0.94</c:v>
                </c:pt>
                <c:pt idx="1">
                  <c:v>0.89</c:v>
                </c:pt>
                <c:pt idx="2">
                  <c:v>0.87</c:v>
                </c:pt>
                <c:pt idx="3">
                  <c:v>0.77</c:v>
                </c:pt>
                <c:pt idx="4" formatCode="###0%">
                  <c:v>0.90717625753153286</c:v>
                </c:pt>
                <c:pt idx="6">
                  <c:v>0.91</c:v>
                </c:pt>
                <c:pt idx="7" formatCode="###0%">
                  <c:v>0.63</c:v>
                </c:pt>
                <c:pt idx="8" formatCode="###0%">
                  <c:v>0.94788738537805828</c:v>
                </c:pt>
              </c:numCache>
            </c:numRef>
          </c:val>
          <c:extLst>
            <c:ext xmlns:c16="http://schemas.microsoft.com/office/drawing/2014/chart" uri="{C3380CC4-5D6E-409C-BE32-E72D297353CC}">
              <c16:uniqueId val="{00000001-1474-4C45-9E90-06DF9D0B9C28}"/>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4705790860841643"/>
          <c:y val="0.89187090463784069"/>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35095040571522"/>
          <c:y val="0.15925426304988749"/>
          <c:w val="0.46440037652843874"/>
          <c:h val="0.86353925993336045"/>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1"/>
            <c:invertIfNegative val="0"/>
            <c:bubble3D val="0"/>
            <c:spPr>
              <a:solidFill>
                <a:srgbClr val="276A7C"/>
              </a:solidFill>
              <a:ln>
                <a:noFill/>
              </a:ln>
              <a:effectLst/>
            </c:spPr>
            <c:extLst>
              <c:ext xmlns:c16="http://schemas.microsoft.com/office/drawing/2014/chart" uri="{C3380CC4-5D6E-409C-BE32-E72D297353CC}">
                <c16:uniqueId val="{00000001-EE32-4BEE-9D0F-47F19CE7391D}"/>
              </c:ext>
            </c:extLst>
          </c:dPt>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2-872E-4699-870F-0019656EBE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Too many potholes</c:v>
                </c:pt>
                <c:pt idx="1">
                  <c:v>Grading is not done soon enough/poor grading</c:v>
                </c:pt>
                <c:pt idx="2">
                  <c:v>Poor maintenance of roads/poor quality of roads</c:v>
                </c:pt>
                <c:pt idx="3">
                  <c:v>Safety issues</c:v>
                </c:pt>
                <c:pt idx="4">
                  <c:v>Corrugrations</c:v>
                </c:pt>
                <c:pt idx="5">
                  <c:v>Repairs that need to be fixed again too soon</c:v>
                </c:pt>
                <c:pt idx="6">
                  <c:v>Uneven surfaces</c:v>
                </c:pt>
                <c:pt idx="7">
                  <c:v>Damage to vehicles</c:v>
                </c:pt>
                <c:pt idx="8">
                  <c:v>Takes too long for repairs to be done</c:v>
                </c:pt>
                <c:pt idx="9">
                  <c:v>Road markings are poor</c:v>
                </c:pt>
                <c:pt idx="10">
                  <c:v>Lack of value for money</c:v>
                </c:pt>
                <c:pt idx="11">
                  <c:v>Other</c:v>
                </c:pt>
              </c:strCache>
            </c:strRef>
          </c:cat>
          <c:val>
            <c:numRef>
              <c:f>Sheet1!$B$2:$B$13</c:f>
              <c:numCache>
                <c:formatCode>###0%</c:formatCode>
                <c:ptCount val="12"/>
                <c:pt idx="0">
                  <c:v>0.34982634662307599</c:v>
                </c:pt>
                <c:pt idx="1">
                  <c:v>0.33593471814683279</c:v>
                </c:pt>
                <c:pt idx="2">
                  <c:v>0.32737330652728752</c:v>
                </c:pt>
                <c:pt idx="3">
                  <c:v>0.13471687274024033</c:v>
                </c:pt>
                <c:pt idx="4">
                  <c:v>0.10540314953875346</c:v>
                </c:pt>
                <c:pt idx="5">
                  <c:v>9.8150957806825007E-2</c:v>
                </c:pt>
                <c:pt idx="6">
                  <c:v>5.3364888858793952E-2</c:v>
                </c:pt>
                <c:pt idx="7">
                  <c:v>4.5399537433270055E-2</c:v>
                </c:pt>
                <c:pt idx="8">
                  <c:v>4.0930633842872634E-2</c:v>
                </c:pt>
                <c:pt idx="9">
                  <c:v>1.9843124942509865E-2</c:v>
                </c:pt>
                <c:pt idx="10">
                  <c:v>9.4145809624728571E-3</c:v>
                </c:pt>
                <c:pt idx="11">
                  <c:v>4.1462808240018981E-2</c:v>
                </c:pt>
              </c:numCache>
            </c:numRef>
          </c:val>
          <c:extLst>
            <c:ext xmlns:c16="http://schemas.microsoft.com/office/drawing/2014/chart" uri="{C3380CC4-5D6E-409C-BE32-E72D297353CC}">
              <c16:uniqueId val="{00000000-8412-4A56-AAFF-8278653F0F9E}"/>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max val="0.5"/>
        </c:scaling>
        <c:delete val="1"/>
        <c:axPos val="t"/>
        <c:numFmt formatCode="###0%" sourceLinked="1"/>
        <c:majorTickMark val="out"/>
        <c:minorTickMark val="none"/>
        <c:tickLblPos val="nextTo"/>
        <c:crossAx val="81847192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51753825601712E-2"/>
          <c:y val="3.9372275717536473E-2"/>
          <c:w val="0.93509649234879655"/>
          <c:h val="0.61145426023805993"/>
        </c:manualLayout>
      </c:layout>
      <c:lineChart>
        <c:grouping val="standard"/>
        <c:varyColors val="0"/>
        <c:ser>
          <c:idx val="0"/>
          <c:order val="0"/>
          <c:tx>
            <c:strRef>
              <c:f>Sheet1!$B$1</c:f>
              <c:strCache>
                <c:ptCount val="1"/>
                <c:pt idx="0">
                  <c:v>Ashburton District is a great place to live</c:v>
                </c:pt>
              </c:strCache>
            </c:strRef>
          </c:tx>
          <c:spPr>
            <a:ln w="28575" cap="rnd">
              <a:solidFill>
                <a:schemeClr val="accent1"/>
              </a:solidFill>
              <a:round/>
            </a:ln>
            <a:effectLst/>
          </c:spPr>
          <c:marker>
            <c:symbol val="none"/>
          </c:marker>
          <c:dLbls>
            <c:dLbl>
              <c:idx val="4"/>
              <c:layout>
                <c:manualLayout>
                  <c:x val="-3.4545516740131291E-4"/>
                  <c:y val="-4.6110374270541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1E-4A79-83C9-F085F8C3CE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F81B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Sheet1!$A$9:$A$14</c:f>
              <c:numCache>
                <c:formatCode>General</c:formatCode>
                <c:ptCount val="6"/>
                <c:pt idx="0">
                  <c:v>2017</c:v>
                </c:pt>
                <c:pt idx="1">
                  <c:v>2018</c:v>
                </c:pt>
                <c:pt idx="2">
                  <c:v>2019</c:v>
                </c:pt>
                <c:pt idx="3">
                  <c:v>2020</c:v>
                </c:pt>
                <c:pt idx="4">
                  <c:v>2021</c:v>
                </c:pt>
                <c:pt idx="5">
                  <c:v>2022</c:v>
                </c:pt>
              </c:numCache>
            </c:numRef>
          </c:cat>
          <c:val>
            <c:numRef>
              <c:f>Sheet1!$B$9:$B$14</c:f>
              <c:numCache>
                <c:formatCode>0%</c:formatCode>
                <c:ptCount val="6"/>
                <c:pt idx="0">
                  <c:v>0.97</c:v>
                </c:pt>
                <c:pt idx="1">
                  <c:v>0.97</c:v>
                </c:pt>
                <c:pt idx="2">
                  <c:v>0.96</c:v>
                </c:pt>
                <c:pt idx="3">
                  <c:v>0.95</c:v>
                </c:pt>
                <c:pt idx="4">
                  <c:v>0.95</c:v>
                </c:pt>
                <c:pt idx="5">
                  <c:v>0.94</c:v>
                </c:pt>
              </c:numCache>
            </c:numRef>
          </c:val>
          <c:smooth val="0"/>
          <c:extLst>
            <c:ext xmlns:c16="http://schemas.microsoft.com/office/drawing/2014/chart" uri="{C3380CC4-5D6E-409C-BE32-E72D297353CC}">
              <c16:uniqueId val="{00000000-F31A-4F20-8F79-DAA40B630FC3}"/>
            </c:ext>
          </c:extLst>
        </c:ser>
        <c:ser>
          <c:idx val="1"/>
          <c:order val="1"/>
          <c:tx>
            <c:strRef>
              <c:f>Sheet1!$C$1</c:f>
              <c:strCache>
                <c:ptCount val="1"/>
                <c:pt idx="0">
                  <c:v>You're clear about what Council does, and the services and facilities it offers</c:v>
                </c:pt>
              </c:strCache>
            </c:strRef>
          </c:tx>
          <c:spPr>
            <a:ln w="28575" cap="rnd">
              <a:solidFill>
                <a:schemeClr val="accent2"/>
              </a:solidFill>
              <a:round/>
            </a:ln>
            <a:effectLst/>
          </c:spPr>
          <c:marker>
            <c:symbol val="none"/>
          </c:marker>
          <c:dLbls>
            <c:dLbl>
              <c:idx val="0"/>
              <c:layout>
                <c:manualLayout>
                  <c:x val="-2.3663437220896581E-2"/>
                  <c:y val="-3.1793183100528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1E-4A79-83C9-F085F8C3CE93}"/>
                </c:ext>
              </c:extLst>
            </c:dLbl>
            <c:dLbl>
              <c:idx val="2"/>
              <c:layout>
                <c:manualLayout>
                  <c:x val="-2.3663437220896637E-2"/>
                  <c:y val="-1.747599193051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1E-4A79-83C9-F085F8C3CE93}"/>
                </c:ext>
              </c:extLst>
            </c:dLbl>
            <c:dLbl>
              <c:idx val="3"/>
              <c:layout>
                <c:manualLayout>
                  <c:x val="-2.2128349528105693E-2"/>
                  <c:y val="-2.1055289723018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1E-4A79-83C9-F085F8C3CE93}"/>
                </c:ext>
              </c:extLst>
            </c:dLbl>
            <c:dLbl>
              <c:idx val="4"/>
              <c:layout>
                <c:manualLayout>
                  <c:x val="-3.4545516740131291E-4"/>
                  <c:y val="4.2049703200117692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E-4A79-83C9-F085F8C3CE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504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Sheet1!$A$9:$A$14</c:f>
              <c:numCache>
                <c:formatCode>General</c:formatCode>
                <c:ptCount val="6"/>
                <c:pt idx="0">
                  <c:v>2017</c:v>
                </c:pt>
                <c:pt idx="1">
                  <c:v>2018</c:v>
                </c:pt>
                <c:pt idx="2">
                  <c:v>2019</c:v>
                </c:pt>
                <c:pt idx="3">
                  <c:v>2020</c:v>
                </c:pt>
                <c:pt idx="4">
                  <c:v>2021</c:v>
                </c:pt>
                <c:pt idx="5">
                  <c:v>2022</c:v>
                </c:pt>
              </c:numCache>
            </c:numRef>
          </c:cat>
          <c:val>
            <c:numRef>
              <c:f>Sheet1!$C$9:$C$14</c:f>
              <c:numCache>
                <c:formatCode>0%</c:formatCode>
                <c:ptCount val="6"/>
                <c:pt idx="0">
                  <c:v>0.93</c:v>
                </c:pt>
                <c:pt idx="1">
                  <c:v>0.9</c:v>
                </c:pt>
                <c:pt idx="2">
                  <c:v>0.91</c:v>
                </c:pt>
                <c:pt idx="3">
                  <c:v>0.92</c:v>
                </c:pt>
                <c:pt idx="4">
                  <c:v>0.91</c:v>
                </c:pt>
                <c:pt idx="5">
                  <c:v>0.89</c:v>
                </c:pt>
              </c:numCache>
            </c:numRef>
          </c:val>
          <c:smooth val="0"/>
          <c:extLst>
            <c:ext xmlns:c16="http://schemas.microsoft.com/office/drawing/2014/chart" uri="{C3380CC4-5D6E-409C-BE32-E72D297353CC}">
              <c16:uniqueId val="{00000006-F31A-4F20-8F79-DAA40B630FC3}"/>
            </c:ext>
          </c:extLst>
        </c:ser>
        <c:ser>
          <c:idx val="2"/>
          <c:order val="2"/>
          <c:tx>
            <c:strRef>
              <c:f>Sheet1!$D$1</c:f>
              <c:strCache>
                <c:ptCount val="1"/>
                <c:pt idx="0">
                  <c:v>You're confident that Ashburton District is going in the right direction</c:v>
                </c:pt>
              </c:strCache>
            </c:strRef>
          </c:tx>
          <c:spPr>
            <a:ln w="28575" cap="rnd">
              <a:solidFill>
                <a:schemeClr val="accent3"/>
              </a:solidFill>
              <a:round/>
            </a:ln>
            <a:effectLst/>
          </c:spPr>
          <c:marker>
            <c:symbol val="none"/>
          </c:marker>
          <c:dLbls>
            <c:dLbl>
              <c:idx val="3"/>
              <c:layout>
                <c:manualLayout>
                  <c:x val="-2.3663437220896581E-2"/>
                  <c:y val="1.747599193051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E-4A79-83C9-F085F8C3CE93}"/>
                </c:ext>
              </c:extLst>
            </c:dLbl>
            <c:dLbl>
              <c:idx val="4"/>
              <c:layout>
                <c:manualLayout>
                  <c:x val="-1.880542860192424E-3"/>
                  <c:y val="-1.1158390409511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1E-4A79-83C9-F085F8C3CE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BBB59"/>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Sheet1!$A$9:$A$14</c:f>
              <c:numCache>
                <c:formatCode>General</c:formatCode>
                <c:ptCount val="6"/>
                <c:pt idx="0">
                  <c:v>2017</c:v>
                </c:pt>
                <c:pt idx="1">
                  <c:v>2018</c:v>
                </c:pt>
                <c:pt idx="2">
                  <c:v>2019</c:v>
                </c:pt>
                <c:pt idx="3">
                  <c:v>2020</c:v>
                </c:pt>
                <c:pt idx="4">
                  <c:v>2021</c:v>
                </c:pt>
                <c:pt idx="5">
                  <c:v>2022</c:v>
                </c:pt>
              </c:numCache>
            </c:numRef>
          </c:cat>
          <c:val>
            <c:numRef>
              <c:f>Sheet1!$D$9:$D$14</c:f>
              <c:numCache>
                <c:formatCode>0%</c:formatCode>
                <c:ptCount val="6"/>
                <c:pt idx="0">
                  <c:v>0.91</c:v>
                </c:pt>
                <c:pt idx="1">
                  <c:v>0.85</c:v>
                </c:pt>
                <c:pt idx="2">
                  <c:v>0.88</c:v>
                </c:pt>
                <c:pt idx="3">
                  <c:v>0.84</c:v>
                </c:pt>
                <c:pt idx="4">
                  <c:v>0.92</c:v>
                </c:pt>
                <c:pt idx="5">
                  <c:v>0.87</c:v>
                </c:pt>
              </c:numCache>
            </c:numRef>
          </c:val>
          <c:smooth val="0"/>
          <c:extLst>
            <c:ext xmlns:c16="http://schemas.microsoft.com/office/drawing/2014/chart" uri="{C3380CC4-5D6E-409C-BE32-E72D297353CC}">
              <c16:uniqueId val="{0000000B-F31A-4F20-8F79-DAA40B630FC3}"/>
            </c:ext>
          </c:extLst>
        </c:ser>
        <c:ser>
          <c:idx val="3"/>
          <c:order val="3"/>
          <c:tx>
            <c:strRef>
              <c:f>Sheet1!$E$1</c:f>
              <c:strCache>
                <c:ptCount val="1"/>
                <c:pt idx="0">
                  <c:v>You trust Council to do the right thing for the district and its communities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8064A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Sheet1!$A$9:$A$14</c:f>
              <c:numCache>
                <c:formatCode>General</c:formatCode>
                <c:ptCount val="6"/>
                <c:pt idx="0">
                  <c:v>2017</c:v>
                </c:pt>
                <c:pt idx="1">
                  <c:v>2018</c:v>
                </c:pt>
                <c:pt idx="2">
                  <c:v>2019</c:v>
                </c:pt>
                <c:pt idx="3">
                  <c:v>2020</c:v>
                </c:pt>
                <c:pt idx="4">
                  <c:v>2021</c:v>
                </c:pt>
                <c:pt idx="5">
                  <c:v>2022</c:v>
                </c:pt>
              </c:numCache>
            </c:numRef>
          </c:cat>
          <c:val>
            <c:numRef>
              <c:f>Sheet1!$E$9:$E$14</c:f>
              <c:numCache>
                <c:formatCode>0%</c:formatCode>
                <c:ptCount val="6"/>
                <c:pt idx="0">
                  <c:v>0.84</c:v>
                </c:pt>
                <c:pt idx="1">
                  <c:v>0.78</c:v>
                </c:pt>
                <c:pt idx="2">
                  <c:v>0.83</c:v>
                </c:pt>
                <c:pt idx="3">
                  <c:v>0.8</c:v>
                </c:pt>
                <c:pt idx="4">
                  <c:v>0.83</c:v>
                </c:pt>
                <c:pt idx="5">
                  <c:v>0.77</c:v>
                </c:pt>
              </c:numCache>
            </c:numRef>
          </c:val>
          <c:smooth val="0"/>
          <c:extLst>
            <c:ext xmlns:c16="http://schemas.microsoft.com/office/drawing/2014/chart" uri="{C3380CC4-5D6E-409C-BE32-E72D297353CC}">
              <c16:uniqueId val="{0000000C-F31A-4F20-8F79-DAA40B630FC3}"/>
            </c:ext>
          </c:extLst>
        </c:ser>
        <c:ser>
          <c:idx val="4"/>
          <c:order val="4"/>
          <c:tx>
            <c:strRef>
              <c:f>Sheet1!$F$1</c:f>
              <c:strCache>
                <c:ptCount val="1"/>
                <c:pt idx="0">
                  <c:v>New resident support</c:v>
                </c:pt>
              </c:strCache>
            </c:strRef>
          </c:tx>
          <c:spPr>
            <a:ln w="28575" cap="rnd">
              <a:solidFill>
                <a:schemeClr val="accent5"/>
              </a:solidFill>
              <a:round/>
            </a:ln>
            <a:effectLst/>
          </c:spPr>
          <c:marker>
            <c:symbol val="none"/>
          </c:marker>
          <c:dLbls>
            <c:dLbl>
              <c:idx val="2"/>
              <c:layout>
                <c:manualLayout>
                  <c:x val="-4.6689752612761558E-2"/>
                  <c:y val="-6.7380985530054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1E-4A79-83C9-F085F8C3CE93}"/>
                </c:ext>
              </c:extLst>
            </c:dLbl>
            <c:dLbl>
              <c:idx val="3"/>
              <c:layout>
                <c:manualLayout>
                  <c:x val="-2.6733612606478691E-2"/>
                  <c:y val="1.8316985994517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1E-4A79-83C9-F085F8C3CE93}"/>
                </c:ext>
              </c:extLst>
            </c:dLbl>
            <c:dLbl>
              <c:idx val="4"/>
              <c:layout>
                <c:manualLayout>
                  <c:x val="-3.41563055298331E-3"/>
                  <c:y val="-2.4634587515522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1E-4A79-83C9-F085F8C3CE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BACC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Sheet1!$A$9:$A$14</c:f>
              <c:numCache>
                <c:formatCode>General</c:formatCode>
                <c:ptCount val="6"/>
                <c:pt idx="0">
                  <c:v>2017</c:v>
                </c:pt>
                <c:pt idx="1">
                  <c:v>2018</c:v>
                </c:pt>
                <c:pt idx="2">
                  <c:v>2019</c:v>
                </c:pt>
                <c:pt idx="3">
                  <c:v>2020</c:v>
                </c:pt>
                <c:pt idx="4">
                  <c:v>2021</c:v>
                </c:pt>
                <c:pt idx="5">
                  <c:v>2022</c:v>
                </c:pt>
              </c:numCache>
            </c:numRef>
          </c:cat>
          <c:val>
            <c:numRef>
              <c:f>Sheet1!$F$9:$F$14</c:f>
              <c:numCache>
                <c:formatCode>General</c:formatCode>
                <c:ptCount val="6"/>
                <c:pt idx="2" formatCode="0%">
                  <c:v>0.94</c:v>
                </c:pt>
                <c:pt idx="3" formatCode="0%">
                  <c:v>0.9</c:v>
                </c:pt>
                <c:pt idx="4" formatCode="0%">
                  <c:v>0.94</c:v>
                </c:pt>
                <c:pt idx="5" formatCode="0%">
                  <c:v>0.91</c:v>
                </c:pt>
              </c:numCache>
            </c:numRef>
          </c:val>
          <c:smooth val="0"/>
          <c:extLst>
            <c:ext xmlns:c16="http://schemas.microsoft.com/office/drawing/2014/chart" uri="{C3380CC4-5D6E-409C-BE32-E72D297353CC}">
              <c16:uniqueId val="{0000000D-F31A-4F20-8F79-DAA40B630FC3}"/>
            </c:ext>
          </c:extLst>
        </c:ser>
        <c:dLbls>
          <c:dLblPos val="t"/>
          <c:showLegendKey val="0"/>
          <c:showVal val="1"/>
          <c:showCatName val="0"/>
          <c:showSerName val="0"/>
          <c:showPercent val="0"/>
          <c:showBubbleSize val="0"/>
        </c:dLbls>
        <c:smooth val="0"/>
        <c:axId val="1026613264"/>
        <c:axId val="1026609984"/>
      </c:lineChart>
      <c:catAx>
        <c:axId val="10266132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6609984"/>
        <c:crosses val="autoZero"/>
        <c:auto val="1"/>
        <c:lblAlgn val="ctr"/>
        <c:lblOffset val="100"/>
        <c:noMultiLvlLbl val="0"/>
      </c:catAx>
      <c:valAx>
        <c:axId val="1026609984"/>
        <c:scaling>
          <c:orientation val="minMax"/>
          <c:max val="1"/>
          <c:min val="0.5"/>
        </c:scaling>
        <c:delete val="1"/>
        <c:axPos val="l"/>
        <c:numFmt formatCode="0%" sourceLinked="1"/>
        <c:majorTickMark val="out"/>
        <c:minorTickMark val="none"/>
        <c:tickLblPos val="nextTo"/>
        <c:crossAx val="1026613264"/>
        <c:crosses val="autoZero"/>
        <c:crossBetween val="midCat"/>
        <c:majorUnit val="0.25"/>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1770816611664823E-2"/>
          <c:y val="0.8001441301489044"/>
          <c:w val="0.50843204329962632"/>
          <c:h val="0.178380083096075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5998269729882"/>
          <c:y val="4.9963959555346903E-2"/>
          <c:w val="0.79278101557025626"/>
          <c:h val="0.75942970129414955"/>
        </c:manualLayout>
      </c:layout>
      <c:barChart>
        <c:barDir val="bar"/>
        <c:grouping val="percentStacked"/>
        <c:varyColors val="0"/>
        <c:ser>
          <c:idx val="0"/>
          <c:order val="0"/>
          <c:tx>
            <c:strRef>
              <c:f>Sheet1!$B$1</c:f>
              <c:strCache>
                <c:ptCount val="1"/>
                <c:pt idx="0">
                  <c:v>Worse</c:v>
                </c:pt>
              </c:strCache>
            </c:strRef>
          </c:tx>
          <c:spPr>
            <a:solidFill>
              <a:srgbClr val="3AC9F4"/>
            </a:solidFill>
            <a:ln>
              <a:noFill/>
            </a:ln>
            <a:effectLst/>
          </c:spPr>
          <c:invertIfNegative val="0"/>
          <c:dLbls>
            <c:dLbl>
              <c:idx val="1"/>
              <c:layout>
                <c:manualLayout>
                  <c:x val="2.7425528891605964E-3"/>
                  <c:y val="-3.9130007447025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5F-40D9-B735-C01ADBA712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2021/22</c:v>
                </c:pt>
                <c:pt idx="1">
                  <c:v>2020/21</c:v>
                </c:pt>
                <c:pt idx="2">
                  <c:v>2019/20</c:v>
                </c:pt>
              </c:strCache>
            </c:strRef>
          </c:cat>
          <c:val>
            <c:numRef>
              <c:f>Sheet1!$B$2:$B$4</c:f>
              <c:numCache>
                <c:formatCode>0%</c:formatCode>
                <c:ptCount val="3"/>
                <c:pt idx="0">
                  <c:v>0.08</c:v>
                </c:pt>
                <c:pt idx="1">
                  <c:v>0.06</c:v>
                </c:pt>
                <c:pt idx="2" formatCode="###0%">
                  <c:v>9.0852121111587081E-2</c:v>
                </c:pt>
              </c:numCache>
            </c:numRef>
          </c:val>
          <c:extLst>
            <c:ext xmlns:c16="http://schemas.microsoft.com/office/drawing/2014/chart" uri="{C3380CC4-5D6E-409C-BE32-E72D297353CC}">
              <c16:uniqueId val="{00000001-0200-489B-865C-CD72141BD319}"/>
            </c:ext>
          </c:extLst>
        </c:ser>
        <c:ser>
          <c:idx val="1"/>
          <c:order val="1"/>
          <c:tx>
            <c:strRef>
              <c:f>Sheet1!$C$1</c:f>
              <c:strCache>
                <c:ptCount val="1"/>
                <c:pt idx="0">
                  <c:v>About the same</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2021/22</c:v>
                </c:pt>
                <c:pt idx="1">
                  <c:v>2020/21</c:v>
                </c:pt>
                <c:pt idx="2">
                  <c:v>2019/20</c:v>
                </c:pt>
              </c:strCache>
            </c:strRef>
          </c:cat>
          <c:val>
            <c:numRef>
              <c:f>Sheet1!$C$2:$C$4</c:f>
              <c:numCache>
                <c:formatCode>0%</c:formatCode>
                <c:ptCount val="3"/>
                <c:pt idx="0">
                  <c:v>0.61</c:v>
                </c:pt>
                <c:pt idx="1">
                  <c:v>0.63</c:v>
                </c:pt>
                <c:pt idx="2" formatCode="###0%">
                  <c:v>0.64310185678678355</c:v>
                </c:pt>
              </c:numCache>
            </c:numRef>
          </c:val>
          <c:extLst>
            <c:ext xmlns:c16="http://schemas.microsoft.com/office/drawing/2014/chart" uri="{C3380CC4-5D6E-409C-BE32-E72D297353CC}">
              <c16:uniqueId val="{00000002-0200-489B-865C-CD72141BD319}"/>
            </c:ext>
          </c:extLst>
        </c:ser>
        <c:ser>
          <c:idx val="2"/>
          <c:order val="2"/>
          <c:tx>
            <c:strRef>
              <c:f>Sheet1!$D$1</c:f>
              <c:strCache>
                <c:ptCount val="1"/>
                <c:pt idx="0">
                  <c:v>Better</c:v>
                </c:pt>
              </c:strCache>
            </c:strRef>
          </c:tx>
          <c:spPr>
            <a:solidFill>
              <a:srgbClr val="03BAC3"/>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00-489B-865C-CD72141BD31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BA-46A9-B720-DC664879164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5F-40D9-B735-C01ADBA712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2021/22</c:v>
                </c:pt>
                <c:pt idx="1">
                  <c:v>2020/21</c:v>
                </c:pt>
                <c:pt idx="2">
                  <c:v>2019/20</c:v>
                </c:pt>
              </c:strCache>
            </c:strRef>
          </c:cat>
          <c:val>
            <c:numRef>
              <c:f>Sheet1!$D$2:$D$4</c:f>
              <c:numCache>
                <c:formatCode>0%</c:formatCode>
                <c:ptCount val="3"/>
                <c:pt idx="0">
                  <c:v>0.31</c:v>
                </c:pt>
                <c:pt idx="1">
                  <c:v>0.32</c:v>
                </c:pt>
                <c:pt idx="2" formatCode="###0%">
                  <c:v>0.26604602210162887</c:v>
                </c:pt>
              </c:numCache>
            </c:numRef>
          </c:val>
          <c:extLst>
            <c:ext xmlns:c16="http://schemas.microsoft.com/office/drawing/2014/chart" uri="{C3380CC4-5D6E-409C-BE32-E72D297353CC}">
              <c16:uniqueId val="{00000004-0200-489B-865C-CD72141BD319}"/>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23418170793927787"/>
          <c:y val="0.77652804811548914"/>
          <c:w val="0.74033508433653183"/>
          <c:h val="0.2234719518845109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DE07-4179-9C72-D339064B2CB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E07-4179-9C72-D339064B2CB1}"/>
              </c:ext>
            </c:extLst>
          </c:dPt>
          <c:dLbls>
            <c:dLbl>
              <c:idx val="0"/>
              <c:layout>
                <c:manualLayout>
                  <c:x val="-5.7819389527406222E-2"/>
                  <c:y val="-0.22089765230052444"/>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07-4179-9C72-D339064B2C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Satisfied </c:v>
                </c:pt>
                <c:pt idx="1">
                  <c:v>Dissatisfied</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DE07-4179-9C72-D339064B2CB1}"/>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92EA-4795-962E-8C926FFA3CB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2EA-4795-962E-8C926FFA3CB9}"/>
              </c:ext>
            </c:extLst>
          </c:dPt>
          <c:dLbls>
            <c:dLbl>
              <c:idx val="0"/>
              <c:layout>
                <c:manualLayout>
                  <c:x val="-6.1031577834484284E-2"/>
                  <c:y val="-0.21598881558273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EA-4795-962E-8C926FFA3C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Satisfied </c:v>
                </c:pt>
                <c:pt idx="1">
                  <c:v>Dissatisfied</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92EA-4795-962E-8C926FFA3CB9}"/>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3835297194444"/>
          <c:y val="0.10837783818696174"/>
          <c:w val="0.32794545653668933"/>
          <c:h val="0.50116323969308552"/>
        </c:manualLayout>
      </c:layout>
      <c:doughnutChart>
        <c:varyColors val="1"/>
        <c:ser>
          <c:idx val="0"/>
          <c:order val="0"/>
          <c:tx>
            <c:strRef>
              <c:f>Sheet1!$B$1</c:f>
              <c:strCache>
                <c:ptCount val="1"/>
                <c:pt idx="0">
                  <c:v>Column1</c:v>
                </c:pt>
              </c:strCache>
            </c:strRef>
          </c:tx>
          <c:spPr>
            <a:ln>
              <a:noFill/>
            </a:ln>
          </c:spPr>
          <c:dPt>
            <c:idx val="0"/>
            <c:bubble3D val="0"/>
            <c:explosion val="12"/>
            <c:spPr>
              <a:solidFill>
                <a:schemeClr val="accent1">
                  <a:lumMod val="75000"/>
                </a:schemeClr>
              </a:solidFill>
              <a:ln w="19050">
                <a:noFill/>
              </a:ln>
              <a:effectLst/>
            </c:spPr>
            <c:extLst>
              <c:ext xmlns:c16="http://schemas.microsoft.com/office/drawing/2014/chart" uri="{C3380CC4-5D6E-409C-BE32-E72D297353CC}">
                <c16:uniqueId val="{00000001-1646-40FD-BD47-C09B930839A2}"/>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1646-40FD-BD47-C09B930839A2}"/>
              </c:ext>
            </c:extLst>
          </c:dPt>
          <c:dLbls>
            <c:dLbl>
              <c:idx val="0"/>
              <c:layout>
                <c:manualLayout>
                  <c:x val="-7.3880331062796761E-2"/>
                  <c:y val="-0.1325385913803146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6-40FD-BD47-C09B93083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1"/>
                <c:pt idx="0">
                  <c:v>Use kerbside collection</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1646-40FD-BD47-C09B930839A2}"/>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egendEntry>
        <c:idx val="1"/>
        <c:delete val="1"/>
      </c:legendEntry>
      <c:layout>
        <c:manualLayout>
          <c:xMode val="edge"/>
          <c:yMode val="edge"/>
          <c:x val="0.21931683583770203"/>
          <c:y val="0.71791891606700897"/>
          <c:w val="0.48427380895472105"/>
          <c:h val="0.100454125374781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0121272339295"/>
          <c:y val="6.1004127058015931E-2"/>
          <c:w val="0.47414920782610293"/>
          <c:h val="0.75113023573269799"/>
        </c:manualLayout>
      </c:layout>
      <c:barChart>
        <c:barDir val="bar"/>
        <c:grouping val="percentStacked"/>
        <c:varyColors val="0"/>
        <c:ser>
          <c:idx val="0"/>
          <c:order val="0"/>
          <c:tx>
            <c:strRef>
              <c:f>Sheet1!$B$1</c:f>
              <c:strCache>
                <c:ptCount val="1"/>
                <c:pt idx="0">
                  <c:v>Dissatisfied</c:v>
                </c:pt>
              </c:strCache>
            </c:strRef>
          </c:tx>
          <c:spPr>
            <a:solidFill>
              <a:srgbClr val="3AC9F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Overall rubbish and recycling services</c:v>
                </c:pt>
                <c:pt idx="1">
                  <c:v>Kerbside collection, user</c:v>
                </c:pt>
              </c:strCache>
            </c:strRef>
          </c:cat>
          <c:val>
            <c:numRef>
              <c:f>Sheet1!$B$2:$B$3</c:f>
              <c:numCache>
                <c:formatCode>###0%</c:formatCode>
                <c:ptCount val="2"/>
                <c:pt idx="0">
                  <c:v>0.15</c:v>
                </c:pt>
                <c:pt idx="1">
                  <c:v>0.13</c:v>
                </c:pt>
              </c:numCache>
            </c:numRef>
          </c:val>
          <c:extLst>
            <c:ext xmlns:c16="http://schemas.microsoft.com/office/drawing/2014/chart" uri="{C3380CC4-5D6E-409C-BE32-E72D297353CC}">
              <c16:uniqueId val="{00000000-4117-4694-9D22-E10D84080B50}"/>
            </c:ext>
          </c:extLst>
        </c:ser>
        <c:ser>
          <c:idx val="1"/>
          <c:order val="1"/>
          <c:tx>
            <c:strRef>
              <c:f>Sheet1!$C$1</c:f>
              <c:strCache>
                <c:ptCount val="1"/>
                <c:pt idx="0">
                  <c:v>Satisfied</c:v>
                </c:pt>
              </c:strCache>
            </c:strRef>
          </c:tx>
          <c:spPr>
            <a:solidFill>
              <a:srgbClr val="087F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Overall rubbish and recycling services</c:v>
                </c:pt>
                <c:pt idx="1">
                  <c:v>Kerbside collection, user</c:v>
                </c:pt>
              </c:strCache>
            </c:strRef>
          </c:cat>
          <c:val>
            <c:numRef>
              <c:f>Sheet1!$C$2:$C$3</c:f>
              <c:numCache>
                <c:formatCode>###0%</c:formatCode>
                <c:ptCount val="2"/>
                <c:pt idx="0">
                  <c:v>0.85</c:v>
                </c:pt>
                <c:pt idx="1">
                  <c:v>0.87</c:v>
                </c:pt>
              </c:numCache>
            </c:numRef>
          </c:val>
          <c:extLst>
            <c:ext xmlns:c16="http://schemas.microsoft.com/office/drawing/2014/chart" uri="{C3380CC4-5D6E-409C-BE32-E72D297353CC}">
              <c16:uniqueId val="{00000001-4117-4694-9D22-E10D84080B50}"/>
            </c:ext>
          </c:extLst>
        </c:ser>
        <c:dLbls>
          <c:showLegendKey val="0"/>
          <c:showVal val="0"/>
          <c:showCatName val="0"/>
          <c:showSerName val="0"/>
          <c:showPercent val="0"/>
          <c:showBubbleSize val="0"/>
        </c:dLbls>
        <c:gapWidth val="50"/>
        <c:overlap val="100"/>
        <c:axId val="956391544"/>
        <c:axId val="956386952"/>
      </c:barChart>
      <c:catAx>
        <c:axId val="9563915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386952"/>
        <c:crosses val="autoZero"/>
        <c:auto val="1"/>
        <c:lblAlgn val="ctr"/>
        <c:lblOffset val="100"/>
        <c:noMultiLvlLbl val="0"/>
      </c:catAx>
      <c:valAx>
        <c:axId val="956386952"/>
        <c:scaling>
          <c:orientation val="minMax"/>
        </c:scaling>
        <c:delete val="1"/>
        <c:axPos val="t"/>
        <c:numFmt formatCode="0%" sourceLinked="1"/>
        <c:majorTickMark val="none"/>
        <c:minorTickMark val="none"/>
        <c:tickLblPos val="nextTo"/>
        <c:crossAx val="956391544"/>
        <c:crosses val="autoZero"/>
        <c:crossBetween val="between"/>
      </c:valAx>
      <c:spPr>
        <a:noFill/>
        <a:ln>
          <a:noFill/>
        </a:ln>
        <a:effectLst/>
      </c:spPr>
    </c:plotArea>
    <c:legend>
      <c:legendPos val="b"/>
      <c:layout>
        <c:manualLayout>
          <c:xMode val="edge"/>
          <c:yMode val="edge"/>
          <c:x val="0.42521939163588446"/>
          <c:y val="0.80162740505938046"/>
          <c:w val="0.49814562298047999"/>
          <c:h val="0.108129244098309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4771961370512"/>
          <c:y val="0.16420597020991243"/>
          <c:w val="0.51852280386294891"/>
          <c:h val="0.76449411716892579"/>
        </c:manualLayout>
      </c:layout>
      <c:barChart>
        <c:barDir val="bar"/>
        <c:grouping val="clustered"/>
        <c:varyColors val="0"/>
        <c:ser>
          <c:idx val="0"/>
          <c:order val="0"/>
          <c:tx>
            <c:strRef>
              <c:f>Sheet1!$B$1</c:f>
              <c:strCache>
                <c:ptCount val="1"/>
                <c:pt idx="0">
                  <c:v>Series 1</c:v>
                </c:pt>
              </c:strCache>
            </c:strRef>
          </c:tx>
          <c:spPr>
            <a:solidFill>
              <a:srgbClr val="276A7C"/>
            </a:solidFill>
            <a:ln>
              <a:noFill/>
            </a:ln>
            <a:effectLst/>
          </c:spPr>
          <c:invertIfNegative val="0"/>
          <c:dPt>
            <c:idx val="6"/>
            <c:invertIfNegative val="0"/>
            <c:bubble3D val="0"/>
            <c:spPr>
              <a:solidFill>
                <a:srgbClr val="276A7C"/>
              </a:solidFill>
              <a:ln>
                <a:noFill/>
              </a:ln>
              <a:effectLst/>
            </c:spPr>
            <c:extLst>
              <c:ext xmlns:c16="http://schemas.microsoft.com/office/drawing/2014/chart" uri="{C3380CC4-5D6E-409C-BE32-E72D297353CC}">
                <c16:uniqueId val="{00000001-79E1-4E36-A473-4C1414464C42}"/>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02-0AD6-414E-AFD6-ADB9037A1E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 No bins provided for green waste</c:v>
                </c:pt>
                <c:pt idx="1">
                  <c:v>More things to be included in kerbside recycling</c:v>
                </c:pt>
                <c:pt idx="2">
                  <c:v> Household bins provided are too small</c:v>
                </c:pt>
                <c:pt idx="3">
                  <c:v> No service available</c:v>
                </c:pt>
                <c:pt idx="4">
                  <c:v> Dump fees are too expensive/ not open enough / messy</c:v>
                </c:pt>
                <c:pt idx="5">
                  <c:v>Service comes at irregular times / poor attitude</c:v>
                </c:pt>
                <c:pt idx="6">
                  <c:v>Confusion around new rules/rules keep changing</c:v>
                </c:pt>
                <c:pt idx="7">
                  <c:v>Most of recycling goes into landfill/ Not sure what is actually recycled</c:v>
                </c:pt>
                <c:pt idx="8">
                  <c:v>Recycling bin too large for what can be recycled</c:v>
                </c:pt>
                <c:pt idx="9">
                  <c:v> More recycling bins provided in public places</c:v>
                </c:pt>
                <c:pt idx="10">
                  <c:v> Service is generally good</c:v>
                </c:pt>
                <c:pt idx="11">
                  <c:v>Should ban all non-reusable/recyclable packaging</c:v>
                </c:pt>
                <c:pt idx="12">
                  <c:v> Other</c:v>
                </c:pt>
              </c:strCache>
            </c:strRef>
          </c:cat>
          <c:val>
            <c:numRef>
              <c:f>Sheet1!$B$2:$B$14</c:f>
              <c:numCache>
                <c:formatCode>###0%</c:formatCode>
                <c:ptCount val="13"/>
                <c:pt idx="0">
                  <c:v>0.27733779882850823</c:v>
                </c:pt>
                <c:pt idx="1">
                  <c:v>0.2262736166452872</c:v>
                </c:pt>
                <c:pt idx="2">
                  <c:v>0.19226772816112916</c:v>
                </c:pt>
                <c:pt idx="3">
                  <c:v>0.11466334654802138</c:v>
                </c:pt>
                <c:pt idx="4">
                  <c:v>0.1030066635913036</c:v>
                </c:pt>
                <c:pt idx="5">
                  <c:v>9.7192899610490352E-2</c:v>
                </c:pt>
                <c:pt idx="6">
                  <c:v>6.6074183030949724E-2</c:v>
                </c:pt>
                <c:pt idx="7">
                  <c:v>3.9862111335573498E-2</c:v>
                </c:pt>
                <c:pt idx="8">
                  <c:v>2.6472361360776367E-2</c:v>
                </c:pt>
                <c:pt idx="9">
                  <c:v>2.2750716497558242E-2</c:v>
                </c:pt>
                <c:pt idx="10">
                  <c:v>8.950821608053567E-3</c:v>
                </c:pt>
                <c:pt idx="11">
                  <c:v>8.3603447891504833E-3</c:v>
                </c:pt>
                <c:pt idx="12">
                  <c:v>3.9390069383685541E-2</c:v>
                </c:pt>
              </c:numCache>
            </c:numRef>
          </c:val>
          <c:extLst>
            <c:ext xmlns:c16="http://schemas.microsoft.com/office/drawing/2014/chart" uri="{C3380CC4-5D6E-409C-BE32-E72D297353CC}">
              <c16:uniqueId val="{00000000-97F5-449F-97CA-56035E73BC61}"/>
            </c:ext>
          </c:extLst>
        </c:ser>
        <c:dLbls>
          <c:showLegendKey val="0"/>
          <c:showVal val="0"/>
          <c:showCatName val="0"/>
          <c:showSerName val="0"/>
          <c:showPercent val="0"/>
          <c:showBubbleSize val="0"/>
        </c:dLbls>
        <c:gapWidth val="80"/>
        <c:axId val="818471920"/>
        <c:axId val="818476840"/>
      </c:barChart>
      <c:catAx>
        <c:axId val="818471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8476840"/>
        <c:crosses val="autoZero"/>
        <c:auto val="1"/>
        <c:lblAlgn val="ctr"/>
        <c:lblOffset val="100"/>
        <c:noMultiLvlLbl val="0"/>
      </c:catAx>
      <c:valAx>
        <c:axId val="818476840"/>
        <c:scaling>
          <c:orientation val="minMax"/>
        </c:scaling>
        <c:delete val="1"/>
        <c:axPos val="t"/>
        <c:numFmt formatCode="###0%" sourceLinked="1"/>
        <c:majorTickMark val="none"/>
        <c:minorTickMark val="none"/>
        <c:tickLblPos val="nextTo"/>
        <c:crossAx val="81847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0.29174</cdr:x>
      <cdr:y>0.04162</cdr:y>
    </cdr:from>
    <cdr:to>
      <cdr:x>0.74496</cdr:x>
      <cdr:y>0.13589</cdr:y>
    </cdr:to>
    <cdr:sp macro="" textlink="">
      <cdr:nvSpPr>
        <cdr:cNvPr id="2" name="TextBox 1">
          <a:extLst xmlns:a="http://schemas.openxmlformats.org/drawingml/2006/main">
            <a:ext uri="{FF2B5EF4-FFF2-40B4-BE49-F238E27FC236}">
              <a16:creationId xmlns:a16="http://schemas.microsoft.com/office/drawing/2014/main" id="{E8706359-C514-4150-B4C6-2882F33A8BED}"/>
            </a:ext>
          </a:extLst>
        </cdr:cNvPr>
        <cdr:cNvSpPr txBox="1"/>
      </cdr:nvSpPr>
      <cdr:spPr>
        <a:xfrm xmlns:a="http://schemas.openxmlformats.org/drawingml/2006/main">
          <a:off x="1651727" y="105770"/>
          <a:ext cx="2565977" cy="2395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Reasons for Dissatisfaction</a:t>
          </a:r>
          <a:endParaRPr lang="en-NZ"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0.27339</cdr:x>
      <cdr:y>0</cdr:y>
    </cdr:from>
    <cdr:to>
      <cdr:x>0.72661</cdr:x>
      <cdr:y>0.09427</cdr:y>
    </cdr:to>
    <cdr:sp macro="" textlink="">
      <cdr:nvSpPr>
        <cdr:cNvPr id="2" name="TextBox 1">
          <a:extLst xmlns:a="http://schemas.openxmlformats.org/drawingml/2006/main">
            <a:ext uri="{FF2B5EF4-FFF2-40B4-BE49-F238E27FC236}">
              <a16:creationId xmlns:a16="http://schemas.microsoft.com/office/drawing/2014/main" id="{E8706359-C514-4150-B4C6-2882F33A8BED}"/>
            </a:ext>
          </a:extLst>
        </cdr:cNvPr>
        <cdr:cNvSpPr txBox="1"/>
      </cdr:nvSpPr>
      <cdr:spPr>
        <a:xfrm xmlns:a="http://schemas.openxmlformats.org/drawingml/2006/main">
          <a:off x="1131524" y="0"/>
          <a:ext cx="1875816" cy="359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Reasons for Dissatisfaction – Sealed roads</a:t>
          </a:r>
          <a:endParaRPr lang="en-NZ"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0.27339</cdr:x>
      <cdr:y>0</cdr:y>
    </cdr:from>
    <cdr:to>
      <cdr:x>0.72661</cdr:x>
      <cdr:y>0.09427</cdr:y>
    </cdr:to>
    <cdr:sp macro="" textlink="">
      <cdr:nvSpPr>
        <cdr:cNvPr id="2" name="TextBox 1">
          <a:extLst xmlns:a="http://schemas.openxmlformats.org/drawingml/2006/main">
            <a:ext uri="{FF2B5EF4-FFF2-40B4-BE49-F238E27FC236}">
              <a16:creationId xmlns:a16="http://schemas.microsoft.com/office/drawing/2014/main" id="{E8706359-C514-4150-B4C6-2882F33A8BED}"/>
            </a:ext>
          </a:extLst>
        </cdr:cNvPr>
        <cdr:cNvSpPr txBox="1"/>
      </cdr:nvSpPr>
      <cdr:spPr>
        <a:xfrm xmlns:a="http://schemas.openxmlformats.org/drawingml/2006/main">
          <a:off x="1131524" y="0"/>
          <a:ext cx="1875816" cy="359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Reasons for Dissatisfaction – Unsealed roads</a:t>
          </a:r>
          <a:endParaRPr lang="en-NZ"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0.27339</cdr:x>
      <cdr:y>0.05601</cdr:y>
    </cdr:from>
    <cdr:to>
      <cdr:x>0.72661</cdr:x>
      <cdr:y>0.15028</cdr:y>
    </cdr:to>
    <cdr:sp macro="" textlink="">
      <cdr:nvSpPr>
        <cdr:cNvPr id="2" name="TextBox 1">
          <a:extLst xmlns:a="http://schemas.openxmlformats.org/drawingml/2006/main">
            <a:ext uri="{FF2B5EF4-FFF2-40B4-BE49-F238E27FC236}">
              <a16:creationId xmlns:a16="http://schemas.microsoft.com/office/drawing/2014/main" id="{E8706359-C514-4150-B4C6-2882F33A8BED}"/>
            </a:ext>
          </a:extLst>
        </cdr:cNvPr>
        <cdr:cNvSpPr txBox="1"/>
      </cdr:nvSpPr>
      <cdr:spPr>
        <a:xfrm xmlns:a="http://schemas.openxmlformats.org/drawingml/2006/main">
          <a:off x="1308079" y="137810"/>
          <a:ext cx="2168434" cy="231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Reasons for Dissatisfaction</a:t>
          </a:r>
          <a:endParaRPr lang="en-NZ"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459034-118D-2CC6-34E5-69D284AE8648}"/>
              </a:ext>
            </a:extLst>
          </p:cNvPr>
          <p:cNvSpPr>
            <a:spLocks noGrp="1"/>
          </p:cNvSpPr>
          <p:nvPr>
            <p:ph type="dt" sz="quarter" idx="1"/>
          </p:nvPr>
        </p:nvSpPr>
        <p:spPr>
          <a:xfrm>
            <a:off x="5624513" y="0"/>
            <a:ext cx="4303712" cy="341313"/>
          </a:xfrm>
          <a:prstGeom prst="rect">
            <a:avLst/>
          </a:prstGeom>
        </p:spPr>
        <p:txBody>
          <a:bodyPr vert="horz" lIns="91440" tIns="45720" rIns="91440" bIns="45720" rtlCol="0"/>
          <a:lstStyle>
            <a:lvl1pPr algn="r">
              <a:defRPr sz="1200"/>
            </a:lvl1pPr>
          </a:lstStyle>
          <a:p>
            <a:fld id="{6866BC9D-AAED-49B0-9CF0-BEEBB345CEF1}" type="datetimeFigureOut">
              <a:rPr lang="en-NZ" smtClean="0"/>
              <a:t>15/08/2022</a:t>
            </a:fld>
            <a:endParaRPr lang="en-NZ" dirty="0"/>
          </a:p>
        </p:txBody>
      </p:sp>
      <p:sp>
        <p:nvSpPr>
          <p:cNvPr id="4" name="Footer Placeholder 3">
            <a:extLst>
              <a:ext uri="{FF2B5EF4-FFF2-40B4-BE49-F238E27FC236}">
                <a16:creationId xmlns:a16="http://schemas.microsoft.com/office/drawing/2014/main" id="{4C814567-2ACB-6DA1-EA84-93022CA2CD9B}"/>
              </a:ext>
            </a:extLst>
          </p:cNvPr>
          <p:cNvSpPr>
            <a:spLocks noGrp="1"/>
          </p:cNvSpPr>
          <p:nvPr>
            <p:ph type="ftr" sz="quarter" idx="2"/>
          </p:nvPr>
        </p:nvSpPr>
        <p:spPr>
          <a:xfrm>
            <a:off x="0" y="6457950"/>
            <a:ext cx="4303713" cy="341313"/>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a:extLst>
              <a:ext uri="{FF2B5EF4-FFF2-40B4-BE49-F238E27FC236}">
                <a16:creationId xmlns:a16="http://schemas.microsoft.com/office/drawing/2014/main" id="{E5FDA557-9CC2-BE3A-7F91-46AD051C7527}"/>
              </a:ext>
            </a:extLst>
          </p:cNvPr>
          <p:cNvSpPr>
            <a:spLocks noGrp="1"/>
          </p:cNvSpPr>
          <p:nvPr>
            <p:ph type="sldNum" sz="quarter" idx="3"/>
          </p:nvPr>
        </p:nvSpPr>
        <p:spPr>
          <a:xfrm>
            <a:off x="5624513" y="6457950"/>
            <a:ext cx="4303712" cy="341313"/>
          </a:xfrm>
          <a:prstGeom prst="rect">
            <a:avLst/>
          </a:prstGeom>
        </p:spPr>
        <p:txBody>
          <a:bodyPr vert="horz" lIns="91440" tIns="45720" rIns="91440" bIns="45720" rtlCol="0" anchor="b"/>
          <a:lstStyle>
            <a:lvl1pPr algn="r">
              <a:defRPr sz="1200"/>
            </a:lvl1pPr>
          </a:lstStyle>
          <a:p>
            <a:fld id="{AE34D81A-BC4F-432F-AD9F-3DCB9D65D342}" type="slidenum">
              <a:rPr lang="en-NZ" smtClean="0"/>
              <a:t>‹#›</a:t>
            </a:fld>
            <a:endParaRPr lang="en-NZ" dirty="0"/>
          </a:p>
        </p:txBody>
      </p:sp>
    </p:spTree>
    <p:extLst>
      <p:ext uri="{BB962C8B-B14F-4D97-AF65-F5344CB8AC3E}">
        <p14:creationId xmlns:p14="http://schemas.microsoft.com/office/powerpoint/2010/main" val="148486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F2267B55-324A-42D8-B78D-7FEB67876C60}" type="datetimeFigureOut">
              <a:rPr lang="en-NZ" smtClean="0"/>
              <a:t>15/08/2022</a:t>
            </a:fld>
            <a:endParaRPr lang="en-NZ" dirty="0"/>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D6D551D1-310D-4348-9BB0-FE345392497B}" type="slidenum">
              <a:rPr lang="en-NZ" smtClean="0"/>
              <a:t>‹#›</a:t>
            </a:fld>
            <a:endParaRPr lang="en-NZ" dirty="0"/>
          </a:p>
        </p:txBody>
      </p:sp>
    </p:spTree>
    <p:extLst>
      <p:ext uri="{BB962C8B-B14F-4D97-AF65-F5344CB8AC3E}">
        <p14:creationId xmlns:p14="http://schemas.microsoft.com/office/powerpoint/2010/main" val="196411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6D551D1-310D-4348-9BB0-FE345392497B}" type="slidenum">
              <a:rPr lang="en-NZ" smtClean="0"/>
              <a:t>4</a:t>
            </a:fld>
            <a:endParaRPr lang="en-NZ" dirty="0"/>
          </a:p>
        </p:txBody>
      </p:sp>
    </p:spTree>
    <p:extLst>
      <p:ext uri="{BB962C8B-B14F-4D97-AF65-F5344CB8AC3E}">
        <p14:creationId xmlns:p14="http://schemas.microsoft.com/office/powerpoint/2010/main" val="291948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CC73EEC-5BD9-4284-A036-0F4020D66353}" type="slidenum">
              <a:rPr lang="en-NZ" smtClean="0"/>
              <a:t>‹#›</a:t>
            </a:fld>
            <a:endParaRPr lang="en-NZ" dirty="0"/>
          </a:p>
        </p:txBody>
      </p:sp>
    </p:spTree>
    <p:extLst>
      <p:ext uri="{BB962C8B-B14F-4D97-AF65-F5344CB8AC3E}">
        <p14:creationId xmlns:p14="http://schemas.microsoft.com/office/powerpoint/2010/main" val="146792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778416"/>
            <a:ext cx="9144000" cy="417820"/>
          </a:xfrm>
          <a:prstGeom prst="rect">
            <a:avLst/>
          </a:prstGeom>
        </p:spPr>
        <p:txBody>
          <a:bodyPr/>
          <a:lstStyle>
            <a:lvl1pPr algn="ctr">
              <a:defRPr sz="1800" b="1">
                <a:solidFill>
                  <a:schemeClr val="tx1"/>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latin typeface="+mn-lt"/>
              </a:rPr>
              <a:t>Page</a:t>
            </a:r>
            <a:r>
              <a:rPr lang="en-NZ" sz="1000" baseline="0" dirty="0">
                <a:latin typeface="+mn-lt"/>
              </a:rPr>
              <a:t> </a:t>
            </a:r>
            <a:fld id="{3DA7DBC8-EFF6-412D-9C10-D500F9A6E3FD}" type="slidenum">
              <a:rPr lang="en-NZ" sz="1000" baseline="0" smtClean="0">
                <a:latin typeface="+mn-lt"/>
              </a:rPr>
              <a:pPr algn="r"/>
              <a:t>‹#›</a:t>
            </a:fld>
            <a:endParaRPr lang="en-NZ" sz="1000" dirty="0">
              <a:latin typeface="+mn-lt"/>
            </a:endParaRPr>
          </a:p>
        </p:txBody>
      </p:sp>
    </p:spTree>
    <p:extLst>
      <p:ext uri="{BB962C8B-B14F-4D97-AF65-F5344CB8AC3E}">
        <p14:creationId xmlns:p14="http://schemas.microsoft.com/office/powerpoint/2010/main" val="168860778"/>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762536"/>
            <a:ext cx="9144000" cy="417820"/>
          </a:xfrm>
          <a:prstGeom prst="rect">
            <a:avLst/>
          </a:prstGeom>
        </p:spPr>
        <p:txBody>
          <a:bodyPr/>
          <a:lstStyle>
            <a:lvl1pPr algn="l">
              <a:defRPr sz="1600" b="1">
                <a:solidFill>
                  <a:schemeClr val="tx1">
                    <a:lumMod val="85000"/>
                    <a:lumOff val="15000"/>
                  </a:schemeClr>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latin typeface="+mn-lt"/>
              </a:rPr>
              <a:t>Page</a:t>
            </a:r>
            <a:r>
              <a:rPr lang="en-NZ" sz="1000" baseline="0" dirty="0">
                <a:latin typeface="+mn-lt"/>
              </a:rPr>
              <a:t> </a:t>
            </a:r>
            <a:fld id="{3DA7DBC8-EFF6-412D-9C10-D500F9A6E3FD}" type="slidenum">
              <a:rPr lang="en-NZ" sz="1000" baseline="0" smtClean="0">
                <a:latin typeface="+mn-lt"/>
              </a:rPr>
              <a:pPr algn="r"/>
              <a:t>‹#›</a:t>
            </a:fld>
            <a:endParaRPr lang="en-NZ" sz="1000" dirty="0">
              <a:latin typeface="+mn-lt"/>
            </a:endParaRPr>
          </a:p>
        </p:txBody>
      </p:sp>
      <p:sp>
        <p:nvSpPr>
          <p:cNvPr id="5" name="Text Placeholder 9"/>
          <p:cNvSpPr>
            <a:spLocks noGrp="1"/>
          </p:cNvSpPr>
          <p:nvPr>
            <p:ph type="body" sz="quarter" idx="11" hasCustomPrompt="1"/>
          </p:nvPr>
        </p:nvSpPr>
        <p:spPr>
          <a:xfrm>
            <a:off x="0" y="1180356"/>
            <a:ext cx="9144000" cy="648072"/>
          </a:xfrm>
          <a:prstGeom prst="rect">
            <a:avLst/>
          </a:prstGeom>
          <a:solidFill>
            <a:srgbClr val="41B6D2">
              <a:alpha val="20000"/>
            </a:srgbClr>
          </a:solidFill>
        </p:spPr>
        <p:txBody>
          <a:bodyPr anchor="ctr"/>
          <a:lstStyle>
            <a:lvl1pPr marL="0" indent="0" algn="l">
              <a:buFontTx/>
              <a:buNone/>
              <a:defRPr sz="1800" b="0">
                <a:solidFill>
                  <a:schemeClr val="tx1">
                    <a:lumMod val="85000"/>
                    <a:lumOff val="15000"/>
                  </a:schemeClr>
                </a:solidFill>
              </a:defRPr>
            </a:lvl1pPr>
          </a:lstStyle>
          <a:p>
            <a:pPr lvl="0"/>
            <a:r>
              <a:rPr lang="en-US" dirty="0"/>
              <a:t>Commentary</a:t>
            </a:r>
          </a:p>
        </p:txBody>
      </p:sp>
    </p:spTree>
    <p:extLst>
      <p:ext uri="{BB962C8B-B14F-4D97-AF65-F5344CB8AC3E}">
        <p14:creationId xmlns:p14="http://schemas.microsoft.com/office/powerpoint/2010/main" val="1157222436"/>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4">
    <p:spTree>
      <p:nvGrpSpPr>
        <p:cNvPr id="1" name=""/>
        <p:cNvGrpSpPr/>
        <p:nvPr/>
      </p:nvGrpSpPr>
      <p:grpSpPr>
        <a:xfrm>
          <a:off x="0" y="0"/>
          <a:ext cx="0" cy="0"/>
          <a:chOff x="0" y="0"/>
          <a:chExt cx="0" cy="0"/>
        </a:xfrm>
      </p:grpSpPr>
      <p:sp>
        <p:nvSpPr>
          <p:cNvPr id="2" name="Title 1"/>
          <p:cNvSpPr>
            <a:spLocks noGrp="1"/>
          </p:cNvSpPr>
          <p:nvPr>
            <p:ph type="ctrTitle"/>
          </p:nvPr>
        </p:nvSpPr>
        <p:spPr>
          <a:xfrm>
            <a:off x="0" y="781369"/>
            <a:ext cx="9144000" cy="417820"/>
          </a:xfrm>
          <a:prstGeom prst="rect">
            <a:avLst/>
          </a:prstGeom>
        </p:spPr>
        <p:txBody>
          <a:bodyPr/>
          <a:lstStyle>
            <a:lvl1pPr algn="l">
              <a:defRPr sz="1600" b="1">
                <a:solidFill>
                  <a:schemeClr val="tx1">
                    <a:lumMod val="85000"/>
                    <a:lumOff val="15000"/>
                  </a:schemeClr>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solidFill>
                  <a:prstClr val="black"/>
                </a:solidFill>
              </a:rPr>
              <a:t>Page </a:t>
            </a:r>
            <a:fld id="{3DA7DBC8-EFF6-412D-9C10-D500F9A6E3FD}" type="slidenum">
              <a:rPr lang="en-NZ" sz="1000">
                <a:solidFill>
                  <a:prstClr val="black"/>
                </a:solidFill>
              </a:rPr>
              <a:pPr algn="r"/>
              <a:t>‹#›</a:t>
            </a:fld>
            <a:endParaRPr lang="en-NZ" sz="1000" dirty="0">
              <a:solidFill>
                <a:prstClr val="black"/>
              </a:solidFill>
            </a:endParaRPr>
          </a:p>
        </p:txBody>
      </p:sp>
      <p:sp>
        <p:nvSpPr>
          <p:cNvPr id="5" name="Text Placeholder 9"/>
          <p:cNvSpPr>
            <a:spLocks noGrp="1"/>
          </p:cNvSpPr>
          <p:nvPr>
            <p:ph type="body" sz="quarter" idx="11" hasCustomPrompt="1"/>
          </p:nvPr>
        </p:nvSpPr>
        <p:spPr>
          <a:xfrm>
            <a:off x="0" y="1222049"/>
            <a:ext cx="9144000" cy="793805"/>
          </a:xfrm>
          <a:prstGeom prst="rect">
            <a:avLst/>
          </a:prstGeom>
          <a:solidFill>
            <a:srgbClr val="0072C0">
              <a:alpha val="10196"/>
            </a:srgbClr>
          </a:solidFill>
        </p:spPr>
        <p:txBody>
          <a:bodyPr anchor="ctr"/>
          <a:lstStyle>
            <a:lvl1pPr marL="0" indent="0" algn="l">
              <a:buFontTx/>
              <a:buNone/>
              <a:defRPr sz="1600" b="0">
                <a:solidFill>
                  <a:schemeClr val="tx1">
                    <a:lumMod val="85000"/>
                    <a:lumOff val="15000"/>
                  </a:schemeClr>
                </a:solidFill>
              </a:defRPr>
            </a:lvl1pPr>
          </a:lstStyle>
          <a:p>
            <a:pPr lvl="0"/>
            <a:r>
              <a:rPr lang="en-US" dirty="0"/>
              <a:t>Commentary</a:t>
            </a:r>
          </a:p>
        </p:txBody>
      </p:sp>
    </p:spTree>
    <p:extLst>
      <p:ext uri="{BB962C8B-B14F-4D97-AF65-F5344CB8AC3E}">
        <p14:creationId xmlns:p14="http://schemas.microsoft.com/office/powerpoint/2010/main" val="1644512592"/>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58C1B2-9D15-4DD0-B7DF-D7D2C5FD0E61}"/>
              </a:ext>
            </a:extLst>
          </p:cNvPr>
          <p:cNvSpPr>
            <a:spLocks noGrp="1"/>
          </p:cNvSpPr>
          <p:nvPr>
            <p:ph type="ctrTitle"/>
          </p:nvPr>
        </p:nvSpPr>
        <p:spPr>
          <a:xfrm>
            <a:off x="0" y="5086296"/>
            <a:ext cx="9144000" cy="417820"/>
          </a:xfrm>
          <a:prstGeom prst="rect">
            <a:avLst/>
          </a:prstGeom>
        </p:spPr>
        <p:txBody>
          <a:bodyPr/>
          <a:lstStyle>
            <a:lvl1pPr algn="ctr">
              <a:defRPr sz="2400" b="0">
                <a:solidFill>
                  <a:schemeClr val="bg1"/>
                </a:solidFill>
                <a:latin typeface="+mn-lt"/>
              </a:defRPr>
            </a:lvl1pPr>
          </a:lstStyle>
          <a:p>
            <a:r>
              <a:rPr lang="en-US" dirty="0"/>
              <a:t>Click to edit Master title style</a:t>
            </a:r>
            <a:endParaRPr lang="en-NZ" dirty="0"/>
          </a:p>
        </p:txBody>
      </p:sp>
    </p:spTree>
    <p:extLst>
      <p:ext uri="{BB962C8B-B14F-4D97-AF65-F5344CB8AC3E}">
        <p14:creationId xmlns:p14="http://schemas.microsoft.com/office/powerpoint/2010/main" val="1173258552"/>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52736"/>
            <a:ext cx="9144000" cy="417820"/>
          </a:xfrm>
          <a:prstGeom prst="rect">
            <a:avLst/>
          </a:prstGeom>
        </p:spPr>
        <p:txBody>
          <a:bodyPr/>
          <a:lstStyle>
            <a:lvl1pPr algn="ctr">
              <a:defRPr sz="1800" b="1">
                <a:solidFill>
                  <a:schemeClr val="tx1"/>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latin typeface="+mn-lt"/>
              </a:rPr>
              <a:t>Page</a:t>
            </a:r>
            <a:r>
              <a:rPr lang="en-NZ" sz="1000" baseline="0" dirty="0">
                <a:latin typeface="+mn-lt"/>
              </a:rPr>
              <a:t> </a:t>
            </a:r>
            <a:fld id="{3DA7DBC8-EFF6-412D-9C10-D500F9A6E3FD}" type="slidenum">
              <a:rPr lang="en-NZ" sz="1000" baseline="0" smtClean="0">
                <a:latin typeface="+mn-lt"/>
              </a:rPr>
              <a:pPr algn="r"/>
              <a:t>‹#›</a:t>
            </a:fld>
            <a:endParaRPr lang="en-NZ" sz="1000" dirty="0">
              <a:latin typeface="+mn-lt"/>
            </a:endParaRPr>
          </a:p>
        </p:txBody>
      </p:sp>
    </p:spTree>
    <p:extLst>
      <p:ext uri="{BB962C8B-B14F-4D97-AF65-F5344CB8AC3E}">
        <p14:creationId xmlns:p14="http://schemas.microsoft.com/office/powerpoint/2010/main" val="177207268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715036"/>
            <a:ext cx="9144000" cy="417820"/>
          </a:xfrm>
          <a:prstGeom prst="rect">
            <a:avLst/>
          </a:prstGeom>
        </p:spPr>
        <p:txBody>
          <a:bodyPr/>
          <a:lstStyle>
            <a:lvl1pPr algn="l">
              <a:defRPr sz="1600" b="1">
                <a:solidFill>
                  <a:schemeClr val="tx1">
                    <a:lumMod val="85000"/>
                    <a:lumOff val="15000"/>
                  </a:schemeClr>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latin typeface="+mn-lt"/>
              </a:rPr>
              <a:t>Page</a:t>
            </a:r>
            <a:r>
              <a:rPr lang="en-NZ" sz="1000" baseline="0" dirty="0">
                <a:latin typeface="+mn-lt"/>
              </a:rPr>
              <a:t> </a:t>
            </a:r>
            <a:fld id="{3DA7DBC8-EFF6-412D-9C10-D500F9A6E3FD}" type="slidenum">
              <a:rPr lang="en-NZ" sz="1000" baseline="0" smtClean="0">
                <a:latin typeface="+mn-lt"/>
              </a:rPr>
              <a:pPr algn="r"/>
              <a:t>‹#›</a:t>
            </a:fld>
            <a:endParaRPr lang="en-NZ" sz="1000" dirty="0">
              <a:latin typeface="+mn-lt"/>
            </a:endParaRPr>
          </a:p>
        </p:txBody>
      </p:sp>
      <p:sp>
        <p:nvSpPr>
          <p:cNvPr id="5" name="Text Placeholder 9"/>
          <p:cNvSpPr>
            <a:spLocks noGrp="1"/>
          </p:cNvSpPr>
          <p:nvPr>
            <p:ph type="body" sz="quarter" idx="11" hasCustomPrompt="1"/>
          </p:nvPr>
        </p:nvSpPr>
        <p:spPr>
          <a:xfrm>
            <a:off x="0" y="1052737"/>
            <a:ext cx="9144000" cy="648072"/>
          </a:xfrm>
          <a:prstGeom prst="rect">
            <a:avLst/>
          </a:prstGeom>
          <a:solidFill>
            <a:srgbClr val="41B6D2">
              <a:alpha val="20000"/>
            </a:srgbClr>
          </a:solidFill>
        </p:spPr>
        <p:txBody>
          <a:bodyPr anchor="ctr"/>
          <a:lstStyle>
            <a:lvl1pPr marL="0" indent="0" algn="l">
              <a:buFontTx/>
              <a:buNone/>
              <a:defRPr sz="1800" b="0">
                <a:solidFill>
                  <a:schemeClr val="tx1">
                    <a:lumMod val="85000"/>
                    <a:lumOff val="15000"/>
                  </a:schemeClr>
                </a:solidFill>
              </a:defRPr>
            </a:lvl1pPr>
          </a:lstStyle>
          <a:p>
            <a:pPr lvl="0"/>
            <a:r>
              <a:rPr lang="en-US" dirty="0"/>
              <a:t>Commentary</a:t>
            </a:r>
          </a:p>
        </p:txBody>
      </p:sp>
    </p:spTree>
    <p:extLst>
      <p:ext uri="{BB962C8B-B14F-4D97-AF65-F5344CB8AC3E}">
        <p14:creationId xmlns:p14="http://schemas.microsoft.com/office/powerpoint/2010/main" val="1068553592"/>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_4">
    <p:spTree>
      <p:nvGrpSpPr>
        <p:cNvPr id="1" name=""/>
        <p:cNvGrpSpPr/>
        <p:nvPr/>
      </p:nvGrpSpPr>
      <p:grpSpPr>
        <a:xfrm>
          <a:off x="0" y="0"/>
          <a:ext cx="0" cy="0"/>
          <a:chOff x="0" y="0"/>
          <a:chExt cx="0" cy="0"/>
        </a:xfrm>
      </p:grpSpPr>
      <p:sp>
        <p:nvSpPr>
          <p:cNvPr id="2" name="Title 1"/>
          <p:cNvSpPr>
            <a:spLocks noGrp="1"/>
          </p:cNvSpPr>
          <p:nvPr>
            <p:ph type="ctrTitle"/>
          </p:nvPr>
        </p:nvSpPr>
        <p:spPr>
          <a:xfrm>
            <a:off x="0" y="1764349"/>
            <a:ext cx="9144000" cy="417820"/>
          </a:xfrm>
          <a:prstGeom prst="rect">
            <a:avLst/>
          </a:prstGeom>
        </p:spPr>
        <p:txBody>
          <a:bodyPr/>
          <a:lstStyle>
            <a:lvl1pPr algn="l">
              <a:defRPr sz="1600" b="1">
                <a:solidFill>
                  <a:schemeClr val="tx1">
                    <a:lumMod val="85000"/>
                    <a:lumOff val="15000"/>
                  </a:schemeClr>
                </a:solidFill>
              </a:defRPr>
            </a:lvl1pPr>
          </a:lstStyle>
          <a:p>
            <a:r>
              <a:rPr lang="en-US" dirty="0"/>
              <a:t>Click to edit Master title style</a:t>
            </a:r>
            <a:endParaRPr lang="en-NZ" dirty="0"/>
          </a:p>
        </p:txBody>
      </p:sp>
      <p:sp>
        <p:nvSpPr>
          <p:cNvPr id="7" name="TextBox 6"/>
          <p:cNvSpPr txBox="1"/>
          <p:nvPr userDrawn="1"/>
        </p:nvSpPr>
        <p:spPr>
          <a:xfrm>
            <a:off x="8363220" y="6622741"/>
            <a:ext cx="780780" cy="246221"/>
          </a:xfrm>
          <a:prstGeom prst="rect">
            <a:avLst/>
          </a:prstGeom>
          <a:noFill/>
        </p:spPr>
        <p:txBody>
          <a:bodyPr wrap="square" rtlCol="0">
            <a:spAutoFit/>
          </a:bodyPr>
          <a:lstStyle/>
          <a:p>
            <a:pPr algn="r"/>
            <a:r>
              <a:rPr lang="en-NZ" sz="1000" dirty="0">
                <a:solidFill>
                  <a:prstClr val="black"/>
                </a:solidFill>
              </a:rPr>
              <a:t>Page </a:t>
            </a:r>
            <a:fld id="{3DA7DBC8-EFF6-412D-9C10-D500F9A6E3FD}" type="slidenum">
              <a:rPr lang="en-NZ" sz="1000">
                <a:solidFill>
                  <a:prstClr val="black"/>
                </a:solidFill>
              </a:rPr>
              <a:pPr algn="r"/>
              <a:t>‹#›</a:t>
            </a:fld>
            <a:endParaRPr lang="en-NZ" sz="1000" dirty="0">
              <a:solidFill>
                <a:prstClr val="black"/>
              </a:solidFill>
            </a:endParaRPr>
          </a:p>
        </p:txBody>
      </p:sp>
      <p:sp>
        <p:nvSpPr>
          <p:cNvPr id="5" name="Text Placeholder 9"/>
          <p:cNvSpPr>
            <a:spLocks noGrp="1"/>
          </p:cNvSpPr>
          <p:nvPr>
            <p:ph type="body" sz="quarter" idx="11" hasCustomPrompt="1"/>
          </p:nvPr>
        </p:nvSpPr>
        <p:spPr>
          <a:xfrm>
            <a:off x="0" y="953610"/>
            <a:ext cx="9144000" cy="793805"/>
          </a:xfrm>
          <a:prstGeom prst="rect">
            <a:avLst/>
          </a:prstGeom>
          <a:solidFill>
            <a:srgbClr val="0072C0">
              <a:alpha val="10196"/>
            </a:srgbClr>
          </a:solidFill>
        </p:spPr>
        <p:txBody>
          <a:bodyPr anchor="ctr"/>
          <a:lstStyle>
            <a:lvl1pPr marL="0" indent="0" algn="l">
              <a:buFontTx/>
              <a:buNone/>
              <a:defRPr sz="1600" b="0">
                <a:solidFill>
                  <a:schemeClr val="tx1">
                    <a:lumMod val="85000"/>
                    <a:lumOff val="15000"/>
                  </a:schemeClr>
                </a:solidFill>
              </a:defRPr>
            </a:lvl1pPr>
          </a:lstStyle>
          <a:p>
            <a:pPr lvl="0"/>
            <a:r>
              <a:rPr lang="en-US" dirty="0"/>
              <a:t>Commentary</a:t>
            </a:r>
          </a:p>
        </p:txBody>
      </p:sp>
    </p:spTree>
    <p:extLst>
      <p:ext uri="{BB962C8B-B14F-4D97-AF65-F5344CB8AC3E}">
        <p14:creationId xmlns:p14="http://schemas.microsoft.com/office/powerpoint/2010/main" val="2404299128"/>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387A9B-7B75-454B-B177-DE35529683F1}"/>
              </a:ext>
            </a:extLst>
          </p:cNvPr>
          <p:cNvSpPr/>
          <p:nvPr userDrawn="1"/>
        </p:nvSpPr>
        <p:spPr>
          <a:xfrm>
            <a:off x="0" y="594360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Title 1"/>
          <p:cNvSpPr txBox="1">
            <a:spLocks/>
          </p:cNvSpPr>
          <p:nvPr/>
        </p:nvSpPr>
        <p:spPr>
          <a:xfrm>
            <a:off x="3131840" y="6261897"/>
            <a:ext cx="2872472" cy="155127"/>
          </a:xfrm>
          <a:prstGeom prst="rect">
            <a:avLst/>
          </a:prstGeom>
        </p:spPr>
        <p:txBody>
          <a:bodyPr anchor="ctr"/>
          <a:lstStyle>
            <a:lvl1pPr algn="ctr" defTabSz="914400" rtl="0" eaLnBrk="1" latinLnBrk="0" hangingPunct="1">
              <a:spcBef>
                <a:spcPct val="0"/>
              </a:spcBef>
              <a:buNone/>
              <a:defRPr sz="2000" b="0" kern="1200">
                <a:solidFill>
                  <a:schemeClr val="tx1"/>
                </a:solidFill>
                <a:latin typeface="+mj-lt"/>
                <a:ea typeface="+mj-ea"/>
                <a:cs typeface="+mj-cs"/>
              </a:defRPr>
            </a:lvl1pPr>
          </a:lstStyle>
          <a:p>
            <a:pPr algn="ctr" fontAlgn="auto">
              <a:spcAft>
                <a:spcPts val="0"/>
              </a:spcAft>
            </a:pPr>
            <a:r>
              <a:rPr lang="en-US" sz="1400" baseline="0" dirty="0">
                <a:solidFill>
                  <a:schemeClr val="bg1"/>
                </a:solidFill>
                <a:latin typeface="Franklin Gothic Medium Cond" panose="020B0606030402020204" pitchFamily="34" charset="0"/>
              </a:rPr>
              <a:t>Draft Report | July 2022</a:t>
            </a:r>
          </a:p>
        </p:txBody>
      </p:sp>
      <p:pic>
        <p:nvPicPr>
          <p:cNvPr id="5" name="Picture 4">
            <a:extLst>
              <a:ext uri="{FF2B5EF4-FFF2-40B4-BE49-F238E27FC236}">
                <a16:creationId xmlns:a16="http://schemas.microsoft.com/office/drawing/2014/main" id="{001F670A-6E32-4A5F-9534-5F68BCEC9B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241" y="6226524"/>
            <a:ext cx="2686050" cy="381000"/>
          </a:xfrm>
          <a:prstGeom prst="rect">
            <a:avLst/>
          </a:prstGeom>
        </p:spPr>
      </p:pic>
      <p:pic>
        <p:nvPicPr>
          <p:cNvPr id="9" name="Picture 8"/>
          <p:cNvPicPr>
            <a:picLocks noChangeAspect="1"/>
          </p:cNvPicPr>
          <p:nvPr userDrawn="1"/>
        </p:nvPicPr>
        <p:blipFill rotWithShape="1">
          <a:blip r:embed="rId4" cstate="print"/>
          <a:srcRect l="10538" r="9678"/>
          <a:stretch/>
        </p:blipFill>
        <p:spPr>
          <a:xfrm>
            <a:off x="6821777" y="6037784"/>
            <a:ext cx="2071982" cy="726032"/>
          </a:xfrm>
          <a:prstGeom prst="rect">
            <a:avLst/>
          </a:prstGeom>
        </p:spPr>
      </p:pic>
      <p:sp>
        <p:nvSpPr>
          <p:cNvPr id="16" name="Rectangle 15">
            <a:extLst>
              <a:ext uri="{FF2B5EF4-FFF2-40B4-BE49-F238E27FC236}">
                <a16:creationId xmlns:a16="http://schemas.microsoft.com/office/drawing/2014/main" id="{D9C23A31-4A33-479D-8E8A-4481B48AF95D}"/>
              </a:ext>
            </a:extLst>
          </p:cNvPr>
          <p:cNvSpPr/>
          <p:nvPr userDrawn="1"/>
        </p:nvSpPr>
        <p:spPr>
          <a:xfrm>
            <a:off x="0" y="0"/>
            <a:ext cx="9144000" cy="2504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8" name="Picture 7" descr="A picture containing outdoor, sky, nature, grass&#10;&#10;Description automatically generated">
            <a:extLst>
              <a:ext uri="{FF2B5EF4-FFF2-40B4-BE49-F238E27FC236}">
                <a16:creationId xmlns:a16="http://schemas.microsoft.com/office/drawing/2014/main" id="{F8AEA26A-07C2-A74F-C78F-7C94F6190D0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704" b="5444"/>
          <a:stretch/>
        </p:blipFill>
        <p:spPr>
          <a:xfrm>
            <a:off x="0" y="344660"/>
            <a:ext cx="9144000" cy="5476261"/>
          </a:xfrm>
          <a:prstGeom prst="rect">
            <a:avLst/>
          </a:prstGeom>
        </p:spPr>
      </p:pic>
      <p:pic>
        <p:nvPicPr>
          <p:cNvPr id="10" name="Picture 9" descr="Image result for draft stamp">
            <a:extLst>
              <a:ext uri="{FF2B5EF4-FFF2-40B4-BE49-F238E27FC236}">
                <a16:creationId xmlns:a16="http://schemas.microsoft.com/office/drawing/2014/main" id="{6FB27149-F756-13E5-5771-D533E42C6E26}"/>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644964">
            <a:off x="2647354" y="-2254"/>
            <a:ext cx="1103773" cy="10979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04860"/>
      </p:ext>
    </p:extLst>
  </p:cSld>
  <p:clrMap bg1="lt1" tx1="dk1" bg2="lt2" tx2="dk2" accent1="accent1" accent2="accent2" accent3="accent3" accent4="accent4" accent5="accent5" accent6="accent6" hlink="hlink" folHlink="folHlink"/>
  <p:sldLayoutIdLst>
    <p:sldLayoutId id="2147483688" r:id="rId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Lst>
          </a:blip>
          <a:srcRect l="5245" t="3568" r="2962" b="15571"/>
          <a:stretch/>
        </p:blipFill>
        <p:spPr>
          <a:xfrm>
            <a:off x="6797895" y="96526"/>
            <a:ext cx="2267744" cy="558493"/>
          </a:xfrm>
          <a:prstGeom prst="rect">
            <a:avLst/>
          </a:prstGeom>
        </p:spPr>
      </p:pic>
      <p:sp>
        <p:nvSpPr>
          <p:cNvPr id="8" name="Title 1"/>
          <p:cNvSpPr txBox="1">
            <a:spLocks/>
          </p:cNvSpPr>
          <p:nvPr userDrawn="1"/>
        </p:nvSpPr>
        <p:spPr>
          <a:xfrm>
            <a:off x="3135764" y="298208"/>
            <a:ext cx="2872472" cy="155127"/>
          </a:xfrm>
          <a:prstGeom prst="rect">
            <a:avLst/>
          </a:prstGeom>
        </p:spPr>
        <p:txBody>
          <a:bodyPr anchor="ctr"/>
          <a:lstStyle>
            <a:lvl1pPr algn="ctr" defTabSz="914400" rtl="0" eaLnBrk="1" latinLnBrk="0" hangingPunct="1">
              <a:spcBef>
                <a:spcPct val="0"/>
              </a:spcBef>
              <a:buNone/>
              <a:defRPr sz="2000" b="0" kern="1200">
                <a:solidFill>
                  <a:schemeClr val="tx1"/>
                </a:solidFill>
                <a:latin typeface="+mj-lt"/>
                <a:ea typeface="+mj-ea"/>
                <a:cs typeface="+mj-cs"/>
              </a:defRPr>
            </a:lvl1pPr>
          </a:lstStyle>
          <a:p>
            <a:pPr algn="ctr" fontAlgn="auto">
              <a:spcAft>
                <a:spcPts val="0"/>
              </a:spcAft>
            </a:pPr>
            <a:r>
              <a:rPr lang="en-US" sz="1000" baseline="0" dirty="0">
                <a:solidFill>
                  <a:schemeClr val="tx1">
                    <a:lumMod val="75000"/>
                    <a:lumOff val="25000"/>
                  </a:schemeClr>
                </a:solidFill>
                <a:latin typeface="Franklin Gothic Medium Cond" panose="020B0606030402020204" pitchFamily="34" charset="0"/>
              </a:rPr>
              <a:t>2021/22 Annual Residents’ Survey</a:t>
            </a:r>
          </a:p>
          <a:p>
            <a:pPr algn="ctr" fontAlgn="auto">
              <a:spcAft>
                <a:spcPts val="0"/>
              </a:spcAft>
            </a:pPr>
            <a:r>
              <a:rPr lang="en-US" sz="1000" baseline="0" dirty="0">
                <a:solidFill>
                  <a:schemeClr val="tx1">
                    <a:lumMod val="75000"/>
                    <a:lumOff val="25000"/>
                  </a:schemeClr>
                </a:solidFill>
                <a:latin typeface="Franklin Gothic Medium Cond" panose="020B0606030402020204" pitchFamily="34" charset="0"/>
              </a:rPr>
              <a:t>Draft Report – August</a:t>
            </a:r>
          </a:p>
        </p:txBody>
      </p:sp>
      <p:pic>
        <p:nvPicPr>
          <p:cNvPr id="4" name="Picture 3" descr="A picture containing drawing&#10;&#10;Description automatically generated">
            <a:extLst>
              <a:ext uri="{FF2B5EF4-FFF2-40B4-BE49-F238E27FC236}">
                <a16:creationId xmlns:a16="http://schemas.microsoft.com/office/drawing/2014/main" id="{624B9BDA-808E-48DD-8B73-9713E63DC60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62" y="51170"/>
            <a:ext cx="1232854" cy="599989"/>
          </a:xfrm>
          <a:prstGeom prst="rect">
            <a:avLst/>
          </a:prstGeom>
        </p:spPr>
      </p:pic>
      <p:sp>
        <p:nvSpPr>
          <p:cNvPr id="2" name="Rectangle 1">
            <a:extLst>
              <a:ext uri="{FF2B5EF4-FFF2-40B4-BE49-F238E27FC236}">
                <a16:creationId xmlns:a16="http://schemas.microsoft.com/office/drawing/2014/main" id="{4990B697-3D56-47D1-94CB-E9BB5DBCA227}"/>
              </a:ext>
            </a:extLst>
          </p:cNvPr>
          <p:cNvSpPr/>
          <p:nvPr userDrawn="1"/>
        </p:nvSpPr>
        <p:spPr>
          <a:xfrm>
            <a:off x="0" y="728793"/>
            <a:ext cx="9144000" cy="45719"/>
          </a:xfrm>
          <a:prstGeom prst="rect">
            <a:avLst/>
          </a:prstGeom>
          <a:solidFill>
            <a:srgbClr val="078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Picture 5" descr="Image result for draft stamp">
            <a:extLst>
              <a:ext uri="{FF2B5EF4-FFF2-40B4-BE49-F238E27FC236}">
                <a16:creationId xmlns:a16="http://schemas.microsoft.com/office/drawing/2014/main" id="{C7FE88CD-DD4F-9BD1-0495-B3AF66BACA86}"/>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644964">
            <a:off x="2647354" y="-2254"/>
            <a:ext cx="1103773" cy="10979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617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3" r:id="rId3"/>
  </p:sldLayoutIdLst>
  <p:transition>
    <p:split orient="vert"/>
  </p:transition>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0" y="5157192"/>
            <a:ext cx="9144000" cy="461665"/>
          </a:xfrm>
          <a:prstGeom prst="rect">
            <a:avLst/>
          </a:prstGeom>
          <a:noFill/>
        </p:spPr>
        <p:txBody>
          <a:bodyPr wrap="square" rtlCol="0">
            <a:spAutoFit/>
          </a:bodyPr>
          <a:lstStyle/>
          <a:p>
            <a:pPr algn="ctr"/>
            <a:endParaRPr lang="en-NZ" sz="2400" dirty="0">
              <a:solidFill>
                <a:prstClr val="black"/>
              </a:solidFill>
            </a:endParaRPr>
          </a:p>
        </p:txBody>
      </p:sp>
      <p:sp>
        <p:nvSpPr>
          <p:cNvPr id="12" name="Rectangle 11"/>
          <p:cNvSpPr/>
          <p:nvPr userDrawn="1"/>
        </p:nvSpPr>
        <p:spPr>
          <a:xfrm>
            <a:off x="-10801" y="5744255"/>
            <a:ext cx="9154801" cy="112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4" name="Picture 13"/>
          <p:cNvPicPr>
            <a:picLocks noChangeAspect="1"/>
          </p:cNvPicPr>
          <p:nvPr userDrawn="1"/>
        </p:nvPicPr>
        <p:blipFill rotWithShape="1">
          <a:blip r:embed="rId3" cstate="print"/>
          <a:srcRect l="10538" r="9678"/>
          <a:stretch/>
        </p:blipFill>
        <p:spPr>
          <a:xfrm>
            <a:off x="7236296" y="6034197"/>
            <a:ext cx="1728192" cy="605566"/>
          </a:xfrm>
          <a:prstGeom prst="rect">
            <a:avLst/>
          </a:prstGeom>
        </p:spPr>
      </p:pic>
      <p:pic>
        <p:nvPicPr>
          <p:cNvPr id="9" name="Picture 8" descr="A close up of a logo&#10;&#10;Description automatically generated">
            <a:extLst>
              <a:ext uri="{FF2B5EF4-FFF2-40B4-BE49-F238E27FC236}">
                <a16:creationId xmlns:a16="http://schemas.microsoft.com/office/drawing/2014/main" id="{F34BC7B2-6553-46B3-800D-D840C9D5B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1" y="4832448"/>
            <a:ext cx="9154801" cy="91180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470CF823-DDFF-4F14-AFA2-F6C5728928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887" y="5811692"/>
            <a:ext cx="1873576" cy="911807"/>
          </a:xfrm>
          <a:prstGeom prst="rect">
            <a:avLst/>
          </a:prstGeom>
        </p:spPr>
      </p:pic>
      <p:pic>
        <p:nvPicPr>
          <p:cNvPr id="5" name="Picture 4" descr="A picture containing grass, mountain, nature, outdoor&#10;&#10;Description automatically generated">
            <a:extLst>
              <a:ext uri="{FF2B5EF4-FFF2-40B4-BE49-F238E27FC236}">
                <a16:creationId xmlns:a16="http://schemas.microsoft.com/office/drawing/2014/main" id="{C55B9EC1-DB95-5E8A-F392-E36862C590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18238"/>
            <a:ext cx="9144000" cy="4388146"/>
          </a:xfrm>
          <a:prstGeom prst="rect">
            <a:avLst/>
          </a:prstGeom>
        </p:spPr>
      </p:pic>
      <p:pic>
        <p:nvPicPr>
          <p:cNvPr id="8" name="Picture 7" descr="Image result for draft stamp">
            <a:extLst>
              <a:ext uri="{FF2B5EF4-FFF2-40B4-BE49-F238E27FC236}">
                <a16:creationId xmlns:a16="http://schemas.microsoft.com/office/drawing/2014/main" id="{BBD6F69A-B091-6C6D-CDFB-43FBF652E8A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644964">
            <a:off x="2647354" y="-2254"/>
            <a:ext cx="1103773" cy="10979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03730"/>
      </p:ext>
    </p:extLst>
  </p:cSld>
  <p:clrMap bg1="lt1" tx1="dk1" bg2="lt2" tx2="dk2" accent1="accent1" accent2="accent2" accent3="accent3" accent4="accent4" accent5="accent5" accent6="accent6" hlink="hlink" folHlink="folHlink"/>
  <p:sldLayoutIdLst>
    <p:sldLayoutId id="2147483685" r:id="rId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Lst>
          </a:blip>
          <a:srcRect l="5245" t="3568" r="2962" b="15571"/>
          <a:stretch/>
        </p:blipFill>
        <p:spPr>
          <a:xfrm>
            <a:off x="6797895" y="96526"/>
            <a:ext cx="2267744" cy="558493"/>
          </a:xfrm>
          <a:prstGeom prst="rect">
            <a:avLst/>
          </a:prstGeom>
        </p:spPr>
      </p:pic>
      <p:sp>
        <p:nvSpPr>
          <p:cNvPr id="8" name="Title 1"/>
          <p:cNvSpPr txBox="1">
            <a:spLocks/>
          </p:cNvSpPr>
          <p:nvPr userDrawn="1"/>
        </p:nvSpPr>
        <p:spPr>
          <a:xfrm>
            <a:off x="3135764" y="298208"/>
            <a:ext cx="2872472" cy="155127"/>
          </a:xfrm>
          <a:prstGeom prst="rect">
            <a:avLst/>
          </a:prstGeom>
        </p:spPr>
        <p:txBody>
          <a:bodyPr anchor="ctr"/>
          <a:lstStyle>
            <a:lvl1pPr algn="ctr" defTabSz="914400" rtl="0" eaLnBrk="1" latinLnBrk="0" hangingPunct="1">
              <a:spcBef>
                <a:spcPct val="0"/>
              </a:spcBef>
              <a:buNone/>
              <a:defRPr sz="2000" b="0" kern="1200">
                <a:solidFill>
                  <a:schemeClr val="tx1"/>
                </a:solidFill>
                <a:latin typeface="+mj-lt"/>
                <a:ea typeface="+mj-ea"/>
                <a:cs typeface="+mj-cs"/>
              </a:defRPr>
            </a:lvl1pPr>
          </a:lstStyle>
          <a:p>
            <a:pPr algn="ctr" fontAlgn="auto">
              <a:spcAft>
                <a:spcPts val="0"/>
              </a:spcAft>
            </a:pPr>
            <a:r>
              <a:rPr lang="en-US" sz="1000" baseline="0" dirty="0">
                <a:solidFill>
                  <a:schemeClr val="tx1">
                    <a:lumMod val="75000"/>
                    <a:lumOff val="25000"/>
                  </a:schemeClr>
                </a:solidFill>
                <a:latin typeface="Franklin Gothic Medium Cond" panose="020B0606030402020204" pitchFamily="34" charset="0"/>
              </a:rPr>
              <a:t>2021/22 Annual Residents’ Survey</a:t>
            </a:r>
          </a:p>
          <a:p>
            <a:pPr algn="ctr" fontAlgn="auto">
              <a:spcAft>
                <a:spcPts val="0"/>
              </a:spcAft>
            </a:pPr>
            <a:r>
              <a:rPr lang="en-US" sz="1000" baseline="0" dirty="0">
                <a:solidFill>
                  <a:schemeClr val="tx1">
                    <a:lumMod val="75000"/>
                    <a:lumOff val="25000"/>
                  </a:schemeClr>
                </a:solidFill>
                <a:latin typeface="Franklin Gothic Medium Cond" panose="020B0606030402020204" pitchFamily="34" charset="0"/>
              </a:rPr>
              <a:t>Report – August</a:t>
            </a:r>
          </a:p>
        </p:txBody>
      </p:sp>
      <p:pic>
        <p:nvPicPr>
          <p:cNvPr id="4" name="Picture 3" descr="A picture containing drawing&#10;&#10;Description automatically generated">
            <a:extLst>
              <a:ext uri="{FF2B5EF4-FFF2-40B4-BE49-F238E27FC236}">
                <a16:creationId xmlns:a16="http://schemas.microsoft.com/office/drawing/2014/main" id="{624B9BDA-808E-48DD-8B73-9713E63DC60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62" y="51170"/>
            <a:ext cx="1232854" cy="599989"/>
          </a:xfrm>
          <a:prstGeom prst="rect">
            <a:avLst/>
          </a:prstGeom>
        </p:spPr>
      </p:pic>
      <p:sp>
        <p:nvSpPr>
          <p:cNvPr id="2" name="Rectangle 1">
            <a:extLst>
              <a:ext uri="{FF2B5EF4-FFF2-40B4-BE49-F238E27FC236}">
                <a16:creationId xmlns:a16="http://schemas.microsoft.com/office/drawing/2014/main" id="{4990B697-3D56-47D1-94CB-E9BB5DBCA227}"/>
              </a:ext>
            </a:extLst>
          </p:cNvPr>
          <p:cNvSpPr/>
          <p:nvPr userDrawn="1"/>
        </p:nvSpPr>
        <p:spPr>
          <a:xfrm>
            <a:off x="0" y="728793"/>
            <a:ext cx="9144000" cy="45719"/>
          </a:xfrm>
          <a:prstGeom prst="rect">
            <a:avLst/>
          </a:prstGeom>
          <a:solidFill>
            <a:srgbClr val="078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Picture 5" descr="Image result for draft stamp">
            <a:extLst>
              <a:ext uri="{FF2B5EF4-FFF2-40B4-BE49-F238E27FC236}">
                <a16:creationId xmlns:a16="http://schemas.microsoft.com/office/drawing/2014/main" id="{62E06337-AEFF-660D-4506-6BEB3C4EBD9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644964">
            <a:off x="2647354" y="-2254"/>
            <a:ext cx="1103773" cy="10979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869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p:split orient="vert"/>
  </p:transition>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 Id="rId5" Type="http://schemas.openxmlformats.org/officeDocument/2006/relationships/chart" Target="../charts/chart45.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56AC2-638B-4002-8B0B-A778F830627A}"/>
              </a:ext>
            </a:extLst>
          </p:cNvPr>
          <p:cNvSpPr txBox="1"/>
          <p:nvPr/>
        </p:nvSpPr>
        <p:spPr>
          <a:xfrm flipH="1">
            <a:off x="0" y="5144513"/>
            <a:ext cx="9143999" cy="646331"/>
          </a:xfrm>
          <a:prstGeom prst="rect">
            <a:avLst/>
          </a:prstGeom>
          <a:solidFill>
            <a:schemeClr val="bg1">
              <a:alpha val="68000"/>
            </a:schemeClr>
          </a:solidFill>
        </p:spPr>
        <p:txBody>
          <a:bodyPr wrap="square" rtlCol="0">
            <a:spAutoFit/>
          </a:bodyPr>
          <a:lstStyle/>
          <a:p>
            <a:pPr algn="ctr"/>
            <a:r>
              <a:rPr lang="en-US" sz="3600" dirty="0">
                <a:solidFill>
                  <a:schemeClr val="accent5"/>
                </a:solidFill>
                <a:effectLst>
                  <a:outerShdw blurRad="38100" dist="38100" dir="2700000" algn="tl">
                    <a:srgbClr val="000000">
                      <a:alpha val="43137"/>
                    </a:srgbClr>
                  </a:outerShdw>
                </a:effectLst>
                <a:latin typeface="Franklin Gothic Medium Cond" panose="020B0606030402020204" pitchFamily="34" charset="0"/>
              </a:rPr>
              <a:t>2021/22 Annual Residents’ Survey</a:t>
            </a:r>
            <a:endParaRPr lang="en-NZ" sz="3600" dirty="0">
              <a:solidFill>
                <a:schemeClr val="accent5"/>
              </a:solidFill>
              <a:effectLst>
                <a:outerShdw blurRad="38100" dist="38100" dir="2700000" algn="tl">
                  <a:srgbClr val="000000">
                    <a:alpha val="43137"/>
                  </a:srgbClr>
                </a:outerShdw>
              </a:effectLst>
              <a:latin typeface="Franklin Gothic Medium Cond" panose="020B0606030402020204" pitchFamily="34" charset="0"/>
            </a:endParaRPr>
          </a:p>
        </p:txBody>
      </p:sp>
    </p:spTree>
    <p:extLst>
      <p:ext uri="{BB962C8B-B14F-4D97-AF65-F5344CB8AC3E}">
        <p14:creationId xmlns:p14="http://schemas.microsoft.com/office/powerpoint/2010/main" val="115762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4BEE-D591-4DAC-A079-0B7F15DD87AC}"/>
              </a:ext>
            </a:extLst>
          </p:cNvPr>
          <p:cNvSpPr>
            <a:spLocks noGrp="1"/>
          </p:cNvSpPr>
          <p:nvPr>
            <p:ph type="ctrTitle"/>
          </p:nvPr>
        </p:nvSpPr>
        <p:spPr/>
        <p:txBody>
          <a:bodyPr/>
          <a:lstStyle/>
          <a:p>
            <a:r>
              <a:rPr lang="en-NZ" dirty="0"/>
              <a:t>Transportation: Standard and safety of roads</a:t>
            </a:r>
          </a:p>
        </p:txBody>
      </p:sp>
      <p:sp>
        <p:nvSpPr>
          <p:cNvPr id="3" name="Text Placeholder 2">
            <a:extLst>
              <a:ext uri="{FF2B5EF4-FFF2-40B4-BE49-F238E27FC236}">
                <a16:creationId xmlns:a16="http://schemas.microsoft.com/office/drawing/2014/main" id="{0AF249A9-F4E8-4F86-B6E5-7EF24DD2FCB2}"/>
              </a:ext>
            </a:extLst>
          </p:cNvPr>
          <p:cNvSpPr>
            <a:spLocks noGrp="1"/>
          </p:cNvSpPr>
          <p:nvPr>
            <p:ph type="body" sz="quarter" idx="11"/>
          </p:nvPr>
        </p:nvSpPr>
        <p:spPr/>
        <p:txBody>
          <a:bodyPr/>
          <a:lstStyle/>
          <a:p>
            <a:r>
              <a:rPr lang="en-US" dirty="0">
                <a:solidFill>
                  <a:schemeClr val="tx1"/>
                </a:solidFill>
              </a:rPr>
              <a:t>Satisfaction with the standard and safety of both </a:t>
            </a:r>
            <a:r>
              <a:rPr lang="en-US" i="1" dirty="0">
                <a:solidFill>
                  <a:schemeClr val="tx1"/>
                </a:solidFill>
              </a:rPr>
              <a:t>Sealed </a:t>
            </a:r>
            <a:r>
              <a:rPr lang="en-US" dirty="0">
                <a:solidFill>
                  <a:schemeClr val="tx1"/>
                </a:solidFill>
              </a:rPr>
              <a:t>and </a:t>
            </a:r>
            <a:r>
              <a:rPr lang="en-US" i="1" dirty="0">
                <a:solidFill>
                  <a:schemeClr val="tx1"/>
                </a:solidFill>
              </a:rPr>
              <a:t>Unsealed</a:t>
            </a:r>
            <a:r>
              <a:rPr lang="en-US" dirty="0">
                <a:solidFill>
                  <a:schemeClr val="tx1"/>
                </a:solidFill>
              </a:rPr>
              <a:t> </a:t>
            </a:r>
            <a:r>
              <a:rPr lang="en-US" i="1" dirty="0">
                <a:solidFill>
                  <a:schemeClr val="tx1"/>
                </a:solidFill>
              </a:rPr>
              <a:t>roads</a:t>
            </a:r>
            <a:r>
              <a:rPr lang="en-US" dirty="0">
                <a:solidFill>
                  <a:schemeClr val="tx1"/>
                </a:solidFill>
              </a:rPr>
              <a:t> has significantly decreased year-on-year. Urban residents are significantly more satisfied than rural residents.</a:t>
            </a:r>
            <a:endParaRPr lang="en-NZ" dirty="0">
              <a:solidFill>
                <a:schemeClr val="tx1"/>
              </a:solidFill>
            </a:endParaRPr>
          </a:p>
        </p:txBody>
      </p:sp>
      <p:graphicFrame>
        <p:nvGraphicFramePr>
          <p:cNvPr id="5" name="Table 7">
            <a:extLst>
              <a:ext uri="{FF2B5EF4-FFF2-40B4-BE49-F238E27FC236}">
                <a16:creationId xmlns:a16="http://schemas.microsoft.com/office/drawing/2014/main" id="{162BC755-05FE-438E-9509-12E20A09CF51}"/>
              </a:ext>
            </a:extLst>
          </p:cNvPr>
          <p:cNvGraphicFramePr>
            <a:graphicFrameLocks noGrp="1"/>
          </p:cNvGraphicFramePr>
          <p:nvPr>
            <p:extLst>
              <p:ext uri="{D42A27DB-BD31-4B8C-83A1-F6EECF244321}">
                <p14:modId xmlns:p14="http://schemas.microsoft.com/office/powerpoint/2010/main" val="636772578"/>
              </p:ext>
            </p:extLst>
          </p:nvPr>
        </p:nvGraphicFramePr>
        <p:xfrm>
          <a:off x="4479729" y="2399492"/>
          <a:ext cx="3882222" cy="2381802"/>
        </p:xfrm>
        <a:graphic>
          <a:graphicData uri="http://schemas.openxmlformats.org/drawingml/2006/table">
            <a:tbl>
              <a:tblPr firstRow="1" bandRow="1">
                <a:tableStyleId>{2D5ABB26-0587-4C30-8999-92F81FD0307C}</a:tableStyleId>
              </a:tblPr>
              <a:tblGrid>
                <a:gridCol w="647037">
                  <a:extLst>
                    <a:ext uri="{9D8B030D-6E8A-4147-A177-3AD203B41FA5}">
                      <a16:colId xmlns:a16="http://schemas.microsoft.com/office/drawing/2014/main" val="2538894477"/>
                    </a:ext>
                  </a:extLst>
                </a:gridCol>
                <a:gridCol w="647037">
                  <a:extLst>
                    <a:ext uri="{9D8B030D-6E8A-4147-A177-3AD203B41FA5}">
                      <a16:colId xmlns:a16="http://schemas.microsoft.com/office/drawing/2014/main" val="418057589"/>
                    </a:ext>
                  </a:extLst>
                </a:gridCol>
                <a:gridCol w="647037">
                  <a:extLst>
                    <a:ext uri="{9D8B030D-6E8A-4147-A177-3AD203B41FA5}">
                      <a16:colId xmlns:a16="http://schemas.microsoft.com/office/drawing/2014/main" val="2094602467"/>
                    </a:ext>
                  </a:extLst>
                </a:gridCol>
                <a:gridCol w="647037">
                  <a:extLst>
                    <a:ext uri="{9D8B030D-6E8A-4147-A177-3AD203B41FA5}">
                      <a16:colId xmlns:a16="http://schemas.microsoft.com/office/drawing/2014/main" val="108412112"/>
                    </a:ext>
                  </a:extLst>
                </a:gridCol>
                <a:gridCol w="647037">
                  <a:extLst>
                    <a:ext uri="{9D8B030D-6E8A-4147-A177-3AD203B41FA5}">
                      <a16:colId xmlns:a16="http://schemas.microsoft.com/office/drawing/2014/main" val="1192004097"/>
                    </a:ext>
                  </a:extLst>
                </a:gridCol>
                <a:gridCol w="647037">
                  <a:extLst>
                    <a:ext uri="{9D8B030D-6E8A-4147-A177-3AD203B41FA5}">
                      <a16:colId xmlns:a16="http://schemas.microsoft.com/office/drawing/2014/main" val="1837925760"/>
                    </a:ext>
                  </a:extLst>
                </a:gridCol>
              </a:tblGrid>
              <a:tr h="793934">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793934">
                <a:tc>
                  <a:txBody>
                    <a:bodyPr/>
                    <a:lstStyle/>
                    <a:p>
                      <a:pPr algn="ctr" fontAlgn="b"/>
                      <a:r>
                        <a:rPr lang="en-NZ" sz="1100" b="0" i="0" u="none" strike="noStrike" dirty="0">
                          <a:solidFill>
                            <a:srgbClr val="000000"/>
                          </a:solidFill>
                          <a:effectLst/>
                          <a:latin typeface="+mn-lt"/>
                        </a:rPr>
                        <a:t>38%</a:t>
                      </a:r>
                    </a:p>
                  </a:txBody>
                  <a:tcPr marL="9525" marR="9525" marT="9525" marB="0" anchor="ctr"/>
                </a:tc>
                <a:tc>
                  <a:txBody>
                    <a:bodyPr/>
                    <a:lstStyle/>
                    <a:p>
                      <a:pPr algn="ctr" fontAlgn="b"/>
                      <a:r>
                        <a:rPr lang="en-NZ" sz="1100" b="0" i="0" u="none" strike="noStrike" dirty="0">
                          <a:solidFill>
                            <a:srgbClr val="000000"/>
                          </a:solidFill>
                          <a:effectLst/>
                          <a:latin typeface="+mn-lt"/>
                        </a:rPr>
                        <a:t>34%</a:t>
                      </a:r>
                    </a:p>
                  </a:txBody>
                  <a:tcPr marL="9525" marR="9525" marT="9525" marB="0" anchor="ctr"/>
                </a:tc>
                <a:tc>
                  <a:txBody>
                    <a:bodyPr/>
                    <a:lstStyle/>
                    <a:p>
                      <a:pPr algn="ctr" fontAlgn="b"/>
                      <a:r>
                        <a:rPr lang="en-NZ" sz="1100" b="0" i="0" u="none" strike="noStrike" dirty="0">
                          <a:solidFill>
                            <a:srgbClr val="000000"/>
                          </a:solidFill>
                          <a:effectLst/>
                          <a:latin typeface="+mn-lt"/>
                        </a:rPr>
                        <a:t>38%</a:t>
                      </a:r>
                    </a:p>
                  </a:txBody>
                  <a:tcPr marL="9525" marR="9525" marT="9525" marB="0" anchor="ctr"/>
                </a:tc>
                <a:tc>
                  <a:txBody>
                    <a:bodyPr/>
                    <a:lstStyle/>
                    <a:p>
                      <a:pPr algn="ctr" fontAlgn="b"/>
                      <a:r>
                        <a:rPr lang="en-NZ" sz="1100" b="0" i="0" u="none" strike="noStrike" dirty="0">
                          <a:solidFill>
                            <a:srgbClr val="000000"/>
                          </a:solidFill>
                          <a:effectLst/>
                          <a:latin typeface="+mn-lt"/>
                        </a:rPr>
                        <a:t>43%</a:t>
                      </a:r>
                    </a:p>
                  </a:txBody>
                  <a:tcPr marL="9525" marR="9525" marT="9525" marB="0" anchor="ctr"/>
                </a:tc>
                <a:tc>
                  <a:txBody>
                    <a:bodyPr/>
                    <a:lstStyle/>
                    <a:p>
                      <a:pPr algn="ctr"/>
                      <a:r>
                        <a:rPr lang="en-NZ" sz="1100" b="0" i="0" dirty="0">
                          <a:solidFill>
                            <a:srgbClr val="00B050"/>
                          </a:solidFill>
                          <a:latin typeface="+mn-lt"/>
                        </a:rPr>
                        <a:t>29%</a:t>
                      </a:r>
                    </a:p>
                  </a:txBody>
                  <a:tcPr anchor="ctr"/>
                </a:tc>
                <a:tc>
                  <a:txBody>
                    <a:bodyPr/>
                    <a:lstStyle/>
                    <a:p>
                      <a:pPr algn="ctr"/>
                      <a:r>
                        <a:rPr lang="en-NZ" sz="1100" b="0" i="0" dirty="0">
                          <a:solidFill>
                            <a:srgbClr val="FF0000"/>
                          </a:solidFill>
                          <a:latin typeface="+mn-lt"/>
                        </a:rPr>
                        <a:t>16%</a:t>
                      </a:r>
                    </a:p>
                  </a:txBody>
                  <a:tcPr anchor="ctr"/>
                </a:tc>
                <a:extLst>
                  <a:ext uri="{0D108BD9-81ED-4DB2-BD59-A6C34878D82A}">
                    <a16:rowId xmlns:a16="http://schemas.microsoft.com/office/drawing/2014/main" val="2560416338"/>
                  </a:ext>
                </a:extLst>
              </a:tr>
              <a:tr h="793934">
                <a:tc>
                  <a:txBody>
                    <a:bodyPr/>
                    <a:lstStyle/>
                    <a:p>
                      <a:pPr algn="ctr" fontAlgn="b"/>
                      <a:r>
                        <a:rPr lang="en-NZ" sz="1100" b="0" i="0" u="none" strike="noStrike" dirty="0">
                          <a:solidFill>
                            <a:srgbClr val="000000"/>
                          </a:solidFill>
                          <a:effectLst/>
                          <a:latin typeface="+mn-lt"/>
                        </a:rPr>
                        <a:t>53%</a:t>
                      </a:r>
                    </a:p>
                  </a:txBody>
                  <a:tcPr marL="9525" marR="9525" marT="9525" marB="0" anchor="ctr"/>
                </a:tc>
                <a:tc>
                  <a:txBody>
                    <a:bodyPr/>
                    <a:lstStyle/>
                    <a:p>
                      <a:pPr algn="ctr" fontAlgn="b"/>
                      <a:r>
                        <a:rPr lang="en-NZ" sz="1100" b="0" i="0" u="none" strike="noStrike" dirty="0">
                          <a:solidFill>
                            <a:srgbClr val="000000"/>
                          </a:solidFill>
                          <a:effectLst/>
                          <a:latin typeface="+mn-lt"/>
                        </a:rPr>
                        <a:t>51%</a:t>
                      </a:r>
                    </a:p>
                  </a:txBody>
                  <a:tcPr marL="9525" marR="9525" marT="9525" marB="0" anchor="ctr"/>
                </a:tc>
                <a:tc>
                  <a:txBody>
                    <a:bodyPr/>
                    <a:lstStyle/>
                    <a:p>
                      <a:pPr algn="ctr" fontAlgn="b"/>
                      <a:r>
                        <a:rPr lang="en-NZ" sz="1100" b="0" i="0" u="none" strike="noStrike" dirty="0">
                          <a:solidFill>
                            <a:srgbClr val="000000"/>
                          </a:solidFill>
                          <a:effectLst/>
                          <a:latin typeface="+mn-lt"/>
                        </a:rPr>
                        <a:t>55%</a:t>
                      </a:r>
                    </a:p>
                  </a:txBody>
                  <a:tcPr marL="9525" marR="9525" marT="9525" marB="0" anchor="ctr"/>
                </a:tc>
                <a:tc>
                  <a:txBody>
                    <a:bodyPr/>
                    <a:lstStyle/>
                    <a:p>
                      <a:pPr algn="ctr" fontAlgn="b"/>
                      <a:r>
                        <a:rPr lang="en-NZ" sz="1100" b="0" i="0" u="none" strike="noStrike" dirty="0">
                          <a:solidFill>
                            <a:srgbClr val="000000"/>
                          </a:solidFill>
                          <a:effectLst/>
                          <a:latin typeface="+mn-lt"/>
                        </a:rPr>
                        <a:t>55%</a:t>
                      </a:r>
                    </a:p>
                  </a:txBody>
                  <a:tcPr marL="9525" marR="9525" marT="9525" marB="0" anchor="ctr"/>
                </a:tc>
                <a:tc>
                  <a:txBody>
                    <a:bodyPr/>
                    <a:lstStyle/>
                    <a:p>
                      <a:pPr algn="ctr"/>
                      <a:r>
                        <a:rPr lang="en-NZ" sz="1100" b="0" i="0" dirty="0">
                          <a:solidFill>
                            <a:srgbClr val="00B050"/>
                          </a:solidFill>
                          <a:latin typeface="+mn-lt"/>
                        </a:rPr>
                        <a:t>61%</a:t>
                      </a:r>
                    </a:p>
                  </a:txBody>
                  <a:tcPr anchor="ctr"/>
                </a:tc>
                <a:tc>
                  <a:txBody>
                    <a:bodyPr/>
                    <a:lstStyle/>
                    <a:p>
                      <a:pPr algn="ctr"/>
                      <a:r>
                        <a:rPr lang="en-NZ" sz="1100" b="0" i="0" dirty="0">
                          <a:solidFill>
                            <a:srgbClr val="FF0000"/>
                          </a:solidFill>
                          <a:latin typeface="+mn-lt"/>
                        </a:rPr>
                        <a:t>49%</a:t>
                      </a:r>
                    </a:p>
                  </a:txBody>
                  <a:tcPr anchor="ctr"/>
                </a:tc>
                <a:extLst>
                  <a:ext uri="{0D108BD9-81ED-4DB2-BD59-A6C34878D82A}">
                    <a16:rowId xmlns:a16="http://schemas.microsoft.com/office/drawing/2014/main" val="3861433537"/>
                  </a:ext>
                </a:extLst>
              </a:tr>
            </a:tbl>
          </a:graphicData>
        </a:graphic>
      </p:graphicFrame>
      <p:graphicFrame>
        <p:nvGraphicFramePr>
          <p:cNvPr id="6" name="Chart 5">
            <a:extLst>
              <a:ext uri="{FF2B5EF4-FFF2-40B4-BE49-F238E27FC236}">
                <a16:creationId xmlns:a16="http://schemas.microsoft.com/office/drawing/2014/main" id="{442AB2B0-44B2-4431-9C50-C8FFC5690580}"/>
              </a:ext>
            </a:extLst>
          </p:cNvPr>
          <p:cNvGraphicFramePr/>
          <p:nvPr>
            <p:extLst>
              <p:ext uri="{D42A27DB-BD31-4B8C-83A1-F6EECF244321}">
                <p14:modId xmlns:p14="http://schemas.microsoft.com/office/powerpoint/2010/main" val="597185706"/>
              </p:ext>
            </p:extLst>
          </p:nvPr>
        </p:nvGraphicFramePr>
        <p:xfrm>
          <a:off x="312825" y="2865062"/>
          <a:ext cx="4259176" cy="238180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176E81DE-0E38-49A3-9DF5-89B3EA5BEB0D}"/>
              </a:ext>
            </a:extLst>
          </p:cNvPr>
          <p:cNvCxnSpPr>
            <a:cxnSpLocks/>
          </p:cNvCxnSpPr>
          <p:nvPr/>
        </p:nvCxnSpPr>
        <p:spPr>
          <a:xfrm>
            <a:off x="7064800" y="2354147"/>
            <a:ext cx="0" cy="238180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4CCFAD-BC9F-474C-ABA0-BCDD38C5DE82}"/>
              </a:ext>
            </a:extLst>
          </p:cNvPr>
          <p:cNvSpPr txBox="1"/>
          <p:nvPr/>
        </p:nvSpPr>
        <p:spPr>
          <a:xfrm>
            <a:off x="5348621" y="2353557"/>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32402602-617C-4161-915F-835624008579}"/>
              </a:ext>
            </a:extLst>
          </p:cNvPr>
          <p:cNvSpPr txBox="1"/>
          <p:nvPr/>
        </p:nvSpPr>
        <p:spPr>
          <a:xfrm>
            <a:off x="35496" y="6332728"/>
            <a:ext cx="6718911" cy="49322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SF1A.1: For each of the following functions, which you as a ratepayer or resident could be contributing to, are you satisfied or dissatisfied with the standard and safety of sealed roads/unsealed roads, excluding state highways; n=816; Excludes Don’t know</a:t>
            </a:r>
          </a:p>
        </p:txBody>
      </p:sp>
      <p:sp>
        <p:nvSpPr>
          <p:cNvPr id="4" name="TextBox 3">
            <a:extLst>
              <a:ext uri="{FF2B5EF4-FFF2-40B4-BE49-F238E27FC236}">
                <a16:creationId xmlns:a16="http://schemas.microsoft.com/office/drawing/2014/main" id="{CE0A966D-41C3-46B2-961E-88BE79E5F1F4}"/>
              </a:ext>
            </a:extLst>
          </p:cNvPr>
          <p:cNvSpPr txBox="1"/>
          <p:nvPr/>
        </p:nvSpPr>
        <p:spPr>
          <a:xfrm>
            <a:off x="7343846" y="2353557"/>
            <a:ext cx="740226" cy="261610"/>
          </a:xfrm>
          <a:prstGeom prst="rect">
            <a:avLst/>
          </a:prstGeom>
          <a:noFill/>
        </p:spPr>
        <p:txBody>
          <a:bodyPr wrap="square" rtlCol="0">
            <a:spAutoFit/>
          </a:bodyPr>
          <a:lstStyle/>
          <a:p>
            <a:pPr algn="ctr"/>
            <a:r>
              <a:rPr lang="en-NZ" sz="1100" b="1" dirty="0"/>
              <a:t>2021/22</a:t>
            </a:r>
          </a:p>
        </p:txBody>
      </p:sp>
      <p:sp>
        <p:nvSpPr>
          <p:cNvPr id="17" name="TextBox 16">
            <a:extLst>
              <a:ext uri="{FF2B5EF4-FFF2-40B4-BE49-F238E27FC236}">
                <a16:creationId xmlns:a16="http://schemas.microsoft.com/office/drawing/2014/main" id="{8F02CDC7-2621-4998-A639-6562716809C0}"/>
              </a:ext>
            </a:extLst>
          </p:cNvPr>
          <p:cNvSpPr txBox="1"/>
          <p:nvPr/>
        </p:nvSpPr>
        <p:spPr>
          <a:xfrm>
            <a:off x="2625240" y="2647739"/>
            <a:ext cx="769711" cy="261610"/>
          </a:xfrm>
          <a:prstGeom prst="rect">
            <a:avLst/>
          </a:prstGeom>
          <a:noFill/>
        </p:spPr>
        <p:txBody>
          <a:bodyPr wrap="square" rtlCol="0">
            <a:spAutoFit/>
          </a:bodyPr>
          <a:lstStyle/>
          <a:p>
            <a:pPr algn="ctr"/>
            <a:r>
              <a:rPr lang="en-NZ" sz="1100" b="1" dirty="0"/>
              <a:t>2021/22</a:t>
            </a:r>
          </a:p>
        </p:txBody>
      </p:sp>
      <p:sp>
        <p:nvSpPr>
          <p:cNvPr id="31" name="Isosceles Triangle 30">
            <a:extLst>
              <a:ext uri="{FF2B5EF4-FFF2-40B4-BE49-F238E27FC236}">
                <a16:creationId xmlns:a16="http://schemas.microsoft.com/office/drawing/2014/main" id="{6201F871-B845-167C-C68C-9226D7E8D642}"/>
              </a:ext>
            </a:extLst>
          </p:cNvPr>
          <p:cNvSpPr/>
          <p:nvPr/>
        </p:nvSpPr>
        <p:spPr>
          <a:xfrm rot="10800000">
            <a:off x="4200684" y="3547628"/>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C469679C-87F3-B7FC-C023-A8D7AFC21E57}"/>
              </a:ext>
            </a:extLst>
          </p:cNvPr>
          <p:cNvSpPr/>
          <p:nvPr/>
        </p:nvSpPr>
        <p:spPr>
          <a:xfrm rot="10800000">
            <a:off x="3796709" y="431242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3" name="Isosceles Triangle 32">
            <a:extLst>
              <a:ext uri="{FF2B5EF4-FFF2-40B4-BE49-F238E27FC236}">
                <a16:creationId xmlns:a16="http://schemas.microsoft.com/office/drawing/2014/main" id="{9651E6EB-9A0B-5C48-57C5-9BE369028CD4}"/>
              </a:ext>
            </a:extLst>
          </p:cNvPr>
          <p:cNvSpPr/>
          <p:nvPr/>
        </p:nvSpPr>
        <p:spPr>
          <a:xfrm rot="10800000">
            <a:off x="8182297" y="3559306"/>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0" name="Group 29">
            <a:extLst>
              <a:ext uri="{FF2B5EF4-FFF2-40B4-BE49-F238E27FC236}">
                <a16:creationId xmlns:a16="http://schemas.microsoft.com/office/drawing/2014/main" id="{034AD4E2-C6EE-41E1-A04E-A4E7A92BC94E}"/>
              </a:ext>
            </a:extLst>
          </p:cNvPr>
          <p:cNvGrpSpPr/>
          <p:nvPr/>
        </p:nvGrpSpPr>
        <p:grpSpPr>
          <a:xfrm>
            <a:off x="6943140" y="6376060"/>
            <a:ext cx="1960803" cy="447047"/>
            <a:chOff x="-6175365" y="7289658"/>
            <a:chExt cx="1960803" cy="447047"/>
          </a:xfrm>
        </p:grpSpPr>
        <p:grpSp>
          <p:nvGrpSpPr>
            <p:cNvPr id="34" name="Group 33">
              <a:extLst>
                <a:ext uri="{FF2B5EF4-FFF2-40B4-BE49-F238E27FC236}">
                  <a16:creationId xmlns:a16="http://schemas.microsoft.com/office/drawing/2014/main" id="{90A38A4B-8E77-43C5-BF00-4392023DFF7F}"/>
                </a:ext>
              </a:extLst>
            </p:cNvPr>
            <p:cNvGrpSpPr/>
            <p:nvPr/>
          </p:nvGrpSpPr>
          <p:grpSpPr>
            <a:xfrm>
              <a:off x="-5348127" y="7289658"/>
              <a:ext cx="1133565" cy="441380"/>
              <a:chOff x="7471343" y="6121184"/>
              <a:chExt cx="1511420" cy="588507"/>
            </a:xfrm>
          </p:grpSpPr>
          <p:sp>
            <p:nvSpPr>
              <p:cNvPr id="42" name="TextBox 13">
                <a:extLst>
                  <a:ext uri="{FF2B5EF4-FFF2-40B4-BE49-F238E27FC236}">
                    <a16:creationId xmlns:a16="http://schemas.microsoft.com/office/drawing/2014/main" id="{4559A2E9-ED61-48F3-AE79-84647A131E9F}"/>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3" name="TextBox 14">
                <a:extLst>
                  <a:ext uri="{FF2B5EF4-FFF2-40B4-BE49-F238E27FC236}">
                    <a16:creationId xmlns:a16="http://schemas.microsoft.com/office/drawing/2014/main" id="{736AC324-CF90-4E5C-8F9F-236DA5D24F3C}"/>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4" name="TextBox 13">
                <a:extLst>
                  <a:ext uri="{FF2B5EF4-FFF2-40B4-BE49-F238E27FC236}">
                    <a16:creationId xmlns:a16="http://schemas.microsoft.com/office/drawing/2014/main" id="{26DEBD29-51AC-44B5-BE59-8454FC706544}"/>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5" name="Group 34">
              <a:extLst>
                <a:ext uri="{FF2B5EF4-FFF2-40B4-BE49-F238E27FC236}">
                  <a16:creationId xmlns:a16="http://schemas.microsoft.com/office/drawing/2014/main" id="{A404F3C8-8EE2-4132-8169-5E1A0A128A0B}"/>
                </a:ext>
              </a:extLst>
            </p:cNvPr>
            <p:cNvGrpSpPr/>
            <p:nvPr/>
          </p:nvGrpSpPr>
          <p:grpSpPr>
            <a:xfrm>
              <a:off x="-6175365" y="7294753"/>
              <a:ext cx="936107" cy="441952"/>
              <a:chOff x="7181793" y="6110869"/>
              <a:chExt cx="1248142" cy="589270"/>
            </a:xfrm>
          </p:grpSpPr>
          <p:grpSp>
            <p:nvGrpSpPr>
              <p:cNvPr id="36" name="Group 35">
                <a:extLst>
                  <a:ext uri="{FF2B5EF4-FFF2-40B4-BE49-F238E27FC236}">
                    <a16:creationId xmlns:a16="http://schemas.microsoft.com/office/drawing/2014/main" id="{A3E9E6F0-744E-4FEF-97ED-3DDF306AF62E}"/>
                  </a:ext>
                </a:extLst>
              </p:cNvPr>
              <p:cNvGrpSpPr/>
              <p:nvPr/>
            </p:nvGrpSpPr>
            <p:grpSpPr>
              <a:xfrm>
                <a:off x="7181793" y="6291726"/>
                <a:ext cx="1248142" cy="408413"/>
                <a:chOff x="7576031" y="6004684"/>
                <a:chExt cx="1248142" cy="408413"/>
              </a:xfrm>
            </p:grpSpPr>
            <p:sp>
              <p:nvSpPr>
                <p:cNvPr id="38" name="TextBox 13">
                  <a:extLst>
                    <a:ext uri="{FF2B5EF4-FFF2-40B4-BE49-F238E27FC236}">
                      <a16:creationId xmlns:a16="http://schemas.microsoft.com/office/drawing/2014/main" id="{6E627E43-0ABC-46FD-95E1-456087B2CA0B}"/>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9" name="TextBox 14">
                  <a:extLst>
                    <a:ext uri="{FF2B5EF4-FFF2-40B4-BE49-F238E27FC236}">
                      <a16:creationId xmlns:a16="http://schemas.microsoft.com/office/drawing/2014/main" id="{83FDB883-4033-4D21-9C3F-3F908970587E}"/>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0" name="Isosceles Triangle 39">
                  <a:extLst>
                    <a:ext uri="{FF2B5EF4-FFF2-40B4-BE49-F238E27FC236}">
                      <a16:creationId xmlns:a16="http://schemas.microsoft.com/office/drawing/2014/main" id="{4FD3705D-DDAA-401A-BCF4-E398CC088D6C}"/>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1" name="Isosceles Triangle 40">
                  <a:extLst>
                    <a:ext uri="{FF2B5EF4-FFF2-40B4-BE49-F238E27FC236}">
                      <a16:creationId xmlns:a16="http://schemas.microsoft.com/office/drawing/2014/main" id="{C545CAAD-0834-4D93-8C99-79579531AE00}"/>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7" name="TextBox 13">
                <a:extLst>
                  <a:ext uri="{FF2B5EF4-FFF2-40B4-BE49-F238E27FC236}">
                    <a16:creationId xmlns:a16="http://schemas.microsoft.com/office/drawing/2014/main" id="{8FDB6472-89FB-479D-B95D-5659320BA284}"/>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2866843343"/>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4BEE-D591-4DAC-A079-0B7F15DD87AC}"/>
              </a:ext>
            </a:extLst>
          </p:cNvPr>
          <p:cNvSpPr>
            <a:spLocks noGrp="1"/>
          </p:cNvSpPr>
          <p:nvPr>
            <p:ph type="ctrTitle"/>
          </p:nvPr>
        </p:nvSpPr>
        <p:spPr/>
        <p:txBody>
          <a:bodyPr/>
          <a:lstStyle/>
          <a:p>
            <a:r>
              <a:rPr lang="en-NZ" dirty="0"/>
              <a:t>Transportation: Dissatisfaction with the standard and safety of roads</a:t>
            </a:r>
          </a:p>
        </p:txBody>
      </p:sp>
      <p:sp>
        <p:nvSpPr>
          <p:cNvPr id="3" name="Text Placeholder 2">
            <a:extLst>
              <a:ext uri="{FF2B5EF4-FFF2-40B4-BE49-F238E27FC236}">
                <a16:creationId xmlns:a16="http://schemas.microsoft.com/office/drawing/2014/main" id="{0AF249A9-F4E8-4F86-B6E5-7EF24DD2FCB2}"/>
              </a:ext>
            </a:extLst>
          </p:cNvPr>
          <p:cNvSpPr>
            <a:spLocks noGrp="1"/>
          </p:cNvSpPr>
          <p:nvPr>
            <p:ph type="body" sz="quarter" idx="11"/>
          </p:nvPr>
        </p:nvSpPr>
        <p:spPr/>
        <p:txBody>
          <a:bodyPr/>
          <a:lstStyle/>
          <a:p>
            <a:r>
              <a:rPr lang="en-NZ" i="1" dirty="0">
                <a:solidFill>
                  <a:schemeClr val="tx1"/>
                </a:solidFill>
              </a:rPr>
              <a:t>Too many potholes</a:t>
            </a:r>
            <a:r>
              <a:rPr lang="en-NZ" dirty="0">
                <a:solidFill>
                  <a:schemeClr val="tx1"/>
                </a:solidFill>
              </a:rPr>
              <a:t> was stated as the top reason for dissatisfaction with the standard and safety of both </a:t>
            </a:r>
            <a:r>
              <a:rPr lang="en-NZ" i="1" dirty="0">
                <a:solidFill>
                  <a:schemeClr val="tx1"/>
                </a:solidFill>
              </a:rPr>
              <a:t>Sealed</a:t>
            </a:r>
            <a:r>
              <a:rPr lang="en-NZ" dirty="0">
                <a:solidFill>
                  <a:schemeClr val="tx1"/>
                </a:solidFill>
              </a:rPr>
              <a:t> and </a:t>
            </a:r>
            <a:r>
              <a:rPr lang="en-NZ" i="1" dirty="0">
                <a:solidFill>
                  <a:schemeClr val="tx1"/>
                </a:solidFill>
              </a:rPr>
              <a:t>Unsealed</a:t>
            </a:r>
            <a:r>
              <a:rPr lang="en-NZ" dirty="0">
                <a:solidFill>
                  <a:schemeClr val="tx1"/>
                </a:solidFill>
              </a:rPr>
              <a:t> roads with 74% and 35% of commentors stating this respectively.</a:t>
            </a:r>
          </a:p>
        </p:txBody>
      </p:sp>
      <p:sp>
        <p:nvSpPr>
          <p:cNvPr id="9" name="TextBox 8">
            <a:extLst>
              <a:ext uri="{FF2B5EF4-FFF2-40B4-BE49-F238E27FC236}">
                <a16:creationId xmlns:a16="http://schemas.microsoft.com/office/drawing/2014/main" id="{32402602-617C-4161-915F-835624008579}"/>
              </a:ext>
            </a:extLst>
          </p:cNvPr>
          <p:cNvSpPr txBox="1"/>
          <p:nvPr/>
        </p:nvSpPr>
        <p:spPr>
          <a:xfrm>
            <a:off x="52254" y="6389672"/>
            <a:ext cx="7418052" cy="36615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SF1B. Why are you dissatisfied with sealed/unsealed roads in the district? Sealed roads n=479, Unsealed roads n=278 </a:t>
            </a:r>
          </a:p>
        </p:txBody>
      </p:sp>
      <p:graphicFrame>
        <p:nvGraphicFramePr>
          <p:cNvPr id="17" name="Chart 16">
            <a:extLst>
              <a:ext uri="{FF2B5EF4-FFF2-40B4-BE49-F238E27FC236}">
                <a16:creationId xmlns:a16="http://schemas.microsoft.com/office/drawing/2014/main" id="{5ACDFF5B-CC18-4324-AEE1-F449411ED893}"/>
              </a:ext>
            </a:extLst>
          </p:cNvPr>
          <p:cNvGraphicFramePr/>
          <p:nvPr>
            <p:extLst>
              <p:ext uri="{D42A27DB-BD31-4B8C-83A1-F6EECF244321}">
                <p14:modId xmlns:p14="http://schemas.microsoft.com/office/powerpoint/2010/main" val="2579014380"/>
              </p:ext>
            </p:extLst>
          </p:nvPr>
        </p:nvGraphicFramePr>
        <p:xfrm>
          <a:off x="264694" y="2425244"/>
          <a:ext cx="4138864" cy="3817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4BA59417-79D4-45E1-9BFE-46CA20A4B9DF}"/>
              </a:ext>
            </a:extLst>
          </p:cNvPr>
          <p:cNvGraphicFramePr/>
          <p:nvPr>
            <p:extLst>
              <p:ext uri="{D42A27DB-BD31-4B8C-83A1-F6EECF244321}">
                <p14:modId xmlns:p14="http://schemas.microsoft.com/office/powerpoint/2010/main" val="3993432451"/>
              </p:ext>
            </p:extLst>
          </p:nvPr>
        </p:nvGraphicFramePr>
        <p:xfrm>
          <a:off x="4844370" y="2425244"/>
          <a:ext cx="4138864" cy="3731718"/>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C649284-4616-42D5-A35A-1574A3272C5F}"/>
              </a:ext>
            </a:extLst>
          </p:cNvPr>
          <p:cNvCxnSpPr>
            <a:cxnSpLocks/>
          </p:cNvCxnSpPr>
          <p:nvPr/>
        </p:nvCxnSpPr>
        <p:spPr>
          <a:xfrm>
            <a:off x="4572000" y="2328991"/>
            <a:ext cx="0" cy="391385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730520"/>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8BBFE89C-E3DD-4C43-A99C-77FE9D6A0216}"/>
              </a:ext>
            </a:extLst>
          </p:cNvPr>
          <p:cNvGraphicFramePr/>
          <p:nvPr>
            <p:extLst>
              <p:ext uri="{D42A27DB-BD31-4B8C-83A1-F6EECF244321}">
                <p14:modId xmlns:p14="http://schemas.microsoft.com/office/powerpoint/2010/main" val="517087839"/>
              </p:ext>
            </p:extLst>
          </p:nvPr>
        </p:nvGraphicFramePr>
        <p:xfrm>
          <a:off x="-939061" y="3428132"/>
          <a:ext cx="3953691" cy="25871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0ED15C3-A68E-4EB4-98B1-2771878E413B}"/>
              </a:ext>
            </a:extLst>
          </p:cNvPr>
          <p:cNvSpPr>
            <a:spLocks noGrp="1"/>
          </p:cNvSpPr>
          <p:nvPr>
            <p:ph type="ctrTitle"/>
          </p:nvPr>
        </p:nvSpPr>
        <p:spPr/>
        <p:txBody>
          <a:bodyPr/>
          <a:lstStyle/>
          <a:p>
            <a:r>
              <a:rPr lang="en-NZ" dirty="0"/>
              <a:t>Waste reduction and recovery</a:t>
            </a:r>
          </a:p>
        </p:txBody>
      </p:sp>
      <p:sp>
        <p:nvSpPr>
          <p:cNvPr id="3" name="Text Placeholder 2">
            <a:extLst>
              <a:ext uri="{FF2B5EF4-FFF2-40B4-BE49-F238E27FC236}">
                <a16:creationId xmlns:a16="http://schemas.microsoft.com/office/drawing/2014/main" id="{D4CDA758-952B-4C8A-BA0D-B92D1F55B966}"/>
              </a:ext>
            </a:extLst>
          </p:cNvPr>
          <p:cNvSpPr>
            <a:spLocks noGrp="1"/>
          </p:cNvSpPr>
          <p:nvPr>
            <p:ph type="body" sz="quarter" idx="11"/>
          </p:nvPr>
        </p:nvSpPr>
        <p:spPr/>
        <p:txBody>
          <a:bodyPr/>
          <a:lstStyle/>
          <a:p>
            <a:r>
              <a:rPr lang="en-US" dirty="0">
                <a:solidFill>
                  <a:schemeClr val="tx1"/>
                </a:solidFill>
              </a:rPr>
              <a:t>Usage of </a:t>
            </a:r>
            <a:r>
              <a:rPr lang="en-US" i="1" dirty="0">
                <a:solidFill>
                  <a:schemeClr val="tx1"/>
                </a:solidFill>
              </a:rPr>
              <a:t>Council’s kerbside collection</a:t>
            </a:r>
            <a:r>
              <a:rPr lang="en-US" dirty="0">
                <a:solidFill>
                  <a:schemeClr val="tx1"/>
                </a:solidFill>
              </a:rPr>
              <a:t> has significantly decreased year-on-year to 77%. Satisfaction with </a:t>
            </a:r>
            <a:r>
              <a:rPr lang="en-US" i="1" dirty="0">
                <a:solidFill>
                  <a:schemeClr val="tx1"/>
                </a:solidFill>
              </a:rPr>
              <a:t>Overall rubbish and recycling services </a:t>
            </a:r>
            <a:r>
              <a:rPr lang="en-US" dirty="0">
                <a:solidFill>
                  <a:schemeClr val="tx1"/>
                </a:solidFill>
              </a:rPr>
              <a:t>has slightly increased and satisfaction with </a:t>
            </a:r>
            <a:r>
              <a:rPr lang="en-US" i="1" dirty="0">
                <a:solidFill>
                  <a:schemeClr val="tx1"/>
                </a:solidFill>
              </a:rPr>
              <a:t>Kerbside collection users </a:t>
            </a:r>
            <a:r>
              <a:rPr lang="en-US" dirty="0">
                <a:solidFill>
                  <a:schemeClr val="tx1"/>
                </a:solidFill>
              </a:rPr>
              <a:t>increased significantly to 87%.</a:t>
            </a:r>
            <a:endParaRPr lang="en-NZ" dirty="0">
              <a:solidFill>
                <a:schemeClr val="tx1"/>
              </a:solidFill>
            </a:endParaRPr>
          </a:p>
        </p:txBody>
      </p:sp>
      <p:graphicFrame>
        <p:nvGraphicFramePr>
          <p:cNvPr id="5" name="Table 7">
            <a:extLst>
              <a:ext uri="{FF2B5EF4-FFF2-40B4-BE49-F238E27FC236}">
                <a16:creationId xmlns:a16="http://schemas.microsoft.com/office/drawing/2014/main" id="{8581E373-9F54-44AE-A9AB-D6A95CE7D1BB}"/>
              </a:ext>
            </a:extLst>
          </p:cNvPr>
          <p:cNvGraphicFramePr>
            <a:graphicFrameLocks noGrp="1"/>
          </p:cNvGraphicFramePr>
          <p:nvPr>
            <p:extLst>
              <p:ext uri="{D42A27DB-BD31-4B8C-83A1-F6EECF244321}">
                <p14:modId xmlns:p14="http://schemas.microsoft.com/office/powerpoint/2010/main" val="951241187"/>
              </p:ext>
            </p:extLst>
          </p:nvPr>
        </p:nvGraphicFramePr>
        <p:xfrm>
          <a:off x="5799930" y="2410483"/>
          <a:ext cx="3260178" cy="2290009"/>
        </p:xfrm>
        <a:graphic>
          <a:graphicData uri="http://schemas.openxmlformats.org/drawingml/2006/table">
            <a:tbl>
              <a:tblPr firstRow="1" bandRow="1">
                <a:tableStyleId>{2D5ABB26-0587-4C30-8999-92F81FD0307C}</a:tableStyleId>
              </a:tblPr>
              <a:tblGrid>
                <a:gridCol w="543363">
                  <a:extLst>
                    <a:ext uri="{9D8B030D-6E8A-4147-A177-3AD203B41FA5}">
                      <a16:colId xmlns:a16="http://schemas.microsoft.com/office/drawing/2014/main" val="3952617681"/>
                    </a:ext>
                  </a:extLst>
                </a:gridCol>
                <a:gridCol w="543363">
                  <a:extLst>
                    <a:ext uri="{9D8B030D-6E8A-4147-A177-3AD203B41FA5}">
                      <a16:colId xmlns:a16="http://schemas.microsoft.com/office/drawing/2014/main" val="418057589"/>
                    </a:ext>
                  </a:extLst>
                </a:gridCol>
                <a:gridCol w="543363">
                  <a:extLst>
                    <a:ext uri="{9D8B030D-6E8A-4147-A177-3AD203B41FA5}">
                      <a16:colId xmlns:a16="http://schemas.microsoft.com/office/drawing/2014/main" val="2094602467"/>
                    </a:ext>
                  </a:extLst>
                </a:gridCol>
                <a:gridCol w="543363">
                  <a:extLst>
                    <a:ext uri="{9D8B030D-6E8A-4147-A177-3AD203B41FA5}">
                      <a16:colId xmlns:a16="http://schemas.microsoft.com/office/drawing/2014/main" val="108412112"/>
                    </a:ext>
                  </a:extLst>
                </a:gridCol>
                <a:gridCol w="543363">
                  <a:extLst>
                    <a:ext uri="{9D8B030D-6E8A-4147-A177-3AD203B41FA5}">
                      <a16:colId xmlns:a16="http://schemas.microsoft.com/office/drawing/2014/main" val="1192004097"/>
                    </a:ext>
                  </a:extLst>
                </a:gridCol>
                <a:gridCol w="543363">
                  <a:extLst>
                    <a:ext uri="{9D8B030D-6E8A-4147-A177-3AD203B41FA5}">
                      <a16:colId xmlns:a16="http://schemas.microsoft.com/office/drawing/2014/main" val="1837925760"/>
                    </a:ext>
                  </a:extLst>
                </a:gridCol>
              </a:tblGrid>
              <a:tr h="704599">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738071">
                <a:tc>
                  <a:txBody>
                    <a:bodyPr/>
                    <a:lstStyle/>
                    <a:p>
                      <a:pPr algn="ctr" fontAlgn="b"/>
                      <a:r>
                        <a:rPr lang="en-NZ"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a:r>
                        <a:rPr lang="en-NZ" sz="1100" b="0" i="0" dirty="0">
                          <a:latin typeface="+mn-lt"/>
                        </a:rPr>
                        <a:t>81%</a:t>
                      </a:r>
                    </a:p>
                  </a:txBody>
                  <a:tcPr anchor="ctr"/>
                </a:tc>
                <a:tc>
                  <a:txBody>
                    <a:bodyPr/>
                    <a:lstStyle/>
                    <a:p>
                      <a:pPr algn="ctr"/>
                      <a:r>
                        <a:rPr lang="en-NZ" sz="1100" b="0" i="0" dirty="0">
                          <a:latin typeface="+mn-lt"/>
                        </a:rPr>
                        <a:t>80%</a:t>
                      </a:r>
                    </a:p>
                  </a:txBody>
                  <a:tcPr anchor="ctr"/>
                </a:tc>
                <a:extLst>
                  <a:ext uri="{0D108BD9-81ED-4DB2-BD59-A6C34878D82A}">
                    <a16:rowId xmlns:a16="http://schemas.microsoft.com/office/drawing/2014/main" val="2560416338"/>
                  </a:ext>
                </a:extLst>
              </a:tr>
              <a:tr h="847339">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a:r>
                        <a:rPr lang="en-NZ" sz="1100" b="0" i="0" dirty="0">
                          <a:solidFill>
                            <a:schemeClr val="tx1"/>
                          </a:solidFill>
                          <a:latin typeface="+mn-lt"/>
                        </a:rPr>
                        <a:t>86%</a:t>
                      </a:r>
                    </a:p>
                  </a:txBody>
                  <a:tcPr anchor="ctr"/>
                </a:tc>
                <a:tc>
                  <a:txBody>
                    <a:bodyPr/>
                    <a:lstStyle/>
                    <a:p>
                      <a:pPr algn="ctr"/>
                      <a:r>
                        <a:rPr lang="en-NZ" sz="1100" b="0" i="0" dirty="0">
                          <a:solidFill>
                            <a:schemeClr val="tx1"/>
                          </a:solidFill>
                          <a:latin typeface="+mn-lt"/>
                        </a:rPr>
                        <a:t>81%</a:t>
                      </a:r>
                    </a:p>
                  </a:txBody>
                  <a:tcPr anchor="ctr"/>
                </a:tc>
                <a:extLst>
                  <a:ext uri="{0D108BD9-81ED-4DB2-BD59-A6C34878D82A}">
                    <a16:rowId xmlns:a16="http://schemas.microsoft.com/office/drawing/2014/main" val="1321592414"/>
                  </a:ext>
                </a:extLst>
              </a:tr>
            </a:tbl>
          </a:graphicData>
        </a:graphic>
      </p:graphicFrame>
      <p:graphicFrame>
        <p:nvGraphicFramePr>
          <p:cNvPr id="6" name="Chart 5">
            <a:extLst>
              <a:ext uri="{FF2B5EF4-FFF2-40B4-BE49-F238E27FC236}">
                <a16:creationId xmlns:a16="http://schemas.microsoft.com/office/drawing/2014/main" id="{81E15102-3B3B-43E6-B191-AE755AB9F3CE}"/>
              </a:ext>
            </a:extLst>
          </p:cNvPr>
          <p:cNvGraphicFramePr/>
          <p:nvPr>
            <p:extLst>
              <p:ext uri="{D42A27DB-BD31-4B8C-83A1-F6EECF244321}">
                <p14:modId xmlns:p14="http://schemas.microsoft.com/office/powerpoint/2010/main" val="3884251831"/>
              </p:ext>
            </p:extLst>
          </p:nvPr>
        </p:nvGraphicFramePr>
        <p:xfrm>
          <a:off x="1846239" y="2972148"/>
          <a:ext cx="4109948" cy="229000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38710A6-16B7-472C-A928-291EC4545A03}"/>
              </a:ext>
            </a:extLst>
          </p:cNvPr>
          <p:cNvCxnSpPr>
            <a:cxnSpLocks/>
          </p:cNvCxnSpPr>
          <p:nvPr/>
        </p:nvCxnSpPr>
        <p:spPr>
          <a:xfrm>
            <a:off x="7969542" y="2200753"/>
            <a:ext cx="0" cy="275442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9E3DF7-E1EC-4511-8C39-CB6362C0BEA5}"/>
              </a:ext>
            </a:extLst>
          </p:cNvPr>
          <p:cNvSpPr txBox="1"/>
          <p:nvPr/>
        </p:nvSpPr>
        <p:spPr>
          <a:xfrm>
            <a:off x="6352825" y="2409549"/>
            <a:ext cx="847288" cy="261610"/>
          </a:xfrm>
          <a:prstGeom prst="rect">
            <a:avLst/>
          </a:prstGeom>
          <a:noFill/>
        </p:spPr>
        <p:txBody>
          <a:bodyPr wrap="square" rtlCol="0">
            <a:spAutoFit/>
          </a:bodyPr>
          <a:lstStyle/>
          <a:p>
            <a:r>
              <a:rPr lang="en-NZ" sz="1100" b="1" dirty="0"/>
              <a:t>% Satisfied</a:t>
            </a:r>
          </a:p>
        </p:txBody>
      </p:sp>
      <p:sp>
        <p:nvSpPr>
          <p:cNvPr id="10" name="TextBox 9">
            <a:extLst>
              <a:ext uri="{FF2B5EF4-FFF2-40B4-BE49-F238E27FC236}">
                <a16:creationId xmlns:a16="http://schemas.microsoft.com/office/drawing/2014/main" id="{2B0718B0-365E-49A9-99BF-15AF0D955394}"/>
              </a:ext>
            </a:extLst>
          </p:cNvPr>
          <p:cNvSpPr txBox="1"/>
          <p:nvPr/>
        </p:nvSpPr>
        <p:spPr>
          <a:xfrm>
            <a:off x="71951" y="6220065"/>
            <a:ext cx="7418052" cy="518387"/>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use kerbside collection n=637</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SF2A.1: Are you satisfied with the following? Council’s rubbish and recycling services? n=774</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RC1: Where you live, does the Council provide a regular kerbside rubbish and recycling collection service? n=795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RC2: And are you satisfied or dissatisfied with the kerbside rubbish and recycling collection service? n=635</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63D6F5F7-6E87-432D-8E6D-91BBDDEE29C9}"/>
              </a:ext>
            </a:extLst>
          </p:cNvPr>
          <p:cNvSpPr txBox="1"/>
          <p:nvPr/>
        </p:nvSpPr>
        <p:spPr>
          <a:xfrm>
            <a:off x="2169929" y="2671159"/>
            <a:ext cx="1958829" cy="261610"/>
          </a:xfrm>
          <a:prstGeom prst="rect">
            <a:avLst/>
          </a:prstGeom>
          <a:noFill/>
        </p:spPr>
        <p:txBody>
          <a:bodyPr wrap="square" rtlCol="0">
            <a:spAutoFit/>
          </a:bodyPr>
          <a:lstStyle/>
          <a:p>
            <a:r>
              <a:rPr lang="en-NZ" sz="1100" b="1" dirty="0"/>
              <a:t>Satisfaction with services</a:t>
            </a:r>
          </a:p>
        </p:txBody>
      </p:sp>
      <p:sp>
        <p:nvSpPr>
          <p:cNvPr id="16" name="TextBox 15">
            <a:extLst>
              <a:ext uri="{FF2B5EF4-FFF2-40B4-BE49-F238E27FC236}">
                <a16:creationId xmlns:a16="http://schemas.microsoft.com/office/drawing/2014/main" id="{178C66FC-56ED-4DD1-831B-353CA5A405EB}"/>
              </a:ext>
            </a:extLst>
          </p:cNvPr>
          <p:cNvSpPr txBox="1"/>
          <p:nvPr/>
        </p:nvSpPr>
        <p:spPr>
          <a:xfrm>
            <a:off x="4493621" y="2672749"/>
            <a:ext cx="804633" cy="261610"/>
          </a:xfrm>
          <a:prstGeom prst="rect">
            <a:avLst/>
          </a:prstGeom>
          <a:noFill/>
        </p:spPr>
        <p:txBody>
          <a:bodyPr wrap="square" rtlCol="0">
            <a:spAutoFit/>
          </a:bodyPr>
          <a:lstStyle/>
          <a:p>
            <a:pPr algn="ctr"/>
            <a:r>
              <a:rPr lang="en-NZ" sz="1100" b="1" dirty="0"/>
              <a:t>2021/22</a:t>
            </a:r>
          </a:p>
        </p:txBody>
      </p:sp>
      <p:sp>
        <p:nvSpPr>
          <p:cNvPr id="17" name="Isosceles Triangle 16">
            <a:extLst>
              <a:ext uri="{FF2B5EF4-FFF2-40B4-BE49-F238E27FC236}">
                <a16:creationId xmlns:a16="http://schemas.microsoft.com/office/drawing/2014/main" id="{6E55B50D-B40E-4287-9BA0-F783FA9BC8FF}"/>
              </a:ext>
            </a:extLst>
          </p:cNvPr>
          <p:cNvSpPr/>
          <p:nvPr/>
        </p:nvSpPr>
        <p:spPr>
          <a:xfrm rot="5400000">
            <a:off x="1598453" y="4377463"/>
            <a:ext cx="461389" cy="227120"/>
          </a:xfrm>
          <a:prstGeom prst="triangle">
            <a:avLst>
              <a:gd name="adj" fmla="val 51887"/>
            </a:avLst>
          </a:prstGeom>
          <a:solidFill>
            <a:srgbClr val="A6B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8" name="Straight Connector 17">
            <a:extLst>
              <a:ext uri="{FF2B5EF4-FFF2-40B4-BE49-F238E27FC236}">
                <a16:creationId xmlns:a16="http://schemas.microsoft.com/office/drawing/2014/main" id="{CDEC6F90-70B7-468A-A15C-F6A2DE0BB008}"/>
              </a:ext>
            </a:extLst>
          </p:cNvPr>
          <p:cNvCxnSpPr>
            <a:cxnSpLocks/>
          </p:cNvCxnSpPr>
          <p:nvPr/>
        </p:nvCxnSpPr>
        <p:spPr>
          <a:xfrm flipH="1">
            <a:off x="1942710" y="3978887"/>
            <a:ext cx="684057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8DD03F-E08F-4ED1-92CF-92997D3E4907}"/>
              </a:ext>
            </a:extLst>
          </p:cNvPr>
          <p:cNvSpPr txBox="1"/>
          <p:nvPr/>
        </p:nvSpPr>
        <p:spPr>
          <a:xfrm>
            <a:off x="8103225" y="2409549"/>
            <a:ext cx="823200" cy="261610"/>
          </a:xfrm>
          <a:prstGeom prst="rect">
            <a:avLst/>
          </a:prstGeom>
          <a:noFill/>
        </p:spPr>
        <p:txBody>
          <a:bodyPr wrap="square" rtlCol="0">
            <a:spAutoFit/>
          </a:bodyPr>
          <a:lstStyle/>
          <a:p>
            <a:pPr algn="ctr"/>
            <a:r>
              <a:rPr lang="en-NZ" sz="1100" b="1" dirty="0"/>
              <a:t>2021/22</a:t>
            </a:r>
          </a:p>
        </p:txBody>
      </p:sp>
      <p:sp>
        <p:nvSpPr>
          <p:cNvPr id="4" name="TextBox 3">
            <a:extLst>
              <a:ext uri="{FF2B5EF4-FFF2-40B4-BE49-F238E27FC236}">
                <a16:creationId xmlns:a16="http://schemas.microsoft.com/office/drawing/2014/main" id="{B050014A-801E-43E2-87A0-A86241FB2D6E}"/>
              </a:ext>
            </a:extLst>
          </p:cNvPr>
          <p:cNvSpPr txBox="1"/>
          <p:nvPr/>
        </p:nvSpPr>
        <p:spPr>
          <a:xfrm>
            <a:off x="205144" y="5646114"/>
            <a:ext cx="4392549" cy="253916"/>
          </a:xfrm>
          <a:prstGeom prst="rect">
            <a:avLst/>
          </a:prstGeom>
          <a:noFill/>
          <a:ln>
            <a:solidFill>
              <a:schemeClr val="bg1">
                <a:lumMod val="75000"/>
              </a:schemeClr>
            </a:solidFill>
            <a:prstDash val="dash"/>
          </a:ln>
        </p:spPr>
        <p:txBody>
          <a:bodyPr wrap="none" rtlCol="0">
            <a:spAutoFit/>
          </a:bodyPr>
          <a:lstStyle/>
          <a:p>
            <a:r>
              <a:rPr lang="en-US" sz="1050" dirty="0"/>
              <a:t>In 2021, 81% of the residents have used Council’s kerbside collection service.</a:t>
            </a:r>
            <a:endParaRPr lang="en-NZ" sz="1050" dirty="0"/>
          </a:p>
        </p:txBody>
      </p:sp>
      <p:sp>
        <p:nvSpPr>
          <p:cNvPr id="34" name="Isosceles Triangle 33">
            <a:extLst>
              <a:ext uri="{FF2B5EF4-FFF2-40B4-BE49-F238E27FC236}">
                <a16:creationId xmlns:a16="http://schemas.microsoft.com/office/drawing/2014/main" id="{862CD9BB-A863-17F7-CA2D-FB6B8B689A7C}"/>
              </a:ext>
            </a:extLst>
          </p:cNvPr>
          <p:cNvSpPr/>
          <p:nvPr/>
        </p:nvSpPr>
        <p:spPr>
          <a:xfrm rot="10800000">
            <a:off x="617583" y="4384142"/>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6" name="Isosceles Triangle 35">
            <a:extLst>
              <a:ext uri="{FF2B5EF4-FFF2-40B4-BE49-F238E27FC236}">
                <a16:creationId xmlns:a16="http://schemas.microsoft.com/office/drawing/2014/main" id="{2AD21254-5500-0917-D5C8-6FD6E5005F17}"/>
              </a:ext>
            </a:extLst>
          </p:cNvPr>
          <p:cNvSpPr/>
          <p:nvPr/>
        </p:nvSpPr>
        <p:spPr>
          <a:xfrm rot="10800000" flipV="1">
            <a:off x="5120587" y="4352128"/>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2" name="Group 31">
            <a:extLst>
              <a:ext uri="{FF2B5EF4-FFF2-40B4-BE49-F238E27FC236}">
                <a16:creationId xmlns:a16="http://schemas.microsoft.com/office/drawing/2014/main" id="{6FF8F4C6-171B-488F-A044-BB0344A413AE}"/>
              </a:ext>
            </a:extLst>
          </p:cNvPr>
          <p:cNvGrpSpPr/>
          <p:nvPr/>
        </p:nvGrpSpPr>
        <p:grpSpPr>
          <a:xfrm>
            <a:off x="6943140" y="6376060"/>
            <a:ext cx="1960803" cy="447047"/>
            <a:chOff x="-6175365" y="7289658"/>
            <a:chExt cx="1960803" cy="447047"/>
          </a:xfrm>
        </p:grpSpPr>
        <p:grpSp>
          <p:nvGrpSpPr>
            <p:cNvPr id="33" name="Group 32">
              <a:extLst>
                <a:ext uri="{FF2B5EF4-FFF2-40B4-BE49-F238E27FC236}">
                  <a16:creationId xmlns:a16="http://schemas.microsoft.com/office/drawing/2014/main" id="{2D18E70F-DFC8-417E-9245-3EA604F6EE2D}"/>
                </a:ext>
              </a:extLst>
            </p:cNvPr>
            <p:cNvGrpSpPr/>
            <p:nvPr/>
          </p:nvGrpSpPr>
          <p:grpSpPr>
            <a:xfrm>
              <a:off x="-5348127" y="7289658"/>
              <a:ext cx="1133565" cy="441380"/>
              <a:chOff x="7471343" y="6121184"/>
              <a:chExt cx="1511420" cy="588507"/>
            </a:xfrm>
          </p:grpSpPr>
          <p:sp>
            <p:nvSpPr>
              <p:cNvPr id="43" name="TextBox 13">
                <a:extLst>
                  <a:ext uri="{FF2B5EF4-FFF2-40B4-BE49-F238E27FC236}">
                    <a16:creationId xmlns:a16="http://schemas.microsoft.com/office/drawing/2014/main" id="{82D113F6-A496-4AB3-916A-37D475268DE8}"/>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4" name="TextBox 14">
                <a:extLst>
                  <a:ext uri="{FF2B5EF4-FFF2-40B4-BE49-F238E27FC236}">
                    <a16:creationId xmlns:a16="http://schemas.microsoft.com/office/drawing/2014/main" id="{7BD7848E-7827-4136-84D3-D689899E3357}"/>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5" name="TextBox 13">
                <a:extLst>
                  <a:ext uri="{FF2B5EF4-FFF2-40B4-BE49-F238E27FC236}">
                    <a16:creationId xmlns:a16="http://schemas.microsoft.com/office/drawing/2014/main" id="{48F838B1-9FAC-4610-B659-FF83464409A8}"/>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5" name="Group 34">
              <a:extLst>
                <a:ext uri="{FF2B5EF4-FFF2-40B4-BE49-F238E27FC236}">
                  <a16:creationId xmlns:a16="http://schemas.microsoft.com/office/drawing/2014/main" id="{A047F708-DF8B-4037-BDFE-E04C99CB1289}"/>
                </a:ext>
              </a:extLst>
            </p:cNvPr>
            <p:cNvGrpSpPr/>
            <p:nvPr/>
          </p:nvGrpSpPr>
          <p:grpSpPr>
            <a:xfrm>
              <a:off x="-6175365" y="7294753"/>
              <a:ext cx="936107" cy="441952"/>
              <a:chOff x="7181793" y="6110869"/>
              <a:chExt cx="1248142" cy="589270"/>
            </a:xfrm>
          </p:grpSpPr>
          <p:grpSp>
            <p:nvGrpSpPr>
              <p:cNvPr id="37" name="Group 36">
                <a:extLst>
                  <a:ext uri="{FF2B5EF4-FFF2-40B4-BE49-F238E27FC236}">
                    <a16:creationId xmlns:a16="http://schemas.microsoft.com/office/drawing/2014/main" id="{23D8430B-5099-4509-8A75-FEAFABB20C4A}"/>
                  </a:ext>
                </a:extLst>
              </p:cNvPr>
              <p:cNvGrpSpPr/>
              <p:nvPr/>
            </p:nvGrpSpPr>
            <p:grpSpPr>
              <a:xfrm>
                <a:off x="7181793" y="6291726"/>
                <a:ext cx="1248142" cy="408413"/>
                <a:chOff x="7576031" y="6004684"/>
                <a:chExt cx="1248142" cy="408413"/>
              </a:xfrm>
            </p:grpSpPr>
            <p:sp>
              <p:nvSpPr>
                <p:cNvPr id="39" name="TextBox 13">
                  <a:extLst>
                    <a:ext uri="{FF2B5EF4-FFF2-40B4-BE49-F238E27FC236}">
                      <a16:creationId xmlns:a16="http://schemas.microsoft.com/office/drawing/2014/main" id="{C2A1C787-06AC-4946-B901-F7FCF796ABB4}"/>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40" name="TextBox 14">
                  <a:extLst>
                    <a:ext uri="{FF2B5EF4-FFF2-40B4-BE49-F238E27FC236}">
                      <a16:creationId xmlns:a16="http://schemas.microsoft.com/office/drawing/2014/main" id="{ADFBB5B2-7998-4365-BCC2-845CE887C086}"/>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1" name="Isosceles Triangle 40">
                  <a:extLst>
                    <a:ext uri="{FF2B5EF4-FFF2-40B4-BE49-F238E27FC236}">
                      <a16:creationId xmlns:a16="http://schemas.microsoft.com/office/drawing/2014/main" id="{E5B35F85-EC2E-416D-8AA8-0788A93BD49C}"/>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2" name="Isosceles Triangle 41">
                  <a:extLst>
                    <a:ext uri="{FF2B5EF4-FFF2-40B4-BE49-F238E27FC236}">
                      <a16:creationId xmlns:a16="http://schemas.microsoft.com/office/drawing/2014/main" id="{44026E69-CDDF-4D95-811F-2BBBBAA99133}"/>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8" name="TextBox 13">
                <a:extLst>
                  <a:ext uri="{FF2B5EF4-FFF2-40B4-BE49-F238E27FC236}">
                    <a16:creationId xmlns:a16="http://schemas.microsoft.com/office/drawing/2014/main" id="{7D832A23-1843-47B2-8315-B9F317F41AAF}"/>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1992685485"/>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ACC9-6854-43D2-9CEC-8333C879BDA2}"/>
              </a:ext>
            </a:extLst>
          </p:cNvPr>
          <p:cNvSpPr>
            <a:spLocks noGrp="1"/>
          </p:cNvSpPr>
          <p:nvPr>
            <p:ph type="ctrTitle"/>
          </p:nvPr>
        </p:nvSpPr>
        <p:spPr/>
        <p:txBody>
          <a:bodyPr/>
          <a:lstStyle/>
          <a:p>
            <a:r>
              <a:rPr lang="en-NZ" dirty="0"/>
              <a:t>Dissatisfaction with rubbish and recycling services</a:t>
            </a:r>
          </a:p>
        </p:txBody>
      </p:sp>
      <p:sp>
        <p:nvSpPr>
          <p:cNvPr id="3" name="Text Placeholder 2">
            <a:extLst>
              <a:ext uri="{FF2B5EF4-FFF2-40B4-BE49-F238E27FC236}">
                <a16:creationId xmlns:a16="http://schemas.microsoft.com/office/drawing/2014/main" id="{2058FD93-D245-4720-93C1-72B7A2ED0804}"/>
              </a:ext>
            </a:extLst>
          </p:cNvPr>
          <p:cNvSpPr>
            <a:spLocks noGrp="1"/>
          </p:cNvSpPr>
          <p:nvPr>
            <p:ph type="body" sz="quarter" idx="11"/>
          </p:nvPr>
        </p:nvSpPr>
        <p:spPr>
          <a:xfrm>
            <a:off x="0" y="1222049"/>
            <a:ext cx="9144000" cy="971387"/>
          </a:xfrm>
        </p:spPr>
        <p:txBody>
          <a:bodyPr/>
          <a:lstStyle/>
          <a:p>
            <a:r>
              <a:rPr lang="en-US" dirty="0">
                <a:solidFill>
                  <a:schemeClr val="tx1"/>
                </a:solidFill>
              </a:rPr>
              <a:t>Out of those who are dissatisfied with the </a:t>
            </a:r>
            <a:r>
              <a:rPr lang="en-US" i="1" dirty="0">
                <a:solidFill>
                  <a:schemeClr val="tx1"/>
                </a:solidFill>
              </a:rPr>
              <a:t>Rubbish and recycling services No bins provided for green waste </a:t>
            </a:r>
            <a:r>
              <a:rPr lang="en-US" dirty="0">
                <a:solidFill>
                  <a:schemeClr val="tx1"/>
                </a:solidFill>
              </a:rPr>
              <a:t>was the most common comment with almost three in ten respondents (28%) indicating that this was an issue. There was also concerns with the limitations of what could go in the provided recycling bins and that </a:t>
            </a:r>
            <a:r>
              <a:rPr lang="en-US" i="1" dirty="0">
                <a:solidFill>
                  <a:schemeClr val="tx1"/>
                </a:solidFill>
              </a:rPr>
              <a:t>Household bins provided are too small</a:t>
            </a:r>
            <a:r>
              <a:rPr lang="en-US" dirty="0">
                <a:solidFill>
                  <a:schemeClr val="tx1"/>
                </a:solidFill>
              </a:rPr>
              <a:t> (19%).</a:t>
            </a:r>
            <a:endParaRPr lang="en-NZ" i="1" dirty="0">
              <a:solidFill>
                <a:schemeClr val="tx1"/>
              </a:solidFill>
            </a:endParaRPr>
          </a:p>
        </p:txBody>
      </p:sp>
      <p:sp>
        <p:nvSpPr>
          <p:cNvPr id="20" name="TextBox 19">
            <a:extLst>
              <a:ext uri="{FF2B5EF4-FFF2-40B4-BE49-F238E27FC236}">
                <a16:creationId xmlns:a16="http://schemas.microsoft.com/office/drawing/2014/main" id="{DE089E7A-DC7D-4F2A-BC71-C3901842BB12}"/>
              </a:ext>
            </a:extLst>
          </p:cNvPr>
          <p:cNvSpPr txBox="1"/>
          <p:nvPr/>
        </p:nvSpPr>
        <p:spPr>
          <a:xfrm>
            <a:off x="35496" y="6408127"/>
            <a:ext cx="7418052" cy="41782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SF2B.1. Why are you dissatisfied with Council’s rubbish and recycling services? n=124</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a:extLst>
              <a:ext uri="{FF2B5EF4-FFF2-40B4-BE49-F238E27FC236}">
                <a16:creationId xmlns:a16="http://schemas.microsoft.com/office/drawing/2014/main" id="{A12099A4-9515-4BE7-8B8B-19551C494E6E}"/>
              </a:ext>
            </a:extLst>
          </p:cNvPr>
          <p:cNvGraphicFramePr/>
          <p:nvPr>
            <p:extLst>
              <p:ext uri="{D42A27DB-BD31-4B8C-83A1-F6EECF244321}">
                <p14:modId xmlns:p14="http://schemas.microsoft.com/office/powerpoint/2010/main" val="615822469"/>
              </p:ext>
            </p:extLst>
          </p:nvPr>
        </p:nvGraphicFramePr>
        <p:xfrm>
          <a:off x="613611" y="2199103"/>
          <a:ext cx="7748336" cy="4176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051247"/>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5645-EB27-4A6B-8C80-3F77DC5FFE51}"/>
              </a:ext>
            </a:extLst>
          </p:cNvPr>
          <p:cNvSpPr>
            <a:spLocks noGrp="1"/>
          </p:cNvSpPr>
          <p:nvPr>
            <p:ph type="ctrTitle"/>
          </p:nvPr>
        </p:nvSpPr>
        <p:spPr/>
        <p:txBody>
          <a:bodyPr/>
          <a:lstStyle/>
          <a:p>
            <a:r>
              <a:rPr lang="en-NZ" dirty="0"/>
              <a:t>Local infrastructure: Trend in satisfaction (2011 – 2022)</a:t>
            </a:r>
          </a:p>
        </p:txBody>
      </p:sp>
      <p:sp>
        <p:nvSpPr>
          <p:cNvPr id="3" name="Text Placeholder 2">
            <a:extLst>
              <a:ext uri="{FF2B5EF4-FFF2-40B4-BE49-F238E27FC236}">
                <a16:creationId xmlns:a16="http://schemas.microsoft.com/office/drawing/2014/main" id="{15D0C829-72A2-4A8C-8B96-0CE29AB9A134}"/>
              </a:ext>
            </a:extLst>
          </p:cNvPr>
          <p:cNvSpPr>
            <a:spLocks noGrp="1"/>
          </p:cNvSpPr>
          <p:nvPr>
            <p:ph type="body" sz="quarter" idx="11"/>
          </p:nvPr>
        </p:nvSpPr>
        <p:spPr/>
        <p:txBody>
          <a:bodyPr/>
          <a:lstStyle/>
          <a:p>
            <a:r>
              <a:rPr lang="en-US" dirty="0">
                <a:solidFill>
                  <a:schemeClr val="tx1"/>
                </a:solidFill>
              </a:rPr>
              <a:t>Satisfaction with the District’s waste management and </a:t>
            </a:r>
            <a:r>
              <a:rPr lang="en-US" i="1" dirty="0">
                <a:solidFill>
                  <a:schemeClr val="tx1"/>
                </a:solidFill>
              </a:rPr>
              <a:t>unsealed roads</a:t>
            </a:r>
            <a:r>
              <a:rPr lang="en-US" dirty="0">
                <a:solidFill>
                  <a:schemeClr val="tx1"/>
                </a:solidFill>
              </a:rPr>
              <a:t> have improved on last year’s results while satisfaction with </a:t>
            </a:r>
            <a:r>
              <a:rPr lang="en-US" i="1" dirty="0">
                <a:solidFill>
                  <a:schemeClr val="tx1"/>
                </a:solidFill>
              </a:rPr>
              <a:t>water supply </a:t>
            </a:r>
            <a:r>
              <a:rPr lang="en-US" dirty="0">
                <a:solidFill>
                  <a:schemeClr val="tx1"/>
                </a:solidFill>
              </a:rPr>
              <a:t>and </a:t>
            </a:r>
            <a:r>
              <a:rPr lang="en-US" i="1" dirty="0">
                <a:solidFill>
                  <a:schemeClr val="tx1"/>
                </a:solidFill>
              </a:rPr>
              <a:t>sealed roads</a:t>
            </a:r>
            <a:r>
              <a:rPr lang="en-US" dirty="0">
                <a:solidFill>
                  <a:schemeClr val="tx1"/>
                </a:solidFill>
              </a:rPr>
              <a:t> have decreased.</a:t>
            </a:r>
            <a:endParaRPr lang="en-NZ" dirty="0">
              <a:solidFill>
                <a:schemeClr val="tx1"/>
              </a:solidFill>
            </a:endParaRPr>
          </a:p>
        </p:txBody>
      </p:sp>
      <p:graphicFrame>
        <p:nvGraphicFramePr>
          <p:cNvPr id="5" name="Chart 4">
            <a:extLst>
              <a:ext uri="{FF2B5EF4-FFF2-40B4-BE49-F238E27FC236}">
                <a16:creationId xmlns:a16="http://schemas.microsoft.com/office/drawing/2014/main" id="{7A174D5C-188A-47DF-8BED-6CBC8F254FA8}"/>
              </a:ext>
            </a:extLst>
          </p:cNvPr>
          <p:cNvGraphicFramePr/>
          <p:nvPr>
            <p:extLst>
              <p:ext uri="{D42A27DB-BD31-4B8C-83A1-F6EECF244321}">
                <p14:modId xmlns:p14="http://schemas.microsoft.com/office/powerpoint/2010/main" val="947735359"/>
              </p:ext>
            </p:extLst>
          </p:nvPr>
        </p:nvGraphicFramePr>
        <p:xfrm>
          <a:off x="444137" y="2458335"/>
          <a:ext cx="8508274" cy="34460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F45AD64-1F40-4926-8110-007505CA32A6}"/>
              </a:ext>
            </a:extLst>
          </p:cNvPr>
          <p:cNvSpPr txBox="1"/>
          <p:nvPr/>
        </p:nvSpPr>
        <p:spPr>
          <a:xfrm>
            <a:off x="78376" y="5976423"/>
            <a:ext cx="7339675" cy="74089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WS2: Are you satisfied with the drinking water supply?</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SF1A.1: For each of the following functions, which you as a ratepayer or resident could be contributing to, are you satisfied or dissatisfied with the standard and Safety of sealed roads, excluding state highways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SF1A.2: Standard and safety of the district’s unsealed roads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SF2A.1: Are you satisfied with the following? Council’s rubbish and recycling services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RC2: And are you satisfied or dissatisfied with the kerbside rubbish and recycling collection service?</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9318857"/>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1C5B-435C-4FF6-BDF2-EE10932FEE88}"/>
              </a:ext>
            </a:extLst>
          </p:cNvPr>
          <p:cNvSpPr>
            <a:spLocks noGrp="1"/>
          </p:cNvSpPr>
          <p:nvPr>
            <p:ph type="ctrTitle"/>
          </p:nvPr>
        </p:nvSpPr>
        <p:spPr/>
        <p:txBody>
          <a:bodyPr/>
          <a:lstStyle/>
          <a:p>
            <a:r>
              <a:rPr lang="en-NZ" dirty="0">
                <a:latin typeface="Franklin Gothic Medium Cond" panose="020B0606030402020204" pitchFamily="34" charset="0"/>
              </a:rPr>
              <a:t>Public services</a:t>
            </a:r>
          </a:p>
        </p:txBody>
      </p:sp>
    </p:spTree>
    <p:extLst>
      <p:ext uri="{BB962C8B-B14F-4D97-AF65-F5344CB8AC3E}">
        <p14:creationId xmlns:p14="http://schemas.microsoft.com/office/powerpoint/2010/main" val="4082507602"/>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A4A7-BBA1-42E8-905B-00801C7C7537}"/>
              </a:ext>
            </a:extLst>
          </p:cNvPr>
          <p:cNvSpPr>
            <a:spLocks noGrp="1"/>
          </p:cNvSpPr>
          <p:nvPr>
            <p:ph type="ctrTitle"/>
          </p:nvPr>
        </p:nvSpPr>
        <p:spPr/>
        <p:txBody>
          <a:bodyPr/>
          <a:lstStyle/>
          <a:p>
            <a:r>
              <a:rPr lang="en-NZ" dirty="0"/>
              <a:t>Community governance and decision-making</a:t>
            </a:r>
          </a:p>
        </p:txBody>
      </p:sp>
      <p:sp>
        <p:nvSpPr>
          <p:cNvPr id="3" name="Text Placeholder 2">
            <a:extLst>
              <a:ext uri="{FF2B5EF4-FFF2-40B4-BE49-F238E27FC236}">
                <a16:creationId xmlns:a16="http://schemas.microsoft.com/office/drawing/2014/main" id="{8E0251D0-AF04-4B53-A6CD-4417489D9C5A}"/>
              </a:ext>
            </a:extLst>
          </p:cNvPr>
          <p:cNvSpPr>
            <a:spLocks noGrp="1"/>
          </p:cNvSpPr>
          <p:nvPr>
            <p:ph type="body" sz="quarter" idx="11"/>
          </p:nvPr>
        </p:nvSpPr>
        <p:spPr>
          <a:xfrm>
            <a:off x="-1" y="1111697"/>
            <a:ext cx="9144000" cy="1041587"/>
          </a:xfrm>
        </p:spPr>
        <p:txBody>
          <a:bodyPr/>
          <a:lstStyle/>
          <a:p>
            <a:r>
              <a:rPr lang="en-US" dirty="0">
                <a:solidFill>
                  <a:schemeClr val="tx1"/>
                </a:solidFill>
              </a:rPr>
              <a:t>Perceptions of Ashburton District Council’s </a:t>
            </a:r>
            <a:r>
              <a:rPr lang="en-US" i="1" dirty="0">
                <a:solidFill>
                  <a:schemeClr val="tx1"/>
                </a:solidFill>
              </a:rPr>
              <a:t>Overall performance </a:t>
            </a:r>
            <a:r>
              <a:rPr lang="en-US" dirty="0">
                <a:solidFill>
                  <a:schemeClr val="tx1"/>
                </a:solidFill>
              </a:rPr>
              <a:t>have significantly declined in the past year. Satisfaction with the </a:t>
            </a:r>
            <a:r>
              <a:rPr lang="en-US" i="1" dirty="0">
                <a:solidFill>
                  <a:schemeClr val="tx1"/>
                </a:solidFill>
              </a:rPr>
              <a:t>Performance of the Mayor and Councillors </a:t>
            </a:r>
            <a:r>
              <a:rPr lang="en-US" dirty="0">
                <a:solidFill>
                  <a:schemeClr val="tx1"/>
                </a:solidFill>
              </a:rPr>
              <a:t>and </a:t>
            </a:r>
            <a:r>
              <a:rPr lang="en-US" i="1" dirty="0">
                <a:solidFill>
                  <a:schemeClr val="tx1"/>
                </a:solidFill>
              </a:rPr>
              <a:t>Council staff</a:t>
            </a:r>
            <a:r>
              <a:rPr lang="en-US" dirty="0">
                <a:solidFill>
                  <a:schemeClr val="tx1"/>
                </a:solidFill>
              </a:rPr>
              <a:t> have also declined. Urban residents continue to be more likely satisfied with Council’s </a:t>
            </a:r>
            <a:r>
              <a:rPr lang="en-US" i="1" dirty="0">
                <a:solidFill>
                  <a:schemeClr val="tx1"/>
                </a:solidFill>
              </a:rPr>
              <a:t>Overall performance</a:t>
            </a:r>
            <a:r>
              <a:rPr lang="en-US" dirty="0">
                <a:solidFill>
                  <a:schemeClr val="tx1"/>
                </a:solidFill>
              </a:rPr>
              <a:t>, </a:t>
            </a:r>
            <a:r>
              <a:rPr lang="en-US" i="1" dirty="0">
                <a:solidFill>
                  <a:schemeClr val="tx1"/>
                </a:solidFill>
              </a:rPr>
              <a:t>Mayor and </a:t>
            </a:r>
            <a:r>
              <a:rPr lang="en-NZ" i="1" dirty="0">
                <a:solidFill>
                  <a:schemeClr val="tx1"/>
                </a:solidFill>
              </a:rPr>
              <a:t>Councillors</a:t>
            </a:r>
            <a:r>
              <a:rPr lang="en-US" i="1" dirty="0">
                <a:solidFill>
                  <a:schemeClr val="tx1"/>
                </a:solidFill>
              </a:rPr>
              <a:t>,</a:t>
            </a:r>
            <a:r>
              <a:rPr lang="en-US" dirty="0">
                <a:solidFill>
                  <a:schemeClr val="tx1"/>
                </a:solidFill>
              </a:rPr>
              <a:t> </a:t>
            </a:r>
            <a:r>
              <a:rPr lang="en-US" i="1" dirty="0">
                <a:solidFill>
                  <a:schemeClr val="tx1"/>
                </a:solidFill>
              </a:rPr>
              <a:t>Advocacy role, </a:t>
            </a:r>
            <a:r>
              <a:rPr lang="en-US" dirty="0">
                <a:solidFill>
                  <a:schemeClr val="tx1"/>
                </a:solidFill>
              </a:rPr>
              <a:t>and </a:t>
            </a:r>
            <a:r>
              <a:rPr lang="en-US" i="1" dirty="0">
                <a:solidFill>
                  <a:schemeClr val="tx1"/>
                </a:solidFill>
              </a:rPr>
              <a:t>Council staff </a:t>
            </a:r>
            <a:r>
              <a:rPr lang="en-US" dirty="0">
                <a:solidFill>
                  <a:schemeClr val="tx1"/>
                </a:solidFill>
              </a:rPr>
              <a:t>than rural residents.</a:t>
            </a:r>
            <a:endParaRPr lang="en-NZ" dirty="0">
              <a:solidFill>
                <a:schemeClr val="tx1"/>
              </a:solidFill>
            </a:endParaRPr>
          </a:p>
        </p:txBody>
      </p:sp>
      <p:graphicFrame>
        <p:nvGraphicFramePr>
          <p:cNvPr id="4" name="Table 7">
            <a:extLst>
              <a:ext uri="{FF2B5EF4-FFF2-40B4-BE49-F238E27FC236}">
                <a16:creationId xmlns:a16="http://schemas.microsoft.com/office/drawing/2014/main" id="{8177D167-FB4B-446B-9FB1-94DA0A8F25C6}"/>
              </a:ext>
            </a:extLst>
          </p:cNvPr>
          <p:cNvGraphicFramePr>
            <a:graphicFrameLocks noGrp="1"/>
          </p:cNvGraphicFramePr>
          <p:nvPr>
            <p:extLst>
              <p:ext uri="{D42A27DB-BD31-4B8C-83A1-F6EECF244321}">
                <p14:modId xmlns:p14="http://schemas.microsoft.com/office/powerpoint/2010/main" val="2540940995"/>
              </p:ext>
            </p:extLst>
          </p:nvPr>
        </p:nvGraphicFramePr>
        <p:xfrm>
          <a:off x="4867615" y="2382468"/>
          <a:ext cx="3466488" cy="3033891"/>
        </p:xfrm>
        <a:graphic>
          <a:graphicData uri="http://schemas.openxmlformats.org/drawingml/2006/table">
            <a:tbl>
              <a:tblPr firstRow="1" bandRow="1">
                <a:tableStyleId>{2D5ABB26-0587-4C30-8999-92F81FD0307C}</a:tableStyleId>
              </a:tblPr>
              <a:tblGrid>
                <a:gridCol w="577748">
                  <a:extLst>
                    <a:ext uri="{9D8B030D-6E8A-4147-A177-3AD203B41FA5}">
                      <a16:colId xmlns:a16="http://schemas.microsoft.com/office/drawing/2014/main" val="3761241132"/>
                    </a:ext>
                  </a:extLst>
                </a:gridCol>
                <a:gridCol w="577748">
                  <a:extLst>
                    <a:ext uri="{9D8B030D-6E8A-4147-A177-3AD203B41FA5}">
                      <a16:colId xmlns:a16="http://schemas.microsoft.com/office/drawing/2014/main" val="418057589"/>
                    </a:ext>
                  </a:extLst>
                </a:gridCol>
                <a:gridCol w="577748">
                  <a:extLst>
                    <a:ext uri="{9D8B030D-6E8A-4147-A177-3AD203B41FA5}">
                      <a16:colId xmlns:a16="http://schemas.microsoft.com/office/drawing/2014/main" val="2094602467"/>
                    </a:ext>
                  </a:extLst>
                </a:gridCol>
                <a:gridCol w="577748">
                  <a:extLst>
                    <a:ext uri="{9D8B030D-6E8A-4147-A177-3AD203B41FA5}">
                      <a16:colId xmlns:a16="http://schemas.microsoft.com/office/drawing/2014/main" val="108412112"/>
                    </a:ext>
                  </a:extLst>
                </a:gridCol>
                <a:gridCol w="577748">
                  <a:extLst>
                    <a:ext uri="{9D8B030D-6E8A-4147-A177-3AD203B41FA5}">
                      <a16:colId xmlns:a16="http://schemas.microsoft.com/office/drawing/2014/main" val="1192004097"/>
                    </a:ext>
                  </a:extLst>
                </a:gridCol>
                <a:gridCol w="577748">
                  <a:extLst>
                    <a:ext uri="{9D8B030D-6E8A-4147-A177-3AD203B41FA5}">
                      <a16:colId xmlns:a16="http://schemas.microsoft.com/office/drawing/2014/main" val="1837925760"/>
                    </a:ext>
                  </a:extLst>
                </a:gridCol>
              </a:tblGrid>
              <a:tr h="433413">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433413">
                <a:tc>
                  <a:txBody>
                    <a:bodyPr/>
                    <a:lstStyle/>
                    <a:p>
                      <a:pPr algn="ctr" fontAlgn="b"/>
                      <a:r>
                        <a:rPr lang="en-NZ"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a:r>
                        <a:rPr lang="en-NZ" sz="1100" b="0" i="0" dirty="0">
                          <a:solidFill>
                            <a:srgbClr val="32BF72"/>
                          </a:solidFill>
                          <a:latin typeface="+mn-lt"/>
                        </a:rPr>
                        <a:t>74%</a:t>
                      </a:r>
                    </a:p>
                  </a:txBody>
                  <a:tcPr anchor="ctr"/>
                </a:tc>
                <a:tc>
                  <a:txBody>
                    <a:bodyPr/>
                    <a:lstStyle/>
                    <a:p>
                      <a:pPr algn="ctr"/>
                      <a:r>
                        <a:rPr lang="en-NZ" sz="1100" b="0" i="0" dirty="0">
                          <a:solidFill>
                            <a:srgbClr val="FF0000"/>
                          </a:solidFill>
                          <a:latin typeface="+mn-lt"/>
                        </a:rPr>
                        <a:t>55%</a:t>
                      </a:r>
                    </a:p>
                  </a:txBody>
                  <a:tcPr anchor="ctr"/>
                </a:tc>
                <a:extLst>
                  <a:ext uri="{0D108BD9-81ED-4DB2-BD59-A6C34878D82A}">
                    <a16:rowId xmlns:a16="http://schemas.microsoft.com/office/drawing/2014/main" val="2560416338"/>
                  </a:ext>
                </a:extLst>
              </a:tr>
              <a:tr h="433413">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a:r>
                        <a:rPr lang="en-NZ" sz="1100" b="0" i="0" dirty="0">
                          <a:solidFill>
                            <a:srgbClr val="00B050"/>
                          </a:solidFill>
                          <a:latin typeface="+mn-lt"/>
                        </a:rPr>
                        <a:t>87%</a:t>
                      </a:r>
                    </a:p>
                  </a:txBody>
                  <a:tcPr anchor="ctr"/>
                </a:tc>
                <a:tc>
                  <a:txBody>
                    <a:bodyPr/>
                    <a:lstStyle/>
                    <a:p>
                      <a:pPr algn="ctr"/>
                      <a:r>
                        <a:rPr lang="en-NZ" sz="1100" b="0" i="0" dirty="0">
                          <a:solidFill>
                            <a:srgbClr val="FF0000"/>
                          </a:solidFill>
                          <a:latin typeface="+mn-lt"/>
                        </a:rPr>
                        <a:t>78%</a:t>
                      </a:r>
                    </a:p>
                  </a:txBody>
                  <a:tcPr anchor="ctr"/>
                </a:tc>
                <a:extLst>
                  <a:ext uri="{0D108BD9-81ED-4DB2-BD59-A6C34878D82A}">
                    <a16:rowId xmlns:a16="http://schemas.microsoft.com/office/drawing/2014/main" val="1321592414"/>
                  </a:ext>
                </a:extLst>
              </a:tr>
              <a:tr h="433413">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a:r>
                        <a:rPr lang="en-NZ" sz="1100" b="0" i="0" dirty="0">
                          <a:solidFill>
                            <a:srgbClr val="32BF72"/>
                          </a:solidFill>
                          <a:latin typeface="+mn-lt"/>
                        </a:rPr>
                        <a:t>86%</a:t>
                      </a:r>
                    </a:p>
                  </a:txBody>
                  <a:tcPr anchor="ctr"/>
                </a:tc>
                <a:tc>
                  <a:txBody>
                    <a:bodyPr/>
                    <a:lstStyle/>
                    <a:p>
                      <a:pPr algn="ctr"/>
                      <a:r>
                        <a:rPr lang="en-NZ" sz="1100" b="0" i="0" dirty="0">
                          <a:solidFill>
                            <a:srgbClr val="FF0000"/>
                          </a:solidFill>
                          <a:latin typeface="+mn-lt"/>
                        </a:rPr>
                        <a:t>75%</a:t>
                      </a:r>
                    </a:p>
                  </a:txBody>
                  <a:tcPr anchor="ctr"/>
                </a:tc>
                <a:extLst>
                  <a:ext uri="{0D108BD9-81ED-4DB2-BD59-A6C34878D82A}">
                    <a16:rowId xmlns:a16="http://schemas.microsoft.com/office/drawing/2014/main" val="517898942"/>
                  </a:ext>
                </a:extLst>
              </a:tr>
              <a:tr h="433413">
                <a:tc>
                  <a:txBody>
                    <a:bodyPr/>
                    <a:lstStyle/>
                    <a:p>
                      <a:pPr algn="ctr" fontAlgn="b"/>
                      <a:r>
                        <a:rPr lang="en-NZ"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a:r>
                        <a:rPr lang="en-NZ" sz="1100" b="0" i="0" dirty="0">
                          <a:solidFill>
                            <a:srgbClr val="32BF72"/>
                          </a:solidFill>
                          <a:latin typeface="+mn-lt"/>
                        </a:rPr>
                        <a:t>84%</a:t>
                      </a:r>
                    </a:p>
                  </a:txBody>
                  <a:tcPr anchor="ctr"/>
                </a:tc>
                <a:tc>
                  <a:txBody>
                    <a:bodyPr/>
                    <a:lstStyle/>
                    <a:p>
                      <a:pPr algn="ctr"/>
                      <a:r>
                        <a:rPr lang="en-NZ" sz="1100" b="0" i="0" dirty="0">
                          <a:solidFill>
                            <a:srgbClr val="FF0000"/>
                          </a:solidFill>
                          <a:latin typeface="+mn-lt"/>
                        </a:rPr>
                        <a:t>71%</a:t>
                      </a:r>
                    </a:p>
                  </a:txBody>
                  <a:tcPr anchor="ctr"/>
                </a:tc>
                <a:extLst>
                  <a:ext uri="{0D108BD9-81ED-4DB2-BD59-A6C34878D82A}">
                    <a16:rowId xmlns:a16="http://schemas.microsoft.com/office/drawing/2014/main" val="456320641"/>
                  </a:ext>
                </a:extLst>
              </a:tr>
              <a:tr h="433413">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endParaRPr lang="en-NZ" sz="1100" b="0" i="0" dirty="0">
                        <a:solidFill>
                          <a:schemeClr val="tx1"/>
                        </a:solidFill>
                        <a:latin typeface="+mn-lt"/>
                      </a:endParaRPr>
                    </a:p>
                  </a:txBody>
                  <a:tcPr anchor="ctr"/>
                </a:tc>
                <a:tc>
                  <a:txBody>
                    <a:bodyPr/>
                    <a:lstStyle/>
                    <a:p>
                      <a:pPr algn="ctr"/>
                      <a:endParaRPr lang="en-NZ" sz="1100" b="0" i="0" dirty="0">
                        <a:solidFill>
                          <a:schemeClr val="tx1"/>
                        </a:solidFill>
                        <a:latin typeface="+mn-lt"/>
                      </a:endParaRPr>
                    </a:p>
                  </a:txBody>
                  <a:tcPr anchor="ctr"/>
                </a:tc>
                <a:extLst>
                  <a:ext uri="{0D108BD9-81ED-4DB2-BD59-A6C34878D82A}">
                    <a16:rowId xmlns:a16="http://schemas.microsoft.com/office/drawing/2014/main" val="1801951609"/>
                  </a:ext>
                </a:extLst>
              </a:tr>
              <a:tr h="433413">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a:r>
                        <a:rPr lang="en-NZ" sz="1100" b="0" i="0" dirty="0">
                          <a:solidFill>
                            <a:schemeClr val="tx1"/>
                          </a:solidFill>
                          <a:latin typeface="+mn-lt"/>
                        </a:rPr>
                        <a:t>88%</a:t>
                      </a:r>
                    </a:p>
                  </a:txBody>
                  <a:tcPr anchor="ctr"/>
                </a:tc>
                <a:tc>
                  <a:txBody>
                    <a:bodyPr/>
                    <a:lstStyle/>
                    <a:p>
                      <a:pPr algn="ctr"/>
                      <a:r>
                        <a:rPr lang="en-NZ" sz="1100" b="0" i="0" dirty="0">
                          <a:solidFill>
                            <a:schemeClr val="tx1"/>
                          </a:solidFill>
                          <a:latin typeface="+mn-lt"/>
                        </a:rPr>
                        <a:t>84%</a:t>
                      </a:r>
                    </a:p>
                  </a:txBody>
                  <a:tcPr anchor="ctr"/>
                </a:tc>
                <a:extLst>
                  <a:ext uri="{0D108BD9-81ED-4DB2-BD59-A6C34878D82A}">
                    <a16:rowId xmlns:a16="http://schemas.microsoft.com/office/drawing/2014/main" val="966007829"/>
                  </a:ext>
                </a:extLst>
              </a:tr>
            </a:tbl>
          </a:graphicData>
        </a:graphic>
      </p:graphicFrame>
      <p:graphicFrame>
        <p:nvGraphicFramePr>
          <p:cNvPr id="5" name="Chart 4">
            <a:extLst>
              <a:ext uri="{FF2B5EF4-FFF2-40B4-BE49-F238E27FC236}">
                <a16:creationId xmlns:a16="http://schemas.microsoft.com/office/drawing/2014/main" id="{C8B378EA-53E8-49A4-B359-B687879A0D1D}"/>
              </a:ext>
            </a:extLst>
          </p:cNvPr>
          <p:cNvGraphicFramePr/>
          <p:nvPr>
            <p:extLst>
              <p:ext uri="{D42A27DB-BD31-4B8C-83A1-F6EECF244321}">
                <p14:modId xmlns:p14="http://schemas.microsoft.com/office/powerpoint/2010/main" val="3192803822"/>
              </p:ext>
            </p:extLst>
          </p:nvPr>
        </p:nvGraphicFramePr>
        <p:xfrm>
          <a:off x="409310" y="2719501"/>
          <a:ext cx="4458306" cy="312806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7E6C061-B101-4D02-AA6F-402B4F214904}"/>
              </a:ext>
            </a:extLst>
          </p:cNvPr>
          <p:cNvCxnSpPr>
            <a:cxnSpLocks/>
          </p:cNvCxnSpPr>
          <p:nvPr/>
        </p:nvCxnSpPr>
        <p:spPr>
          <a:xfrm>
            <a:off x="7170908" y="2104651"/>
            <a:ext cx="0" cy="35157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2ED8EE-6F79-4939-A348-D1A897A6331A}"/>
              </a:ext>
            </a:extLst>
          </p:cNvPr>
          <p:cNvSpPr txBox="1"/>
          <p:nvPr/>
        </p:nvSpPr>
        <p:spPr>
          <a:xfrm>
            <a:off x="5595618" y="2204391"/>
            <a:ext cx="847288" cy="261610"/>
          </a:xfrm>
          <a:prstGeom prst="rect">
            <a:avLst/>
          </a:prstGeom>
          <a:noFill/>
        </p:spPr>
        <p:txBody>
          <a:bodyPr wrap="square" rtlCol="0">
            <a:spAutoFit/>
          </a:bodyPr>
          <a:lstStyle/>
          <a:p>
            <a:r>
              <a:rPr lang="en-NZ" sz="1100" b="1" dirty="0"/>
              <a:t>% Satisfied</a:t>
            </a:r>
          </a:p>
        </p:txBody>
      </p:sp>
      <p:sp>
        <p:nvSpPr>
          <p:cNvPr id="8" name="TextBox 7">
            <a:extLst>
              <a:ext uri="{FF2B5EF4-FFF2-40B4-BE49-F238E27FC236}">
                <a16:creationId xmlns:a16="http://schemas.microsoft.com/office/drawing/2014/main" id="{6E4BCE2C-C7B7-4014-AEEB-CC552FFC9E0D}"/>
              </a:ext>
            </a:extLst>
          </p:cNvPr>
          <p:cNvSpPr txBox="1"/>
          <p:nvPr/>
        </p:nvSpPr>
        <p:spPr>
          <a:xfrm>
            <a:off x="64801" y="5975384"/>
            <a:ext cx="6950762"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OVS1: Overall, are you satisfied or dissatisfied with the performance of Ashburton District Council over the last 12 months? n=725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PER1.3: Are you satisfied or dissatisfied with: The performance of Council staff in the last year? n=537</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PER1.4: Are you satisfied or dissatisfied with: The performance of the Mayor and Councillors in the last year? n=582</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SF4A.6: Council plays an advocacy role by lobbying central government on the community views about issues including road funding and police staffing levels. Are you satisfied or dissatisfied with the advocacy role Council plays for the District? n=580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PER1.1: Do you agree or disagree with the following statements about Ashburton District Council? Council provides opportunities to have your say; n=581</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02AC39CE-B6C4-422D-B31F-0E2E0FAA7C2F}"/>
              </a:ext>
            </a:extLst>
          </p:cNvPr>
          <p:cNvSpPr txBox="1"/>
          <p:nvPr/>
        </p:nvSpPr>
        <p:spPr>
          <a:xfrm>
            <a:off x="5473977" y="4832445"/>
            <a:ext cx="847288" cy="261610"/>
          </a:xfrm>
          <a:prstGeom prst="rect">
            <a:avLst/>
          </a:prstGeom>
          <a:noFill/>
        </p:spPr>
        <p:txBody>
          <a:bodyPr wrap="square" rtlCol="0">
            <a:spAutoFit/>
          </a:bodyPr>
          <a:lstStyle/>
          <a:p>
            <a:pPr algn="ctr"/>
            <a:r>
              <a:rPr lang="en-NZ" sz="1100" b="1" dirty="0"/>
              <a:t>% Agree</a:t>
            </a:r>
          </a:p>
        </p:txBody>
      </p:sp>
      <p:grpSp>
        <p:nvGrpSpPr>
          <p:cNvPr id="15" name="Group 14">
            <a:extLst>
              <a:ext uri="{FF2B5EF4-FFF2-40B4-BE49-F238E27FC236}">
                <a16:creationId xmlns:a16="http://schemas.microsoft.com/office/drawing/2014/main" id="{47190D46-FAF9-42BD-BC05-28EA47F8D1C3}"/>
              </a:ext>
            </a:extLst>
          </p:cNvPr>
          <p:cNvGrpSpPr/>
          <p:nvPr/>
        </p:nvGrpSpPr>
        <p:grpSpPr>
          <a:xfrm>
            <a:off x="3072369" y="5502982"/>
            <a:ext cx="1869451" cy="234789"/>
            <a:chOff x="6167852" y="5656933"/>
            <a:chExt cx="1869451" cy="234789"/>
          </a:xfrm>
        </p:grpSpPr>
        <p:sp>
          <p:nvSpPr>
            <p:cNvPr id="14" name="TextBox 1">
              <a:extLst>
                <a:ext uri="{FF2B5EF4-FFF2-40B4-BE49-F238E27FC236}">
                  <a16:creationId xmlns:a16="http://schemas.microsoft.com/office/drawing/2014/main" id="{BDDE7E95-DDAA-495D-B202-ACBBFD5CB417}"/>
                </a:ext>
              </a:extLst>
            </p:cNvPr>
            <p:cNvSpPr txBox="1"/>
            <p:nvPr/>
          </p:nvSpPr>
          <p:spPr>
            <a:xfrm>
              <a:off x="6208503" y="5656933"/>
              <a:ext cx="1828800" cy="2347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900" dirty="0">
                  <a:solidFill>
                    <a:schemeClr val="tx1">
                      <a:lumMod val="65000"/>
                      <a:lumOff val="35000"/>
                    </a:schemeClr>
                  </a:solidFill>
                </a:rPr>
                <a:t>Disagree		Agree</a:t>
              </a:r>
              <a:endParaRPr lang="en-NZ" sz="11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F6537ED1-D28F-4B20-9AE4-4AE855B2B660}"/>
                </a:ext>
              </a:extLst>
            </p:cNvPr>
            <p:cNvSpPr/>
            <p:nvPr/>
          </p:nvSpPr>
          <p:spPr>
            <a:xfrm>
              <a:off x="6167852" y="5745494"/>
              <a:ext cx="65821" cy="71305"/>
            </a:xfrm>
            <a:prstGeom prst="rect">
              <a:avLst/>
            </a:prstGeom>
            <a:solidFill>
              <a:srgbClr val="3A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Rectangle 11">
              <a:extLst>
                <a:ext uri="{FF2B5EF4-FFF2-40B4-BE49-F238E27FC236}">
                  <a16:creationId xmlns:a16="http://schemas.microsoft.com/office/drawing/2014/main" id="{8784FF64-D355-438D-A4D3-EA5D301BFFC8}"/>
                </a:ext>
              </a:extLst>
            </p:cNvPr>
            <p:cNvSpPr/>
            <p:nvPr/>
          </p:nvSpPr>
          <p:spPr>
            <a:xfrm>
              <a:off x="7089993" y="5738676"/>
              <a:ext cx="65821" cy="71305"/>
            </a:xfrm>
            <a:prstGeom prst="rect">
              <a:avLst/>
            </a:prstGeom>
            <a:solidFill>
              <a:srgbClr val="08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20" name="Straight Connector 19">
            <a:extLst>
              <a:ext uri="{FF2B5EF4-FFF2-40B4-BE49-F238E27FC236}">
                <a16:creationId xmlns:a16="http://schemas.microsoft.com/office/drawing/2014/main" id="{1A4F421A-3246-4CB9-AC74-B1284C0E22A0}"/>
              </a:ext>
            </a:extLst>
          </p:cNvPr>
          <p:cNvCxnSpPr>
            <a:cxnSpLocks/>
          </p:cNvCxnSpPr>
          <p:nvPr/>
        </p:nvCxnSpPr>
        <p:spPr>
          <a:xfrm flipH="1">
            <a:off x="531223" y="3270670"/>
            <a:ext cx="79770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8255DF-B9C6-4D99-A3EB-F58500E2509E}"/>
              </a:ext>
            </a:extLst>
          </p:cNvPr>
          <p:cNvSpPr txBox="1"/>
          <p:nvPr/>
        </p:nvSpPr>
        <p:spPr>
          <a:xfrm>
            <a:off x="3382494" y="2453998"/>
            <a:ext cx="775676" cy="261610"/>
          </a:xfrm>
          <a:prstGeom prst="rect">
            <a:avLst/>
          </a:prstGeom>
          <a:noFill/>
        </p:spPr>
        <p:txBody>
          <a:bodyPr wrap="square" rtlCol="0">
            <a:spAutoFit/>
          </a:bodyPr>
          <a:lstStyle/>
          <a:p>
            <a:pPr algn="ctr"/>
            <a:r>
              <a:rPr lang="en-NZ" sz="1100" b="1" dirty="0"/>
              <a:t>2021/22</a:t>
            </a:r>
          </a:p>
        </p:txBody>
      </p:sp>
      <p:sp>
        <p:nvSpPr>
          <p:cNvPr id="9" name="TextBox 8">
            <a:extLst>
              <a:ext uri="{FF2B5EF4-FFF2-40B4-BE49-F238E27FC236}">
                <a16:creationId xmlns:a16="http://schemas.microsoft.com/office/drawing/2014/main" id="{F679B752-07D9-4CDE-9EB7-51CD2F7A5390}"/>
              </a:ext>
            </a:extLst>
          </p:cNvPr>
          <p:cNvSpPr txBox="1"/>
          <p:nvPr/>
        </p:nvSpPr>
        <p:spPr>
          <a:xfrm>
            <a:off x="7360622" y="2197032"/>
            <a:ext cx="783768" cy="261610"/>
          </a:xfrm>
          <a:prstGeom prst="rect">
            <a:avLst/>
          </a:prstGeom>
          <a:noFill/>
        </p:spPr>
        <p:txBody>
          <a:bodyPr wrap="square" rtlCol="0">
            <a:spAutoFit/>
          </a:bodyPr>
          <a:lstStyle/>
          <a:p>
            <a:pPr algn="ctr"/>
            <a:r>
              <a:rPr lang="en-NZ" sz="1100" b="1" dirty="0"/>
              <a:t>2021/22</a:t>
            </a:r>
          </a:p>
        </p:txBody>
      </p:sp>
      <p:cxnSp>
        <p:nvCxnSpPr>
          <p:cNvPr id="27" name="Straight Connector 26">
            <a:extLst>
              <a:ext uri="{FF2B5EF4-FFF2-40B4-BE49-F238E27FC236}">
                <a16:creationId xmlns:a16="http://schemas.microsoft.com/office/drawing/2014/main" id="{6465D30A-4802-4630-8844-6E87957FB34F}"/>
              </a:ext>
            </a:extLst>
          </p:cNvPr>
          <p:cNvCxnSpPr>
            <a:cxnSpLocks/>
          </p:cNvCxnSpPr>
          <p:nvPr/>
        </p:nvCxnSpPr>
        <p:spPr>
          <a:xfrm flipH="1">
            <a:off x="583474" y="4816753"/>
            <a:ext cx="79770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5547DC8D-51E2-5D21-81CB-AF5F12B2F8DC}"/>
              </a:ext>
            </a:extLst>
          </p:cNvPr>
          <p:cNvSpPr/>
          <p:nvPr/>
        </p:nvSpPr>
        <p:spPr>
          <a:xfrm rot="10800000">
            <a:off x="4261254" y="3021942"/>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2" name="Isosceles Triangle 41">
            <a:extLst>
              <a:ext uri="{FF2B5EF4-FFF2-40B4-BE49-F238E27FC236}">
                <a16:creationId xmlns:a16="http://schemas.microsoft.com/office/drawing/2014/main" id="{344A5955-D5C1-EECB-2F30-223C131EECB8}"/>
              </a:ext>
            </a:extLst>
          </p:cNvPr>
          <p:cNvSpPr/>
          <p:nvPr/>
        </p:nvSpPr>
        <p:spPr>
          <a:xfrm rot="10800000">
            <a:off x="4059100" y="3459244"/>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3" name="Isosceles Triangle 42">
            <a:extLst>
              <a:ext uri="{FF2B5EF4-FFF2-40B4-BE49-F238E27FC236}">
                <a16:creationId xmlns:a16="http://schemas.microsoft.com/office/drawing/2014/main" id="{BF6D42C8-DC0B-E531-41C6-AFA96473F061}"/>
              </a:ext>
            </a:extLst>
          </p:cNvPr>
          <p:cNvSpPr/>
          <p:nvPr/>
        </p:nvSpPr>
        <p:spPr>
          <a:xfrm rot="10800000">
            <a:off x="4073879" y="3881599"/>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4" name="Isosceles Triangle 43">
            <a:extLst>
              <a:ext uri="{FF2B5EF4-FFF2-40B4-BE49-F238E27FC236}">
                <a16:creationId xmlns:a16="http://schemas.microsoft.com/office/drawing/2014/main" id="{3C0FFD23-2EDD-9D8B-40EC-BF430C35388A}"/>
              </a:ext>
            </a:extLst>
          </p:cNvPr>
          <p:cNvSpPr/>
          <p:nvPr/>
        </p:nvSpPr>
        <p:spPr>
          <a:xfrm rot="10800000">
            <a:off x="8160075" y="2996568"/>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5" name="Isosceles Triangle 44">
            <a:extLst>
              <a:ext uri="{FF2B5EF4-FFF2-40B4-BE49-F238E27FC236}">
                <a16:creationId xmlns:a16="http://schemas.microsoft.com/office/drawing/2014/main" id="{BBA12B98-8CE9-63C9-154D-FA02699A79C1}"/>
              </a:ext>
            </a:extLst>
          </p:cNvPr>
          <p:cNvSpPr/>
          <p:nvPr/>
        </p:nvSpPr>
        <p:spPr>
          <a:xfrm rot="10800000">
            <a:off x="8160075" y="342548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6" name="Isosceles Triangle 45">
            <a:extLst>
              <a:ext uri="{FF2B5EF4-FFF2-40B4-BE49-F238E27FC236}">
                <a16:creationId xmlns:a16="http://schemas.microsoft.com/office/drawing/2014/main" id="{A1D45E40-D401-81B9-A824-807BBA8BD25E}"/>
              </a:ext>
            </a:extLst>
          </p:cNvPr>
          <p:cNvSpPr/>
          <p:nvPr/>
        </p:nvSpPr>
        <p:spPr>
          <a:xfrm rot="10800000">
            <a:off x="8161555" y="3862566"/>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7" name="Isosceles Triangle 46">
            <a:extLst>
              <a:ext uri="{FF2B5EF4-FFF2-40B4-BE49-F238E27FC236}">
                <a16:creationId xmlns:a16="http://schemas.microsoft.com/office/drawing/2014/main" id="{C49B37A3-83DF-812C-2821-7B62EC228679}"/>
              </a:ext>
            </a:extLst>
          </p:cNvPr>
          <p:cNvSpPr/>
          <p:nvPr/>
        </p:nvSpPr>
        <p:spPr>
          <a:xfrm rot="10800000">
            <a:off x="7580127" y="3862566"/>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9" name="Group 38">
            <a:extLst>
              <a:ext uri="{FF2B5EF4-FFF2-40B4-BE49-F238E27FC236}">
                <a16:creationId xmlns:a16="http://schemas.microsoft.com/office/drawing/2014/main" id="{4CB8CEEF-C2FE-4FF5-861F-730230145639}"/>
              </a:ext>
            </a:extLst>
          </p:cNvPr>
          <p:cNvGrpSpPr/>
          <p:nvPr/>
        </p:nvGrpSpPr>
        <p:grpSpPr>
          <a:xfrm>
            <a:off x="6943140" y="6376060"/>
            <a:ext cx="1960803" cy="447047"/>
            <a:chOff x="-6175365" y="7289658"/>
            <a:chExt cx="1960803" cy="447047"/>
          </a:xfrm>
        </p:grpSpPr>
        <p:grpSp>
          <p:nvGrpSpPr>
            <p:cNvPr id="40" name="Group 39">
              <a:extLst>
                <a:ext uri="{FF2B5EF4-FFF2-40B4-BE49-F238E27FC236}">
                  <a16:creationId xmlns:a16="http://schemas.microsoft.com/office/drawing/2014/main" id="{313B6608-3069-4066-9925-C1FB50F290C3}"/>
                </a:ext>
              </a:extLst>
            </p:cNvPr>
            <p:cNvGrpSpPr/>
            <p:nvPr/>
          </p:nvGrpSpPr>
          <p:grpSpPr>
            <a:xfrm>
              <a:off x="-5348127" y="7289658"/>
              <a:ext cx="1133565" cy="441380"/>
              <a:chOff x="7471343" y="6121184"/>
              <a:chExt cx="1511420" cy="588507"/>
            </a:xfrm>
          </p:grpSpPr>
          <p:sp>
            <p:nvSpPr>
              <p:cNvPr id="55" name="TextBox 13">
                <a:extLst>
                  <a:ext uri="{FF2B5EF4-FFF2-40B4-BE49-F238E27FC236}">
                    <a16:creationId xmlns:a16="http://schemas.microsoft.com/office/drawing/2014/main" id="{1D551474-89DC-4F87-9C51-C3253475ACA7}"/>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56" name="TextBox 14">
                <a:extLst>
                  <a:ext uri="{FF2B5EF4-FFF2-40B4-BE49-F238E27FC236}">
                    <a16:creationId xmlns:a16="http://schemas.microsoft.com/office/drawing/2014/main" id="{060A47CC-B0D0-4D52-9B92-A7C66A416659}"/>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57" name="TextBox 13">
                <a:extLst>
                  <a:ext uri="{FF2B5EF4-FFF2-40B4-BE49-F238E27FC236}">
                    <a16:creationId xmlns:a16="http://schemas.microsoft.com/office/drawing/2014/main" id="{FFF5ADA0-393F-420D-9648-CAABE1C66953}"/>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48" name="Group 47">
              <a:extLst>
                <a:ext uri="{FF2B5EF4-FFF2-40B4-BE49-F238E27FC236}">
                  <a16:creationId xmlns:a16="http://schemas.microsoft.com/office/drawing/2014/main" id="{2C7C3D24-8FC4-40BF-AE57-F24009282DAF}"/>
                </a:ext>
              </a:extLst>
            </p:cNvPr>
            <p:cNvGrpSpPr/>
            <p:nvPr/>
          </p:nvGrpSpPr>
          <p:grpSpPr>
            <a:xfrm>
              <a:off x="-6175365" y="7294753"/>
              <a:ext cx="936107" cy="441952"/>
              <a:chOff x="7181793" y="6110869"/>
              <a:chExt cx="1248142" cy="589270"/>
            </a:xfrm>
          </p:grpSpPr>
          <p:grpSp>
            <p:nvGrpSpPr>
              <p:cNvPr id="49" name="Group 48">
                <a:extLst>
                  <a:ext uri="{FF2B5EF4-FFF2-40B4-BE49-F238E27FC236}">
                    <a16:creationId xmlns:a16="http://schemas.microsoft.com/office/drawing/2014/main" id="{718BCC8A-F461-4DC3-BC68-E7C9F50F89A6}"/>
                  </a:ext>
                </a:extLst>
              </p:cNvPr>
              <p:cNvGrpSpPr/>
              <p:nvPr/>
            </p:nvGrpSpPr>
            <p:grpSpPr>
              <a:xfrm>
                <a:off x="7181793" y="6291726"/>
                <a:ext cx="1248142" cy="408413"/>
                <a:chOff x="7576031" y="6004684"/>
                <a:chExt cx="1248142" cy="408413"/>
              </a:xfrm>
            </p:grpSpPr>
            <p:sp>
              <p:nvSpPr>
                <p:cNvPr id="51" name="TextBox 13">
                  <a:extLst>
                    <a:ext uri="{FF2B5EF4-FFF2-40B4-BE49-F238E27FC236}">
                      <a16:creationId xmlns:a16="http://schemas.microsoft.com/office/drawing/2014/main" id="{62CEBD3B-8728-4359-8463-E85AA7C20676}"/>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52" name="TextBox 14">
                  <a:extLst>
                    <a:ext uri="{FF2B5EF4-FFF2-40B4-BE49-F238E27FC236}">
                      <a16:creationId xmlns:a16="http://schemas.microsoft.com/office/drawing/2014/main" id="{D643EFC6-E851-49D2-8E0B-54B0D5CE940B}"/>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53" name="Isosceles Triangle 52">
                  <a:extLst>
                    <a:ext uri="{FF2B5EF4-FFF2-40B4-BE49-F238E27FC236}">
                      <a16:creationId xmlns:a16="http://schemas.microsoft.com/office/drawing/2014/main" id="{76FD6FA5-0847-41EF-A59D-59AC457DEB5F}"/>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54" name="Isosceles Triangle 53">
                  <a:extLst>
                    <a:ext uri="{FF2B5EF4-FFF2-40B4-BE49-F238E27FC236}">
                      <a16:creationId xmlns:a16="http://schemas.microsoft.com/office/drawing/2014/main" id="{2AD56228-E70A-4462-9A17-58702FF12837}"/>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50" name="TextBox 13">
                <a:extLst>
                  <a:ext uri="{FF2B5EF4-FFF2-40B4-BE49-F238E27FC236}">
                    <a16:creationId xmlns:a16="http://schemas.microsoft.com/office/drawing/2014/main" id="{16E2F5E8-C049-454D-AB54-3CD0DF6637D3}"/>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2908387777"/>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251D0-AF04-4B53-A6CD-4417489D9C5A}"/>
              </a:ext>
            </a:extLst>
          </p:cNvPr>
          <p:cNvSpPr>
            <a:spLocks noGrp="1"/>
          </p:cNvSpPr>
          <p:nvPr>
            <p:ph type="body" sz="quarter" idx="11"/>
          </p:nvPr>
        </p:nvSpPr>
        <p:spPr>
          <a:xfrm>
            <a:off x="0" y="1208529"/>
            <a:ext cx="9144000" cy="772055"/>
          </a:xfrm>
        </p:spPr>
        <p:txBody>
          <a:bodyPr/>
          <a:lstStyle/>
          <a:p>
            <a:r>
              <a:rPr lang="en-NZ" i="1" dirty="0">
                <a:solidFill>
                  <a:schemeClr val="tx1"/>
                </a:solidFill>
              </a:rPr>
              <a:t>Roading</a:t>
            </a:r>
            <a:r>
              <a:rPr lang="en-NZ" dirty="0">
                <a:solidFill>
                  <a:schemeClr val="tx1"/>
                </a:solidFill>
              </a:rPr>
              <a:t> </a:t>
            </a:r>
            <a:r>
              <a:rPr lang="en-NZ" i="1" dirty="0">
                <a:solidFill>
                  <a:schemeClr val="tx1"/>
                </a:solidFill>
              </a:rPr>
              <a:t>issues</a:t>
            </a:r>
            <a:r>
              <a:rPr lang="en-NZ" dirty="0">
                <a:solidFill>
                  <a:schemeClr val="tx1"/>
                </a:solidFill>
              </a:rPr>
              <a:t> and </a:t>
            </a:r>
            <a:r>
              <a:rPr lang="en-NZ" i="1" dirty="0">
                <a:solidFill>
                  <a:schemeClr val="tx1"/>
                </a:solidFill>
              </a:rPr>
              <a:t>Overspending</a:t>
            </a:r>
            <a:r>
              <a:rPr lang="en-NZ" dirty="0">
                <a:solidFill>
                  <a:schemeClr val="tx1"/>
                </a:solidFill>
              </a:rPr>
              <a:t> are still the top reasons for dissatisfaction with Council’s </a:t>
            </a:r>
            <a:r>
              <a:rPr lang="en-NZ" i="1" dirty="0">
                <a:solidFill>
                  <a:schemeClr val="tx1"/>
                </a:solidFill>
              </a:rPr>
              <a:t>Overall performance. Roading issues / Roadworks / Pot holes </a:t>
            </a:r>
            <a:r>
              <a:rPr lang="en-NZ" dirty="0">
                <a:solidFill>
                  <a:schemeClr val="tx1"/>
                </a:solidFill>
              </a:rPr>
              <a:t>are mentioned by 63% of commentors.</a:t>
            </a:r>
            <a:endParaRPr lang="en-NZ" dirty="0">
              <a:solidFill>
                <a:srgbClr val="FF0000"/>
              </a:solidFill>
            </a:endParaRPr>
          </a:p>
        </p:txBody>
      </p:sp>
      <p:sp>
        <p:nvSpPr>
          <p:cNvPr id="8" name="TextBox 7">
            <a:extLst>
              <a:ext uri="{FF2B5EF4-FFF2-40B4-BE49-F238E27FC236}">
                <a16:creationId xmlns:a16="http://schemas.microsoft.com/office/drawing/2014/main" id="{6E4BCE2C-C7B7-4014-AEEB-CC552FFC9E0D}"/>
              </a:ext>
            </a:extLst>
          </p:cNvPr>
          <p:cNvSpPr txBox="1"/>
          <p:nvPr/>
        </p:nvSpPr>
        <p:spPr>
          <a:xfrm>
            <a:off x="26127" y="6400802"/>
            <a:ext cx="7418052" cy="40244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OVS2. Why are you dissatisfied with the performance of Ashburton District Council? n=213</a:t>
            </a:r>
          </a:p>
        </p:txBody>
      </p:sp>
      <p:graphicFrame>
        <p:nvGraphicFramePr>
          <p:cNvPr id="26" name="Chart 25">
            <a:extLst>
              <a:ext uri="{FF2B5EF4-FFF2-40B4-BE49-F238E27FC236}">
                <a16:creationId xmlns:a16="http://schemas.microsoft.com/office/drawing/2014/main" id="{60A2D014-9BCC-4438-96DF-005DC67716C1}"/>
              </a:ext>
            </a:extLst>
          </p:cNvPr>
          <p:cNvGraphicFramePr/>
          <p:nvPr>
            <p:extLst>
              <p:ext uri="{D42A27DB-BD31-4B8C-83A1-F6EECF244321}">
                <p14:modId xmlns:p14="http://schemas.microsoft.com/office/powerpoint/2010/main" val="356265896"/>
              </p:ext>
            </p:extLst>
          </p:nvPr>
        </p:nvGraphicFramePr>
        <p:xfrm>
          <a:off x="35496" y="2307771"/>
          <a:ext cx="9108504" cy="3857898"/>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C84103D-C6D4-40BA-8A86-A5073D112D75}"/>
              </a:ext>
            </a:extLst>
          </p:cNvPr>
          <p:cNvSpPr txBox="1"/>
          <p:nvPr/>
        </p:nvSpPr>
        <p:spPr>
          <a:xfrm>
            <a:off x="0" y="804119"/>
            <a:ext cx="4481778" cy="338554"/>
          </a:xfrm>
          <a:prstGeom prst="rect">
            <a:avLst/>
          </a:prstGeom>
          <a:noFill/>
        </p:spPr>
        <p:txBody>
          <a:bodyPr wrap="square" rtlCol="0">
            <a:spAutoFit/>
          </a:bodyPr>
          <a:lstStyle/>
          <a:p>
            <a:pPr defTabSz="914400">
              <a:spcBef>
                <a:spcPct val="0"/>
              </a:spcBef>
            </a:pPr>
            <a:r>
              <a:rPr lang="en-PH" sz="1600" b="1" dirty="0">
                <a:solidFill>
                  <a:schemeClr val="tx1">
                    <a:lumMod val="85000"/>
                    <a:lumOff val="15000"/>
                  </a:schemeClr>
                </a:solidFill>
                <a:latin typeface="+mj-lt"/>
                <a:ea typeface="+mj-ea"/>
                <a:cs typeface="+mj-cs"/>
              </a:rPr>
              <a:t>Dissatisfaction with Council’s Overall performance</a:t>
            </a:r>
          </a:p>
        </p:txBody>
      </p:sp>
    </p:spTree>
    <p:extLst>
      <p:ext uri="{BB962C8B-B14F-4D97-AF65-F5344CB8AC3E}">
        <p14:creationId xmlns:p14="http://schemas.microsoft.com/office/powerpoint/2010/main" val="4174747021"/>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BBDA-2F2A-4C46-9C66-E3AE97A75A8E}"/>
              </a:ext>
            </a:extLst>
          </p:cNvPr>
          <p:cNvSpPr>
            <a:spLocks noGrp="1"/>
          </p:cNvSpPr>
          <p:nvPr>
            <p:ph type="ctrTitle"/>
          </p:nvPr>
        </p:nvSpPr>
        <p:spPr/>
        <p:txBody>
          <a:bodyPr/>
          <a:lstStyle/>
          <a:p>
            <a:r>
              <a:rPr lang="en-NZ" dirty="0"/>
              <a:t>Community governance and decision-making: Trend in satisfaction (2011 – 2022)</a:t>
            </a:r>
          </a:p>
        </p:txBody>
      </p:sp>
      <p:sp>
        <p:nvSpPr>
          <p:cNvPr id="3" name="Text Placeholder 2">
            <a:extLst>
              <a:ext uri="{FF2B5EF4-FFF2-40B4-BE49-F238E27FC236}">
                <a16:creationId xmlns:a16="http://schemas.microsoft.com/office/drawing/2014/main" id="{A00382D5-01B2-462E-B3E4-B5897F22B383}"/>
              </a:ext>
            </a:extLst>
          </p:cNvPr>
          <p:cNvSpPr>
            <a:spLocks noGrp="1"/>
          </p:cNvSpPr>
          <p:nvPr>
            <p:ph type="body" sz="quarter" idx="11"/>
          </p:nvPr>
        </p:nvSpPr>
        <p:spPr>
          <a:xfrm>
            <a:off x="0" y="1160054"/>
            <a:ext cx="9144000" cy="798181"/>
          </a:xfrm>
        </p:spPr>
        <p:txBody>
          <a:bodyPr/>
          <a:lstStyle/>
          <a:p>
            <a:r>
              <a:rPr lang="en-US" dirty="0">
                <a:solidFill>
                  <a:schemeClr val="tx1"/>
                </a:solidFill>
              </a:rPr>
              <a:t>Residents’ satisfaction across all metrics have decreased in 2022. Satisfaction with </a:t>
            </a:r>
            <a:r>
              <a:rPr lang="en-US" i="1" dirty="0">
                <a:solidFill>
                  <a:schemeClr val="tx1"/>
                </a:solidFill>
              </a:rPr>
              <a:t>Council staff, Mayor and Councillors, </a:t>
            </a:r>
            <a:r>
              <a:rPr lang="en-US" dirty="0">
                <a:solidFill>
                  <a:schemeClr val="tx1"/>
                </a:solidFill>
              </a:rPr>
              <a:t>and </a:t>
            </a:r>
            <a:r>
              <a:rPr lang="en-US" i="1" dirty="0">
                <a:solidFill>
                  <a:schemeClr val="tx1"/>
                </a:solidFill>
              </a:rPr>
              <a:t>Overall performance </a:t>
            </a:r>
            <a:r>
              <a:rPr lang="en-US" dirty="0">
                <a:solidFill>
                  <a:schemeClr val="tx1"/>
                </a:solidFill>
              </a:rPr>
              <a:t>have decreased significantly while satisfaction with </a:t>
            </a:r>
            <a:r>
              <a:rPr lang="en-US" i="1" dirty="0">
                <a:solidFill>
                  <a:schemeClr val="tx1"/>
                </a:solidFill>
              </a:rPr>
              <a:t>the advocacy role Council plays for the district </a:t>
            </a:r>
            <a:r>
              <a:rPr lang="en-US" dirty="0">
                <a:solidFill>
                  <a:schemeClr val="tx1"/>
                </a:solidFill>
              </a:rPr>
              <a:t>and </a:t>
            </a:r>
            <a:r>
              <a:rPr lang="en-US" i="1" dirty="0">
                <a:solidFill>
                  <a:schemeClr val="tx1"/>
                </a:solidFill>
              </a:rPr>
              <a:t>opportunities to have your say</a:t>
            </a:r>
            <a:r>
              <a:rPr lang="en-US" dirty="0">
                <a:solidFill>
                  <a:schemeClr val="tx1"/>
                </a:solidFill>
              </a:rPr>
              <a:t> have decreased slightly.</a:t>
            </a:r>
            <a:endParaRPr lang="en-NZ" dirty="0">
              <a:solidFill>
                <a:schemeClr val="tx1"/>
              </a:solidFill>
            </a:endParaRPr>
          </a:p>
        </p:txBody>
      </p:sp>
      <p:graphicFrame>
        <p:nvGraphicFramePr>
          <p:cNvPr id="4" name="Chart 3">
            <a:extLst>
              <a:ext uri="{FF2B5EF4-FFF2-40B4-BE49-F238E27FC236}">
                <a16:creationId xmlns:a16="http://schemas.microsoft.com/office/drawing/2014/main" id="{32CDD772-A95E-4AF8-99E7-0378550E3743}"/>
              </a:ext>
            </a:extLst>
          </p:cNvPr>
          <p:cNvGraphicFramePr/>
          <p:nvPr>
            <p:extLst>
              <p:ext uri="{D42A27DB-BD31-4B8C-83A1-F6EECF244321}">
                <p14:modId xmlns:p14="http://schemas.microsoft.com/office/powerpoint/2010/main" val="3973896730"/>
              </p:ext>
            </p:extLst>
          </p:nvPr>
        </p:nvGraphicFramePr>
        <p:xfrm>
          <a:off x="444137" y="2458335"/>
          <a:ext cx="8281852" cy="34460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A45D0E-FFF1-4B44-B440-0DDB1850303D}"/>
              </a:ext>
            </a:extLst>
          </p:cNvPr>
          <p:cNvSpPr txBox="1"/>
          <p:nvPr/>
        </p:nvSpPr>
        <p:spPr>
          <a:xfrm>
            <a:off x="35496" y="6087291"/>
            <a:ext cx="7418052" cy="74736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OVS1: Overall, are you satisfied or dissatisfied with the performance of Ashburton District Council over the last 12 months?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PER1.3: Are you satisfied or dissatisfied with: The performance of Council staff in the last year?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PER1.4: Are you satisfied or dissatisfied with: The performance of the Mayor and Councillors in the last year?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SF4A.6: Council plays an advocacy role by lobbying central government on the community views about issues including road funding and police staffing levels. Are you satisfied or dissatisfied with the advocacy role Council plays for the District?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PER5.1: Do you agree or disagree with the following statements about Ashburton District Council? Council provides opportunities to have your say</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6941492"/>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0A20-C134-4416-AB02-7CFCD2C9EB19}"/>
              </a:ext>
            </a:extLst>
          </p:cNvPr>
          <p:cNvSpPr>
            <a:spLocks noGrp="1"/>
          </p:cNvSpPr>
          <p:nvPr>
            <p:ph type="ctrTitle"/>
          </p:nvPr>
        </p:nvSpPr>
        <p:spPr/>
        <p:txBody>
          <a:bodyPr/>
          <a:lstStyle/>
          <a:p>
            <a:r>
              <a:rPr lang="en-NZ" dirty="0"/>
              <a:t>Community events and grants</a:t>
            </a:r>
          </a:p>
        </p:txBody>
      </p:sp>
      <p:sp>
        <p:nvSpPr>
          <p:cNvPr id="3" name="Text Placeholder 2">
            <a:extLst>
              <a:ext uri="{FF2B5EF4-FFF2-40B4-BE49-F238E27FC236}">
                <a16:creationId xmlns:a16="http://schemas.microsoft.com/office/drawing/2014/main" id="{E2BF4567-8BA3-4A53-ADD3-A783D48D1B51}"/>
              </a:ext>
            </a:extLst>
          </p:cNvPr>
          <p:cNvSpPr>
            <a:spLocks noGrp="1"/>
          </p:cNvSpPr>
          <p:nvPr>
            <p:ph type="body" sz="quarter" idx="11"/>
          </p:nvPr>
        </p:nvSpPr>
        <p:spPr/>
        <p:txBody>
          <a:bodyPr/>
          <a:lstStyle/>
          <a:p>
            <a:r>
              <a:rPr lang="en-US" dirty="0">
                <a:solidFill>
                  <a:schemeClr val="tx1"/>
                </a:solidFill>
              </a:rPr>
              <a:t>Satisfaction results for </a:t>
            </a:r>
            <a:r>
              <a:rPr lang="en-US" i="1" dirty="0">
                <a:solidFill>
                  <a:schemeClr val="tx1"/>
                </a:solidFill>
              </a:rPr>
              <a:t>opportunities for grants and funding, Community events, </a:t>
            </a:r>
            <a:r>
              <a:rPr lang="en-US" dirty="0">
                <a:solidFill>
                  <a:schemeClr val="tx1"/>
                </a:solidFill>
              </a:rPr>
              <a:t>and </a:t>
            </a:r>
            <a:r>
              <a:rPr lang="en-US" i="1" dirty="0">
                <a:solidFill>
                  <a:schemeClr val="tx1"/>
                </a:solidFill>
              </a:rPr>
              <a:t>Social services </a:t>
            </a:r>
            <a:r>
              <a:rPr lang="en-US" dirty="0">
                <a:solidFill>
                  <a:schemeClr val="tx1"/>
                </a:solidFill>
              </a:rPr>
              <a:t>remain very high in 2022.</a:t>
            </a:r>
            <a:endParaRPr lang="en-NZ" dirty="0">
              <a:solidFill>
                <a:schemeClr val="tx1"/>
              </a:solidFill>
            </a:endParaRPr>
          </a:p>
        </p:txBody>
      </p:sp>
      <p:graphicFrame>
        <p:nvGraphicFramePr>
          <p:cNvPr id="4" name="Table 7">
            <a:extLst>
              <a:ext uri="{FF2B5EF4-FFF2-40B4-BE49-F238E27FC236}">
                <a16:creationId xmlns:a16="http://schemas.microsoft.com/office/drawing/2014/main" id="{30E6E33B-4BF1-477E-8B1C-443F069A4EAE}"/>
              </a:ext>
            </a:extLst>
          </p:cNvPr>
          <p:cNvGraphicFramePr>
            <a:graphicFrameLocks noGrp="1"/>
          </p:cNvGraphicFramePr>
          <p:nvPr>
            <p:extLst>
              <p:ext uri="{D42A27DB-BD31-4B8C-83A1-F6EECF244321}">
                <p14:modId xmlns:p14="http://schemas.microsoft.com/office/powerpoint/2010/main" val="1845622834"/>
              </p:ext>
            </p:extLst>
          </p:nvPr>
        </p:nvGraphicFramePr>
        <p:xfrm>
          <a:off x="5416253" y="2631159"/>
          <a:ext cx="3388104" cy="2458576"/>
        </p:xfrm>
        <a:graphic>
          <a:graphicData uri="http://schemas.openxmlformats.org/drawingml/2006/table">
            <a:tbl>
              <a:tblPr firstRow="1" bandRow="1">
                <a:tableStyleId>{2D5ABB26-0587-4C30-8999-92F81FD0307C}</a:tableStyleId>
              </a:tblPr>
              <a:tblGrid>
                <a:gridCol w="564684">
                  <a:extLst>
                    <a:ext uri="{9D8B030D-6E8A-4147-A177-3AD203B41FA5}">
                      <a16:colId xmlns:a16="http://schemas.microsoft.com/office/drawing/2014/main" val="3077686880"/>
                    </a:ext>
                  </a:extLst>
                </a:gridCol>
                <a:gridCol w="564684">
                  <a:extLst>
                    <a:ext uri="{9D8B030D-6E8A-4147-A177-3AD203B41FA5}">
                      <a16:colId xmlns:a16="http://schemas.microsoft.com/office/drawing/2014/main" val="418057589"/>
                    </a:ext>
                  </a:extLst>
                </a:gridCol>
                <a:gridCol w="564684">
                  <a:extLst>
                    <a:ext uri="{9D8B030D-6E8A-4147-A177-3AD203B41FA5}">
                      <a16:colId xmlns:a16="http://schemas.microsoft.com/office/drawing/2014/main" val="2094602467"/>
                    </a:ext>
                  </a:extLst>
                </a:gridCol>
                <a:gridCol w="564684">
                  <a:extLst>
                    <a:ext uri="{9D8B030D-6E8A-4147-A177-3AD203B41FA5}">
                      <a16:colId xmlns:a16="http://schemas.microsoft.com/office/drawing/2014/main" val="108412112"/>
                    </a:ext>
                  </a:extLst>
                </a:gridCol>
                <a:gridCol w="564684">
                  <a:extLst>
                    <a:ext uri="{9D8B030D-6E8A-4147-A177-3AD203B41FA5}">
                      <a16:colId xmlns:a16="http://schemas.microsoft.com/office/drawing/2014/main" val="1192004097"/>
                    </a:ext>
                  </a:extLst>
                </a:gridCol>
                <a:gridCol w="564684">
                  <a:extLst>
                    <a:ext uri="{9D8B030D-6E8A-4147-A177-3AD203B41FA5}">
                      <a16:colId xmlns:a16="http://schemas.microsoft.com/office/drawing/2014/main" val="1837925760"/>
                    </a:ext>
                  </a:extLst>
                </a:gridCol>
              </a:tblGrid>
              <a:tr h="614644">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614644">
                <a:tc>
                  <a:txBody>
                    <a:bodyPr/>
                    <a:lstStyle/>
                    <a:p>
                      <a:pPr algn="ctr" fontAlgn="b"/>
                      <a:r>
                        <a:rPr lang="en-NZ" sz="1100" b="0" i="0" u="none" strike="noStrike" dirty="0">
                          <a:solidFill>
                            <a:srgbClr val="000000"/>
                          </a:solidFill>
                          <a:effectLst/>
                          <a:latin typeface="+mn-lt"/>
                        </a:rPr>
                        <a:t>95%</a:t>
                      </a:r>
                    </a:p>
                  </a:txBody>
                  <a:tcPr marL="9525" marR="9525" marT="9525" marB="0" anchor="ctr"/>
                </a:tc>
                <a:tc>
                  <a:txBody>
                    <a:bodyPr/>
                    <a:lstStyle/>
                    <a:p>
                      <a:pPr algn="ctr" fontAlgn="b"/>
                      <a:r>
                        <a:rPr lang="en-NZ" sz="1100" b="0" i="0" u="none" strike="noStrike" dirty="0">
                          <a:solidFill>
                            <a:srgbClr val="000000"/>
                          </a:solidFill>
                          <a:effectLst/>
                          <a:latin typeface="+mn-lt"/>
                        </a:rPr>
                        <a:t>95%</a:t>
                      </a:r>
                    </a:p>
                  </a:txBody>
                  <a:tcPr marL="9525" marR="9525" marT="9525" marB="0" anchor="ctr"/>
                </a:tc>
                <a:tc>
                  <a:txBody>
                    <a:bodyPr/>
                    <a:lstStyle/>
                    <a:p>
                      <a:pPr algn="ctr" fontAlgn="b"/>
                      <a:r>
                        <a:rPr lang="en-NZ" sz="1100" b="0" i="0" u="none" strike="noStrike" dirty="0">
                          <a:solidFill>
                            <a:srgbClr val="000000"/>
                          </a:solidFill>
                          <a:effectLst/>
                          <a:latin typeface="+mn-lt"/>
                        </a:rPr>
                        <a:t>96%</a:t>
                      </a:r>
                    </a:p>
                  </a:txBody>
                  <a:tcPr marL="9525" marR="9525" marT="9525" marB="0" anchor="ctr"/>
                </a:tc>
                <a:tc>
                  <a:txBody>
                    <a:bodyPr/>
                    <a:lstStyle/>
                    <a:p>
                      <a:pPr algn="ctr" fontAlgn="b"/>
                      <a:r>
                        <a:rPr lang="en-NZ" sz="1100" b="0" i="0" u="none" strike="noStrike" dirty="0">
                          <a:solidFill>
                            <a:srgbClr val="000000"/>
                          </a:solidFill>
                          <a:effectLst/>
                          <a:latin typeface="+mn-lt"/>
                        </a:rPr>
                        <a:t>-</a:t>
                      </a:r>
                    </a:p>
                  </a:txBody>
                  <a:tcPr marL="9525" marR="9525" marT="9525" marB="0" anchor="ctr"/>
                </a:tc>
                <a:tc>
                  <a:txBody>
                    <a:bodyPr/>
                    <a:lstStyle/>
                    <a:p>
                      <a:pPr algn="ctr"/>
                      <a:r>
                        <a:rPr lang="en-NZ" sz="1100" b="0" i="0" dirty="0">
                          <a:latin typeface="+mn-lt"/>
                        </a:rPr>
                        <a:t>96%</a:t>
                      </a:r>
                    </a:p>
                  </a:txBody>
                  <a:tcPr anchor="ctr"/>
                </a:tc>
                <a:tc>
                  <a:txBody>
                    <a:bodyPr/>
                    <a:lstStyle/>
                    <a:p>
                      <a:pPr algn="ctr"/>
                      <a:r>
                        <a:rPr lang="en-NZ" sz="1100" b="0" i="0" dirty="0">
                          <a:latin typeface="+mn-lt"/>
                        </a:rPr>
                        <a:t>97%</a:t>
                      </a:r>
                    </a:p>
                  </a:txBody>
                  <a:tcPr anchor="ctr"/>
                </a:tc>
                <a:extLst>
                  <a:ext uri="{0D108BD9-81ED-4DB2-BD59-A6C34878D82A}">
                    <a16:rowId xmlns:a16="http://schemas.microsoft.com/office/drawing/2014/main" val="722752012"/>
                  </a:ext>
                </a:extLst>
              </a:tr>
              <a:tr h="614644">
                <a:tc>
                  <a:txBody>
                    <a:bodyPr/>
                    <a:lstStyle/>
                    <a:p>
                      <a:pPr algn="ctr" fontAlgn="b"/>
                      <a:r>
                        <a:rPr lang="en-NZ" sz="1100" b="0" i="0" u="none" strike="noStrike" dirty="0">
                          <a:solidFill>
                            <a:srgbClr val="000000"/>
                          </a:solidFill>
                          <a:effectLst/>
                          <a:latin typeface="+mn-lt"/>
                        </a:rPr>
                        <a:t>95%</a:t>
                      </a:r>
                    </a:p>
                  </a:txBody>
                  <a:tcPr marL="9525" marR="9525" marT="9525" marB="0" anchor="ctr"/>
                </a:tc>
                <a:tc>
                  <a:txBody>
                    <a:bodyPr/>
                    <a:lstStyle/>
                    <a:p>
                      <a:pPr algn="ctr" fontAlgn="b"/>
                      <a:r>
                        <a:rPr lang="en-NZ" sz="1100" b="0" i="0" u="none" strike="noStrike" dirty="0">
                          <a:solidFill>
                            <a:srgbClr val="000000"/>
                          </a:solidFill>
                          <a:effectLst/>
                          <a:latin typeface="+mn-lt"/>
                        </a:rPr>
                        <a:t>93%</a:t>
                      </a:r>
                    </a:p>
                  </a:txBody>
                  <a:tcPr marL="9525" marR="9525" marT="9525" marB="0" anchor="ctr"/>
                </a:tc>
                <a:tc>
                  <a:txBody>
                    <a:bodyPr/>
                    <a:lstStyle/>
                    <a:p>
                      <a:pPr algn="ctr" fontAlgn="b"/>
                      <a:r>
                        <a:rPr lang="en-NZ" sz="1100" b="0" i="0" u="none" strike="noStrike" dirty="0">
                          <a:solidFill>
                            <a:srgbClr val="000000"/>
                          </a:solidFill>
                          <a:effectLst/>
                          <a:latin typeface="+mn-lt"/>
                        </a:rPr>
                        <a:t>94%</a:t>
                      </a:r>
                    </a:p>
                  </a:txBody>
                  <a:tcPr marL="9525" marR="9525" marT="9525" marB="0" anchor="ctr"/>
                </a:tc>
                <a:tc>
                  <a:txBody>
                    <a:bodyPr/>
                    <a:lstStyle/>
                    <a:p>
                      <a:pPr algn="ctr" fontAlgn="b"/>
                      <a:r>
                        <a:rPr lang="en-NZ" sz="1100" b="0" i="0" u="none" strike="noStrike" dirty="0">
                          <a:solidFill>
                            <a:srgbClr val="000000"/>
                          </a:solidFill>
                          <a:effectLst/>
                          <a:latin typeface="+mn-lt"/>
                        </a:rPr>
                        <a:t>92%</a:t>
                      </a:r>
                    </a:p>
                  </a:txBody>
                  <a:tcPr marL="9525" marR="9525" marT="9525" marB="0" anchor="ctr"/>
                </a:tc>
                <a:tc>
                  <a:txBody>
                    <a:bodyPr/>
                    <a:lstStyle/>
                    <a:p>
                      <a:pPr algn="ctr"/>
                      <a:r>
                        <a:rPr lang="en-NZ" sz="1100" b="0" i="0" dirty="0">
                          <a:latin typeface="+mn-lt"/>
                        </a:rPr>
                        <a:t>95%</a:t>
                      </a:r>
                    </a:p>
                  </a:txBody>
                  <a:tcPr anchor="ctr"/>
                </a:tc>
                <a:tc>
                  <a:txBody>
                    <a:bodyPr/>
                    <a:lstStyle/>
                    <a:p>
                      <a:pPr algn="ctr"/>
                      <a:r>
                        <a:rPr lang="en-NZ" sz="1100" b="0" i="0" dirty="0">
                          <a:latin typeface="+mn-lt"/>
                        </a:rPr>
                        <a:t>93%</a:t>
                      </a:r>
                    </a:p>
                  </a:txBody>
                  <a:tcPr anchor="ctr"/>
                </a:tc>
                <a:extLst>
                  <a:ext uri="{0D108BD9-81ED-4DB2-BD59-A6C34878D82A}">
                    <a16:rowId xmlns:a16="http://schemas.microsoft.com/office/drawing/2014/main" val="517898942"/>
                  </a:ext>
                </a:extLst>
              </a:tr>
              <a:tr h="614644">
                <a:tc>
                  <a:txBody>
                    <a:bodyPr/>
                    <a:lstStyle/>
                    <a:p>
                      <a:pPr algn="ctr" fontAlgn="b"/>
                      <a:r>
                        <a:rPr lang="en-NZ" sz="1100" b="0" i="0" u="none" strike="noStrike" dirty="0">
                          <a:solidFill>
                            <a:srgbClr val="000000"/>
                          </a:solidFill>
                          <a:effectLst/>
                          <a:latin typeface="+mn-lt"/>
                        </a:rPr>
                        <a:t>93%</a:t>
                      </a:r>
                    </a:p>
                  </a:txBody>
                  <a:tcPr marL="9525" marR="9525" marT="9525" marB="0" anchor="ctr"/>
                </a:tc>
                <a:tc>
                  <a:txBody>
                    <a:bodyPr/>
                    <a:lstStyle/>
                    <a:p>
                      <a:pPr algn="ctr" fontAlgn="b"/>
                      <a:r>
                        <a:rPr lang="en-NZ" sz="1100" b="0" i="0" u="none" strike="noStrike" dirty="0">
                          <a:solidFill>
                            <a:srgbClr val="000000"/>
                          </a:solidFill>
                          <a:effectLst/>
                          <a:latin typeface="+mn-lt"/>
                        </a:rPr>
                        <a:t>95%</a:t>
                      </a:r>
                    </a:p>
                  </a:txBody>
                  <a:tcPr marL="9525" marR="9525" marT="9525" marB="0" anchor="ctr"/>
                </a:tc>
                <a:tc>
                  <a:txBody>
                    <a:bodyPr/>
                    <a:lstStyle/>
                    <a:p>
                      <a:pPr algn="ctr" fontAlgn="b"/>
                      <a:r>
                        <a:rPr lang="en-NZ" sz="1100" b="0" i="0" u="none" strike="noStrike" dirty="0">
                          <a:solidFill>
                            <a:srgbClr val="000000"/>
                          </a:solidFill>
                          <a:effectLst/>
                          <a:latin typeface="+mn-lt"/>
                        </a:rPr>
                        <a:t>90%</a:t>
                      </a:r>
                    </a:p>
                  </a:txBody>
                  <a:tcPr marL="9525" marR="9525" marT="9525" marB="0" anchor="ctr"/>
                </a:tc>
                <a:tc>
                  <a:txBody>
                    <a:bodyPr/>
                    <a:lstStyle/>
                    <a:p>
                      <a:pPr algn="ctr" fontAlgn="b"/>
                      <a:r>
                        <a:rPr lang="en-NZ" sz="1100" b="0" i="0" u="none" strike="noStrike" dirty="0">
                          <a:solidFill>
                            <a:srgbClr val="000000"/>
                          </a:solidFill>
                          <a:effectLst/>
                          <a:latin typeface="+mn-lt"/>
                        </a:rPr>
                        <a:t>92%</a:t>
                      </a:r>
                    </a:p>
                  </a:txBody>
                  <a:tcPr marL="9525" marR="9525" marT="9525" marB="0" anchor="ctr"/>
                </a:tc>
                <a:tc>
                  <a:txBody>
                    <a:bodyPr/>
                    <a:lstStyle/>
                    <a:p>
                      <a:pPr algn="ctr"/>
                      <a:r>
                        <a:rPr lang="en-NZ" sz="1100" b="0" i="0" dirty="0">
                          <a:latin typeface="+mn-lt"/>
                        </a:rPr>
                        <a:t>96%</a:t>
                      </a:r>
                    </a:p>
                  </a:txBody>
                  <a:tcPr anchor="ctr"/>
                </a:tc>
                <a:tc>
                  <a:txBody>
                    <a:bodyPr/>
                    <a:lstStyle/>
                    <a:p>
                      <a:pPr algn="ctr"/>
                      <a:r>
                        <a:rPr lang="en-NZ" sz="1100" b="0" i="0" dirty="0">
                          <a:latin typeface="+mn-lt"/>
                        </a:rPr>
                        <a:t>92%</a:t>
                      </a:r>
                    </a:p>
                  </a:txBody>
                  <a:tcPr anchor="ctr"/>
                </a:tc>
                <a:extLst>
                  <a:ext uri="{0D108BD9-81ED-4DB2-BD59-A6C34878D82A}">
                    <a16:rowId xmlns:a16="http://schemas.microsoft.com/office/drawing/2014/main" val="456320641"/>
                  </a:ext>
                </a:extLst>
              </a:tr>
            </a:tbl>
          </a:graphicData>
        </a:graphic>
      </p:graphicFrame>
      <p:graphicFrame>
        <p:nvGraphicFramePr>
          <p:cNvPr id="5" name="Chart 4">
            <a:extLst>
              <a:ext uri="{FF2B5EF4-FFF2-40B4-BE49-F238E27FC236}">
                <a16:creationId xmlns:a16="http://schemas.microsoft.com/office/drawing/2014/main" id="{6CEEB58E-DF93-450E-879C-22007EFAD4BC}"/>
              </a:ext>
            </a:extLst>
          </p:cNvPr>
          <p:cNvGraphicFramePr/>
          <p:nvPr>
            <p:extLst>
              <p:ext uri="{D42A27DB-BD31-4B8C-83A1-F6EECF244321}">
                <p14:modId xmlns:p14="http://schemas.microsoft.com/office/powerpoint/2010/main" val="1211332877"/>
              </p:ext>
            </p:extLst>
          </p:nvPr>
        </p:nvGraphicFramePr>
        <p:xfrm>
          <a:off x="313515" y="3107633"/>
          <a:ext cx="4981292" cy="23522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C048A38-6109-4962-ABE4-84BBB2E93BD9}"/>
              </a:ext>
            </a:extLst>
          </p:cNvPr>
          <p:cNvSpPr txBox="1"/>
          <p:nvPr/>
        </p:nvSpPr>
        <p:spPr>
          <a:xfrm>
            <a:off x="6118134" y="2505792"/>
            <a:ext cx="847288" cy="261610"/>
          </a:xfrm>
          <a:prstGeom prst="rect">
            <a:avLst/>
          </a:prstGeom>
          <a:noFill/>
        </p:spPr>
        <p:txBody>
          <a:bodyPr wrap="square" rtlCol="0">
            <a:spAutoFit/>
          </a:bodyPr>
          <a:lstStyle/>
          <a:p>
            <a:r>
              <a:rPr lang="en-NZ" sz="1100" b="1" dirty="0"/>
              <a:t>% Satisfied</a:t>
            </a:r>
          </a:p>
        </p:txBody>
      </p:sp>
      <p:sp>
        <p:nvSpPr>
          <p:cNvPr id="11" name="TextBox 10">
            <a:extLst>
              <a:ext uri="{FF2B5EF4-FFF2-40B4-BE49-F238E27FC236}">
                <a16:creationId xmlns:a16="http://schemas.microsoft.com/office/drawing/2014/main" id="{5FDE0DA1-3104-4F24-B5D1-12DA62349719}"/>
              </a:ext>
            </a:extLst>
          </p:cNvPr>
          <p:cNvSpPr txBox="1"/>
          <p:nvPr/>
        </p:nvSpPr>
        <p:spPr>
          <a:xfrm>
            <a:off x="88663" y="5975384"/>
            <a:ext cx="6675697"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SF5A.2: How satisfied or dissatisfied are you with the following? Council’s provision of opportunities for grants and funding to support community-led projects; n=575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SF4A.5: Council currently provides community events such as ‘Light up the Night’, and financially supports Experience Mid Canterbury and the Ashburton Trust Event Centre who assist events throughout the district. Are you satisfied or dissatisfied with Council’s role in supporting community events; n=651</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SF4A.4: Council supports social services through providing community grants to organisation such as Safer Ashburton. Are you satisfied or dissatisfied with the level of Council’s involvement in social services? n=538</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11">
            <a:extLst>
              <a:ext uri="{FF2B5EF4-FFF2-40B4-BE49-F238E27FC236}">
                <a16:creationId xmlns:a16="http://schemas.microsoft.com/office/drawing/2014/main" id="{54E8F9CB-0D3B-4727-A58B-266303477A89}"/>
              </a:ext>
            </a:extLst>
          </p:cNvPr>
          <p:cNvCxnSpPr>
            <a:cxnSpLocks/>
          </p:cNvCxnSpPr>
          <p:nvPr/>
        </p:nvCxnSpPr>
        <p:spPr>
          <a:xfrm>
            <a:off x="7667303" y="2307536"/>
            <a:ext cx="0" cy="296826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46D2E6-03ED-4861-9646-3AA8A5A83D62}"/>
              </a:ext>
            </a:extLst>
          </p:cNvPr>
          <p:cNvSpPr txBox="1"/>
          <p:nvPr/>
        </p:nvSpPr>
        <p:spPr>
          <a:xfrm>
            <a:off x="3589143" y="2811187"/>
            <a:ext cx="798758" cy="261610"/>
          </a:xfrm>
          <a:prstGeom prst="rect">
            <a:avLst/>
          </a:prstGeom>
          <a:noFill/>
        </p:spPr>
        <p:txBody>
          <a:bodyPr wrap="square" rtlCol="0">
            <a:spAutoFit/>
          </a:bodyPr>
          <a:lstStyle/>
          <a:p>
            <a:pPr algn="ctr"/>
            <a:r>
              <a:rPr lang="en-NZ" sz="1100" b="1" dirty="0"/>
              <a:t>2021/22</a:t>
            </a:r>
          </a:p>
        </p:txBody>
      </p:sp>
      <p:sp>
        <p:nvSpPr>
          <p:cNvPr id="6" name="TextBox 5">
            <a:extLst>
              <a:ext uri="{FF2B5EF4-FFF2-40B4-BE49-F238E27FC236}">
                <a16:creationId xmlns:a16="http://schemas.microsoft.com/office/drawing/2014/main" id="{A72215B8-FA14-462F-AC45-37D6709EAF4A}"/>
              </a:ext>
            </a:extLst>
          </p:cNvPr>
          <p:cNvSpPr txBox="1"/>
          <p:nvPr/>
        </p:nvSpPr>
        <p:spPr>
          <a:xfrm>
            <a:off x="7830882" y="2496053"/>
            <a:ext cx="809897" cy="261610"/>
          </a:xfrm>
          <a:prstGeom prst="rect">
            <a:avLst/>
          </a:prstGeom>
          <a:noFill/>
        </p:spPr>
        <p:txBody>
          <a:bodyPr wrap="square" rtlCol="0">
            <a:spAutoFit/>
          </a:bodyPr>
          <a:lstStyle/>
          <a:p>
            <a:pPr algn="ctr"/>
            <a:r>
              <a:rPr lang="en-NZ" sz="1100" b="1" dirty="0"/>
              <a:t>2020/21</a:t>
            </a:r>
          </a:p>
        </p:txBody>
      </p:sp>
    </p:spTree>
    <p:extLst>
      <p:ext uri="{BB962C8B-B14F-4D97-AF65-F5344CB8AC3E}">
        <p14:creationId xmlns:p14="http://schemas.microsoft.com/office/powerpoint/2010/main" val="813472930"/>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1C10-ED97-4670-998D-619B65709083}"/>
              </a:ext>
            </a:extLst>
          </p:cNvPr>
          <p:cNvSpPr>
            <a:spLocks noGrp="1"/>
          </p:cNvSpPr>
          <p:nvPr>
            <p:ph type="ctrTitle"/>
          </p:nvPr>
        </p:nvSpPr>
        <p:spPr/>
        <p:txBody>
          <a:bodyPr/>
          <a:lstStyle/>
          <a:p>
            <a:pPr algn="l"/>
            <a:r>
              <a:rPr lang="en-NZ" dirty="0"/>
              <a:t>Table of contents</a:t>
            </a:r>
          </a:p>
        </p:txBody>
      </p:sp>
      <p:graphicFrame>
        <p:nvGraphicFramePr>
          <p:cNvPr id="5" name="Table 4">
            <a:extLst>
              <a:ext uri="{FF2B5EF4-FFF2-40B4-BE49-F238E27FC236}">
                <a16:creationId xmlns:a16="http://schemas.microsoft.com/office/drawing/2014/main" id="{8457CE1A-065A-4114-B3B0-EAA910D904E6}"/>
              </a:ext>
            </a:extLst>
          </p:cNvPr>
          <p:cNvGraphicFramePr>
            <a:graphicFrameLocks noGrp="1"/>
          </p:cNvGraphicFramePr>
          <p:nvPr>
            <p:extLst>
              <p:ext uri="{D42A27DB-BD31-4B8C-83A1-F6EECF244321}">
                <p14:modId xmlns:p14="http://schemas.microsoft.com/office/powerpoint/2010/main" val="317719892"/>
              </p:ext>
            </p:extLst>
          </p:nvPr>
        </p:nvGraphicFramePr>
        <p:xfrm>
          <a:off x="2064720" y="1929724"/>
          <a:ext cx="5014559" cy="3352800"/>
        </p:xfrm>
        <a:graphic>
          <a:graphicData uri="http://schemas.openxmlformats.org/drawingml/2006/table">
            <a:tbl>
              <a:tblPr bandRow="1">
                <a:tableStyleId>{5C22544A-7EE6-4342-B048-85BDC9FD1C3A}</a:tableStyleId>
              </a:tblPr>
              <a:tblGrid>
                <a:gridCol w="3959482">
                  <a:extLst>
                    <a:ext uri="{9D8B030D-6E8A-4147-A177-3AD203B41FA5}">
                      <a16:colId xmlns:a16="http://schemas.microsoft.com/office/drawing/2014/main" val="20000"/>
                    </a:ext>
                  </a:extLst>
                </a:gridCol>
                <a:gridCol w="1055077">
                  <a:extLst>
                    <a:ext uri="{9D8B030D-6E8A-4147-A177-3AD203B41FA5}">
                      <a16:colId xmlns:a16="http://schemas.microsoft.com/office/drawing/2014/main" val="20001"/>
                    </a:ext>
                  </a:extLst>
                </a:gridCol>
              </a:tblGrid>
              <a:tr h="331237">
                <a:tc>
                  <a:txBody>
                    <a:bodyPr/>
                    <a:lstStyle/>
                    <a:p>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Page</a:t>
                      </a:r>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241374"/>
                  </a:ext>
                </a:extLst>
              </a:tr>
              <a:tr h="331237">
                <a:tc>
                  <a:txBody>
                    <a:bodyPr/>
                    <a:lstStyle/>
                    <a:p>
                      <a:r>
                        <a:rPr lang="en-NZ" sz="1600" b="0" dirty="0">
                          <a:solidFill>
                            <a:schemeClr val="tx1"/>
                          </a:solidFill>
                        </a:rPr>
                        <a:t>Background, objectives and methodology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baseline="0" dirty="0">
                          <a:solidFill>
                            <a:schemeClr val="tx1"/>
                          </a:solidFill>
                        </a:rPr>
                        <a:t>3</a:t>
                      </a:r>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1237">
                <a:tc>
                  <a:txBody>
                    <a:bodyPr/>
                    <a:lstStyle/>
                    <a:p>
                      <a:r>
                        <a:rPr lang="en-NZ" sz="1600" b="0" dirty="0">
                          <a:solidFill>
                            <a:schemeClr val="tx1"/>
                          </a:solidFill>
                        </a:rPr>
                        <a:t>Executive</a:t>
                      </a:r>
                      <a:r>
                        <a:rPr lang="en-NZ" sz="1600" b="0" baseline="0" dirty="0">
                          <a:solidFill>
                            <a:schemeClr val="tx1"/>
                          </a:solidFill>
                        </a:rPr>
                        <a:t> summary</a:t>
                      </a:r>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baseline="0" dirty="0">
                          <a:solidFill>
                            <a:schemeClr val="tx1"/>
                          </a:solidFill>
                        </a:rPr>
                        <a:t> 4</a:t>
                      </a:r>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1237">
                <a:tc>
                  <a:txBody>
                    <a:bodyPr/>
                    <a:lstStyle/>
                    <a:p>
                      <a:r>
                        <a:rPr lang="en-NZ" sz="1600" b="0" dirty="0">
                          <a:solidFill>
                            <a:schemeClr val="tx1"/>
                          </a:solidFill>
                        </a:rPr>
                        <a:t>Performance summary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baseline="0" dirty="0">
                          <a:solidFill>
                            <a:schemeClr val="tx1"/>
                          </a:solidFill>
                        </a:rPr>
                        <a:t>5</a:t>
                      </a:r>
                      <a:endParaRPr lang="en-NZ"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b="0" dirty="0">
                          <a:solidFill>
                            <a:schemeClr val="tx1"/>
                          </a:solidFill>
                        </a:rPr>
                        <a:t>Local infrastructure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b="0" dirty="0">
                          <a:solidFill>
                            <a:schemeClr val="tx1"/>
                          </a:solidFill>
                        </a:rPr>
                        <a:t>Public services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431998"/>
                  </a:ext>
                </a:extLst>
              </a:tr>
              <a:tr h="331237">
                <a:tc>
                  <a:txBody>
                    <a:bodyPr/>
                    <a:lstStyle/>
                    <a:p>
                      <a:r>
                        <a:rPr lang="en-NZ" sz="1600" b="0" dirty="0">
                          <a:solidFill>
                            <a:schemeClr val="tx1"/>
                          </a:solidFill>
                        </a:rPr>
                        <a:t>Regulatory functions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 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1237">
                <a:tc>
                  <a:txBody>
                    <a:bodyPr/>
                    <a:lstStyle/>
                    <a:p>
                      <a:r>
                        <a:rPr lang="en-NZ" sz="1600" b="0" dirty="0">
                          <a:solidFill>
                            <a:schemeClr val="tx1"/>
                          </a:solidFill>
                        </a:rPr>
                        <a:t>Organisational performance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 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1237">
                <a:tc>
                  <a:txBody>
                    <a:bodyPr/>
                    <a:lstStyle/>
                    <a:p>
                      <a:r>
                        <a:rPr lang="en-NZ" sz="1600" b="0" dirty="0">
                          <a:solidFill>
                            <a:schemeClr val="tx1"/>
                          </a:solidFill>
                        </a:rPr>
                        <a:t>Sample profile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9624971"/>
                  </a:ext>
                </a:extLst>
              </a:tr>
              <a:tr h="331237">
                <a:tc>
                  <a:txBody>
                    <a:bodyPr/>
                    <a:lstStyle/>
                    <a:p>
                      <a:r>
                        <a:rPr lang="en-NZ" sz="1600" b="0" dirty="0">
                          <a:solidFill>
                            <a:schemeClr val="tx1"/>
                          </a:solidFill>
                        </a:rPr>
                        <a:t>Appendix (Data tables)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NZ" sz="1600" b="0" dirty="0">
                          <a:solidFill>
                            <a:schemeClr val="tx1"/>
                          </a:solidFill>
                        </a:rPr>
                        <a:t>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4906873"/>
                  </a:ext>
                </a:extLst>
              </a:tr>
            </a:tbl>
          </a:graphicData>
        </a:graphic>
      </p:graphicFrame>
    </p:spTree>
    <p:extLst>
      <p:ext uri="{BB962C8B-B14F-4D97-AF65-F5344CB8AC3E}">
        <p14:creationId xmlns:p14="http://schemas.microsoft.com/office/powerpoint/2010/main" val="1801895572"/>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9893-23AC-4A90-875A-94FDF79B8F1C}"/>
              </a:ext>
            </a:extLst>
          </p:cNvPr>
          <p:cNvSpPr>
            <a:spLocks noGrp="1"/>
          </p:cNvSpPr>
          <p:nvPr>
            <p:ph type="ctrTitle"/>
          </p:nvPr>
        </p:nvSpPr>
        <p:spPr/>
        <p:txBody>
          <a:bodyPr/>
          <a:lstStyle/>
          <a:p>
            <a:r>
              <a:rPr lang="en-NZ" dirty="0"/>
              <a:t>Economic development and tourism promotion</a:t>
            </a:r>
          </a:p>
        </p:txBody>
      </p:sp>
      <p:sp>
        <p:nvSpPr>
          <p:cNvPr id="3" name="Text Placeholder 2">
            <a:extLst>
              <a:ext uri="{FF2B5EF4-FFF2-40B4-BE49-F238E27FC236}">
                <a16:creationId xmlns:a16="http://schemas.microsoft.com/office/drawing/2014/main" id="{8FD41BED-E7C9-43D9-AAA4-E5C5FF88E523}"/>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Economic development </a:t>
            </a:r>
            <a:r>
              <a:rPr lang="en-US" dirty="0">
                <a:solidFill>
                  <a:schemeClr val="tx1"/>
                </a:solidFill>
              </a:rPr>
              <a:t>and </a:t>
            </a:r>
            <a:r>
              <a:rPr lang="en-US" i="1" dirty="0">
                <a:solidFill>
                  <a:schemeClr val="tx1"/>
                </a:solidFill>
              </a:rPr>
              <a:t>Tourism promotion </a:t>
            </a:r>
            <a:r>
              <a:rPr lang="en-US" dirty="0">
                <a:solidFill>
                  <a:schemeClr val="tx1"/>
                </a:solidFill>
              </a:rPr>
              <a:t>has declined slightly year-on-year but remains high with almost nine in ten respondents (87%) satisfied.</a:t>
            </a:r>
            <a:endParaRPr lang="en-NZ" dirty="0">
              <a:solidFill>
                <a:schemeClr val="tx1"/>
              </a:solidFill>
            </a:endParaRPr>
          </a:p>
        </p:txBody>
      </p:sp>
      <p:graphicFrame>
        <p:nvGraphicFramePr>
          <p:cNvPr id="4" name="Table 7">
            <a:extLst>
              <a:ext uri="{FF2B5EF4-FFF2-40B4-BE49-F238E27FC236}">
                <a16:creationId xmlns:a16="http://schemas.microsoft.com/office/drawing/2014/main" id="{570C9F63-D5F3-4CD1-9FEE-E3187CFCC77E}"/>
              </a:ext>
            </a:extLst>
          </p:cNvPr>
          <p:cNvGraphicFramePr>
            <a:graphicFrameLocks noGrp="1"/>
          </p:cNvGraphicFramePr>
          <p:nvPr>
            <p:extLst>
              <p:ext uri="{D42A27DB-BD31-4B8C-83A1-F6EECF244321}">
                <p14:modId xmlns:p14="http://schemas.microsoft.com/office/powerpoint/2010/main" val="3678290564"/>
              </p:ext>
            </p:extLst>
          </p:nvPr>
        </p:nvGraphicFramePr>
        <p:xfrm>
          <a:off x="5041782" y="2595686"/>
          <a:ext cx="3562278" cy="1619440"/>
        </p:xfrm>
        <a:graphic>
          <a:graphicData uri="http://schemas.openxmlformats.org/drawingml/2006/table">
            <a:tbl>
              <a:tblPr firstRow="1" bandRow="1">
                <a:tableStyleId>{2D5ABB26-0587-4C30-8999-92F81FD0307C}</a:tableStyleId>
              </a:tblPr>
              <a:tblGrid>
                <a:gridCol w="593713">
                  <a:extLst>
                    <a:ext uri="{9D8B030D-6E8A-4147-A177-3AD203B41FA5}">
                      <a16:colId xmlns:a16="http://schemas.microsoft.com/office/drawing/2014/main" val="256881301"/>
                    </a:ext>
                  </a:extLst>
                </a:gridCol>
                <a:gridCol w="593713">
                  <a:extLst>
                    <a:ext uri="{9D8B030D-6E8A-4147-A177-3AD203B41FA5}">
                      <a16:colId xmlns:a16="http://schemas.microsoft.com/office/drawing/2014/main" val="418057589"/>
                    </a:ext>
                  </a:extLst>
                </a:gridCol>
                <a:gridCol w="593713">
                  <a:extLst>
                    <a:ext uri="{9D8B030D-6E8A-4147-A177-3AD203B41FA5}">
                      <a16:colId xmlns:a16="http://schemas.microsoft.com/office/drawing/2014/main" val="2094602467"/>
                    </a:ext>
                  </a:extLst>
                </a:gridCol>
                <a:gridCol w="593713">
                  <a:extLst>
                    <a:ext uri="{9D8B030D-6E8A-4147-A177-3AD203B41FA5}">
                      <a16:colId xmlns:a16="http://schemas.microsoft.com/office/drawing/2014/main" val="108412112"/>
                    </a:ext>
                  </a:extLst>
                </a:gridCol>
                <a:gridCol w="593713">
                  <a:extLst>
                    <a:ext uri="{9D8B030D-6E8A-4147-A177-3AD203B41FA5}">
                      <a16:colId xmlns:a16="http://schemas.microsoft.com/office/drawing/2014/main" val="1192004097"/>
                    </a:ext>
                  </a:extLst>
                </a:gridCol>
                <a:gridCol w="593713">
                  <a:extLst>
                    <a:ext uri="{9D8B030D-6E8A-4147-A177-3AD203B41FA5}">
                      <a16:colId xmlns:a16="http://schemas.microsoft.com/office/drawing/2014/main" val="1837925760"/>
                    </a:ext>
                  </a:extLst>
                </a:gridCol>
              </a:tblGrid>
              <a:tr h="809720">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809720">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a:r>
                        <a:rPr lang="en-NZ" sz="1100" b="0" i="0" dirty="0">
                          <a:solidFill>
                            <a:schemeClr val="tx1"/>
                          </a:solidFill>
                          <a:latin typeface="+mn-lt"/>
                        </a:rPr>
                        <a:t>87%</a:t>
                      </a:r>
                    </a:p>
                  </a:txBody>
                  <a:tcPr anchor="ctr"/>
                </a:tc>
                <a:tc>
                  <a:txBody>
                    <a:bodyPr/>
                    <a:lstStyle/>
                    <a:p>
                      <a:pPr algn="ctr"/>
                      <a:r>
                        <a:rPr lang="en-NZ" sz="1100" b="0" i="0" dirty="0">
                          <a:solidFill>
                            <a:schemeClr val="tx1"/>
                          </a:solidFill>
                          <a:latin typeface="+mn-lt"/>
                        </a:rPr>
                        <a:t>87%</a:t>
                      </a:r>
                    </a:p>
                  </a:txBody>
                  <a:tcPr anchor="ctr"/>
                </a:tc>
                <a:extLst>
                  <a:ext uri="{0D108BD9-81ED-4DB2-BD59-A6C34878D82A}">
                    <a16:rowId xmlns:a16="http://schemas.microsoft.com/office/drawing/2014/main" val="2560416338"/>
                  </a:ext>
                </a:extLst>
              </a:tr>
            </a:tbl>
          </a:graphicData>
        </a:graphic>
      </p:graphicFrame>
      <p:graphicFrame>
        <p:nvGraphicFramePr>
          <p:cNvPr id="5" name="Chart 4">
            <a:extLst>
              <a:ext uri="{FF2B5EF4-FFF2-40B4-BE49-F238E27FC236}">
                <a16:creationId xmlns:a16="http://schemas.microsoft.com/office/drawing/2014/main" id="{14C0504D-94F2-4DA6-AB9F-ABB5EF2DF511}"/>
              </a:ext>
            </a:extLst>
          </p:cNvPr>
          <p:cNvGraphicFramePr/>
          <p:nvPr>
            <p:extLst>
              <p:ext uri="{D42A27DB-BD31-4B8C-83A1-F6EECF244321}">
                <p14:modId xmlns:p14="http://schemas.microsoft.com/office/powerpoint/2010/main" val="873660386"/>
              </p:ext>
            </p:extLst>
          </p:nvPr>
        </p:nvGraphicFramePr>
        <p:xfrm>
          <a:off x="539935" y="3223260"/>
          <a:ext cx="4501848" cy="22718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79CB771-9F27-4ABD-BE21-D4B57904326E}"/>
              </a:ext>
            </a:extLst>
          </p:cNvPr>
          <p:cNvSpPr txBox="1"/>
          <p:nvPr/>
        </p:nvSpPr>
        <p:spPr>
          <a:xfrm>
            <a:off x="5804622" y="2560550"/>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6DFD2E8D-17C4-436A-A33A-66879C0C5801}"/>
              </a:ext>
            </a:extLst>
          </p:cNvPr>
          <p:cNvSpPr txBox="1"/>
          <p:nvPr/>
        </p:nvSpPr>
        <p:spPr>
          <a:xfrm>
            <a:off x="35499" y="6012818"/>
            <a:ext cx="6080078"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SF4A.1: Council currently supports economic and business development in the district by providing a range of activities such as developing the business estate and providing Infometrics economic information. Are you satisfied or dissatisfied with Council’s role in economic and business development? n=480</a:t>
            </a:r>
          </a:p>
        </p:txBody>
      </p:sp>
      <p:cxnSp>
        <p:nvCxnSpPr>
          <p:cNvPr id="12" name="Straight Connector 11">
            <a:extLst>
              <a:ext uri="{FF2B5EF4-FFF2-40B4-BE49-F238E27FC236}">
                <a16:creationId xmlns:a16="http://schemas.microsoft.com/office/drawing/2014/main" id="{469B3283-4653-4F0C-93AC-F3D13C78B24C}"/>
              </a:ext>
            </a:extLst>
          </p:cNvPr>
          <p:cNvCxnSpPr>
            <a:cxnSpLocks/>
          </p:cNvCxnSpPr>
          <p:nvPr/>
        </p:nvCxnSpPr>
        <p:spPr>
          <a:xfrm>
            <a:off x="7414750" y="2483247"/>
            <a:ext cx="0" cy="25415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56E0EF-0FAF-4D11-9CFA-7F13E413C4AF}"/>
              </a:ext>
            </a:extLst>
          </p:cNvPr>
          <p:cNvSpPr txBox="1"/>
          <p:nvPr/>
        </p:nvSpPr>
        <p:spPr>
          <a:xfrm>
            <a:off x="3301136" y="2868279"/>
            <a:ext cx="746794" cy="261610"/>
          </a:xfrm>
          <a:prstGeom prst="rect">
            <a:avLst/>
          </a:prstGeom>
          <a:noFill/>
        </p:spPr>
        <p:txBody>
          <a:bodyPr wrap="square" rtlCol="0">
            <a:spAutoFit/>
          </a:bodyPr>
          <a:lstStyle/>
          <a:p>
            <a:pPr algn="ctr"/>
            <a:r>
              <a:rPr lang="en-NZ" sz="1100" b="1" dirty="0"/>
              <a:t>2021/22</a:t>
            </a:r>
          </a:p>
        </p:txBody>
      </p:sp>
      <p:sp>
        <p:nvSpPr>
          <p:cNvPr id="8" name="TextBox 7">
            <a:extLst>
              <a:ext uri="{FF2B5EF4-FFF2-40B4-BE49-F238E27FC236}">
                <a16:creationId xmlns:a16="http://schemas.microsoft.com/office/drawing/2014/main" id="{26F89EE0-E10F-4B6D-B859-EDEB7F5B85DE}"/>
              </a:ext>
            </a:extLst>
          </p:cNvPr>
          <p:cNvSpPr txBox="1"/>
          <p:nvPr/>
        </p:nvSpPr>
        <p:spPr>
          <a:xfrm>
            <a:off x="7645762" y="2558100"/>
            <a:ext cx="722653" cy="261610"/>
          </a:xfrm>
          <a:prstGeom prst="rect">
            <a:avLst/>
          </a:prstGeom>
          <a:noFill/>
        </p:spPr>
        <p:txBody>
          <a:bodyPr wrap="square" rtlCol="0">
            <a:spAutoFit/>
          </a:bodyPr>
          <a:lstStyle/>
          <a:p>
            <a:pPr algn="ctr"/>
            <a:r>
              <a:rPr lang="en-NZ" sz="1100" b="1" dirty="0"/>
              <a:t>2021/22</a:t>
            </a:r>
          </a:p>
        </p:txBody>
      </p:sp>
    </p:spTree>
    <p:extLst>
      <p:ext uri="{BB962C8B-B14F-4D97-AF65-F5344CB8AC3E}">
        <p14:creationId xmlns:p14="http://schemas.microsoft.com/office/powerpoint/2010/main" val="1546883078"/>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251D0-AF04-4B53-A6CD-4417489D9C5A}"/>
              </a:ext>
            </a:extLst>
          </p:cNvPr>
          <p:cNvSpPr>
            <a:spLocks noGrp="1"/>
          </p:cNvSpPr>
          <p:nvPr>
            <p:ph type="body" sz="quarter" idx="11"/>
          </p:nvPr>
        </p:nvSpPr>
        <p:spPr>
          <a:xfrm>
            <a:off x="0" y="1208529"/>
            <a:ext cx="9144000" cy="772055"/>
          </a:xfrm>
        </p:spPr>
        <p:txBody>
          <a:bodyPr/>
          <a:lstStyle/>
          <a:p>
            <a:r>
              <a:rPr lang="en-NZ" dirty="0">
                <a:solidFill>
                  <a:schemeClr val="tx1"/>
                </a:solidFill>
              </a:rPr>
              <a:t>A large proportion of commentors that were dissatisfied with the Council’s role in economic development were of the perception that there was </a:t>
            </a:r>
            <a:r>
              <a:rPr lang="en-NZ" i="1" dirty="0">
                <a:solidFill>
                  <a:schemeClr val="tx1"/>
                </a:solidFill>
              </a:rPr>
              <a:t>poor management </a:t>
            </a:r>
            <a:r>
              <a:rPr lang="en-NZ" dirty="0">
                <a:solidFill>
                  <a:schemeClr val="tx1"/>
                </a:solidFill>
              </a:rPr>
              <a:t>in this sector. 27% of commentors want more support for </a:t>
            </a:r>
            <a:r>
              <a:rPr lang="en-NZ" i="1" dirty="0">
                <a:solidFill>
                  <a:schemeClr val="tx1"/>
                </a:solidFill>
              </a:rPr>
              <a:t>local businesses, small businesses, and business ventures.</a:t>
            </a:r>
            <a:endParaRPr lang="en-NZ" i="1" dirty="0">
              <a:solidFill>
                <a:srgbClr val="FF0000"/>
              </a:solidFill>
            </a:endParaRPr>
          </a:p>
        </p:txBody>
      </p:sp>
      <p:sp>
        <p:nvSpPr>
          <p:cNvPr id="8" name="TextBox 7">
            <a:extLst>
              <a:ext uri="{FF2B5EF4-FFF2-40B4-BE49-F238E27FC236}">
                <a16:creationId xmlns:a16="http://schemas.microsoft.com/office/drawing/2014/main" id="{6E4BCE2C-C7B7-4014-AEEB-CC552FFC9E0D}"/>
              </a:ext>
            </a:extLst>
          </p:cNvPr>
          <p:cNvSpPr txBox="1"/>
          <p:nvPr/>
        </p:nvSpPr>
        <p:spPr>
          <a:xfrm>
            <a:off x="0" y="5974000"/>
            <a:ext cx="6853993" cy="84344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SF4A.1: Council currently supports economic and business development in the district by providing a range of activities such as developing the business estate and providing Infometrics economic information. Are you satisfied or dissatisfied with Council’s role in economic and business development? n=480</a:t>
            </a: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SF4B.1: Why are you dissatisfied with the Council’s role in economic and business development? n=56</a:t>
            </a:r>
            <a:endParaRPr lang="en-GB" sz="650" dirty="0">
              <a:solidFill>
                <a:srgbClr val="333333"/>
              </a:solidFill>
              <a:latin typeface="Verdana"/>
              <a:ea typeface="Verdana"/>
              <a:cs typeface="Verdana" panose="020B0604030504040204" pitchFamily="34" charset="0"/>
            </a:endParaRPr>
          </a:p>
        </p:txBody>
      </p:sp>
      <p:graphicFrame>
        <p:nvGraphicFramePr>
          <p:cNvPr id="26" name="Chart 25">
            <a:extLst>
              <a:ext uri="{FF2B5EF4-FFF2-40B4-BE49-F238E27FC236}">
                <a16:creationId xmlns:a16="http://schemas.microsoft.com/office/drawing/2014/main" id="{60A2D014-9BCC-4438-96DF-005DC67716C1}"/>
              </a:ext>
            </a:extLst>
          </p:cNvPr>
          <p:cNvGraphicFramePr/>
          <p:nvPr>
            <p:extLst>
              <p:ext uri="{D42A27DB-BD31-4B8C-83A1-F6EECF244321}">
                <p14:modId xmlns:p14="http://schemas.microsoft.com/office/powerpoint/2010/main" val="641327099"/>
              </p:ext>
            </p:extLst>
          </p:nvPr>
        </p:nvGraphicFramePr>
        <p:xfrm>
          <a:off x="35496" y="2307771"/>
          <a:ext cx="9108504" cy="3857898"/>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C84103D-C6D4-40BA-8A86-A5073D112D75}"/>
              </a:ext>
            </a:extLst>
          </p:cNvPr>
          <p:cNvSpPr txBox="1"/>
          <p:nvPr/>
        </p:nvSpPr>
        <p:spPr>
          <a:xfrm>
            <a:off x="-1" y="804119"/>
            <a:ext cx="5442857" cy="338554"/>
          </a:xfrm>
          <a:prstGeom prst="rect">
            <a:avLst/>
          </a:prstGeom>
          <a:noFill/>
        </p:spPr>
        <p:txBody>
          <a:bodyPr wrap="square" rtlCol="0">
            <a:spAutoFit/>
          </a:bodyPr>
          <a:lstStyle/>
          <a:p>
            <a:pPr defTabSz="914400">
              <a:spcBef>
                <a:spcPct val="0"/>
              </a:spcBef>
            </a:pPr>
            <a:r>
              <a:rPr lang="en-PH" sz="1600" b="1" dirty="0">
                <a:solidFill>
                  <a:schemeClr val="tx1">
                    <a:lumMod val="85000"/>
                    <a:lumOff val="15000"/>
                  </a:schemeClr>
                </a:solidFill>
                <a:latin typeface="+mj-lt"/>
                <a:ea typeface="+mj-ea"/>
                <a:cs typeface="+mj-cs"/>
              </a:rPr>
              <a:t>Dissatisfaction with Council’s Economic development</a:t>
            </a:r>
          </a:p>
        </p:txBody>
      </p:sp>
    </p:spTree>
    <p:extLst>
      <p:ext uri="{BB962C8B-B14F-4D97-AF65-F5344CB8AC3E}">
        <p14:creationId xmlns:p14="http://schemas.microsoft.com/office/powerpoint/2010/main" val="2709107416"/>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2A52-B0D7-4130-AE22-F212099808A5}"/>
              </a:ext>
            </a:extLst>
          </p:cNvPr>
          <p:cNvSpPr>
            <a:spLocks noGrp="1"/>
          </p:cNvSpPr>
          <p:nvPr>
            <p:ph type="ctrTitle"/>
          </p:nvPr>
        </p:nvSpPr>
        <p:spPr/>
        <p:txBody>
          <a:bodyPr/>
          <a:lstStyle/>
          <a:p>
            <a:r>
              <a:rPr lang="en-NZ" dirty="0"/>
              <a:t>Community events and economic development: Trend in satisfaction (2011 – 2021)</a:t>
            </a:r>
          </a:p>
        </p:txBody>
      </p:sp>
      <p:sp>
        <p:nvSpPr>
          <p:cNvPr id="3" name="Text Placeholder 2">
            <a:extLst>
              <a:ext uri="{FF2B5EF4-FFF2-40B4-BE49-F238E27FC236}">
                <a16:creationId xmlns:a16="http://schemas.microsoft.com/office/drawing/2014/main" id="{9AAAF5F7-681C-4692-A2B4-784F95213849}"/>
              </a:ext>
            </a:extLst>
          </p:cNvPr>
          <p:cNvSpPr>
            <a:spLocks noGrp="1"/>
          </p:cNvSpPr>
          <p:nvPr>
            <p:ph type="body" sz="quarter" idx="11"/>
          </p:nvPr>
        </p:nvSpPr>
        <p:spPr/>
        <p:txBody>
          <a:bodyPr/>
          <a:lstStyle/>
          <a:p>
            <a:r>
              <a:rPr lang="en-US" dirty="0">
                <a:solidFill>
                  <a:schemeClr val="tx1"/>
                </a:solidFill>
              </a:rPr>
              <a:t>Results remain relatively consistent across all metrics year-on-year.</a:t>
            </a:r>
            <a:endParaRPr lang="en-NZ" dirty="0">
              <a:solidFill>
                <a:srgbClr val="FF0000"/>
              </a:solidFill>
            </a:endParaRPr>
          </a:p>
        </p:txBody>
      </p:sp>
      <p:graphicFrame>
        <p:nvGraphicFramePr>
          <p:cNvPr id="4" name="Chart 3">
            <a:extLst>
              <a:ext uri="{FF2B5EF4-FFF2-40B4-BE49-F238E27FC236}">
                <a16:creationId xmlns:a16="http://schemas.microsoft.com/office/drawing/2014/main" id="{1C28F221-BDB9-44FD-87DB-7C42C0ACE280}"/>
              </a:ext>
            </a:extLst>
          </p:cNvPr>
          <p:cNvGraphicFramePr/>
          <p:nvPr>
            <p:extLst>
              <p:ext uri="{D42A27DB-BD31-4B8C-83A1-F6EECF244321}">
                <p14:modId xmlns:p14="http://schemas.microsoft.com/office/powerpoint/2010/main" val="1459458016"/>
              </p:ext>
            </p:extLst>
          </p:nvPr>
        </p:nvGraphicFramePr>
        <p:xfrm>
          <a:off x="444137" y="2458336"/>
          <a:ext cx="8290560" cy="30298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0610B57-E8C7-4190-85AA-C27BEF39E0C1}"/>
              </a:ext>
            </a:extLst>
          </p:cNvPr>
          <p:cNvSpPr txBox="1"/>
          <p:nvPr/>
        </p:nvSpPr>
        <p:spPr>
          <a:xfrm>
            <a:off x="35496" y="5905499"/>
            <a:ext cx="7418052" cy="738658"/>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SF5A.2: How satisfied or dissatisfied are you with the following? Council’s provision of opportunities for grants and funding to support community-led projects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SF4A.5: Council currently provides community events such as ‘Light up the Night’, and financially supports Experience Mid Canterbury and the Ashburton Trust Event Centre who assist events throughout the district. Are you satisfied or dissatisfied with Council’s role in supporting community events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SF4A.4: Council supports social services through providing community grants to organisation such as Safer Ashburton. Are you satisfied or dissatisfied with the level of Council’s involvement in social services?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SF4A.1: Council currently supports economic and business development in the district by providing a range of activities such as developing the business estate and providing Infometrics economic information. Are you satisfied or dissatisfied with Council’s role in economic and business development?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SF4A.2: Council currently supports tourism promotion of the district through its Council Controlled Organisation (CCO) Experience Mid Canterbury, who deliver a range of tourism promotion initiatives. Are you satisfied or dissatisfied with Council’s role in tourism promotion of the district? </a:t>
            </a:r>
          </a:p>
        </p:txBody>
      </p:sp>
    </p:spTree>
    <p:extLst>
      <p:ext uri="{BB962C8B-B14F-4D97-AF65-F5344CB8AC3E}">
        <p14:creationId xmlns:p14="http://schemas.microsoft.com/office/powerpoint/2010/main" val="2384433345"/>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608A-4AF4-4158-9ACC-07757BFD5A1A}"/>
              </a:ext>
            </a:extLst>
          </p:cNvPr>
          <p:cNvSpPr>
            <a:spLocks noGrp="1"/>
          </p:cNvSpPr>
          <p:nvPr>
            <p:ph type="ctrTitle"/>
          </p:nvPr>
        </p:nvSpPr>
        <p:spPr/>
        <p:txBody>
          <a:bodyPr/>
          <a:lstStyle/>
          <a:p>
            <a:r>
              <a:rPr lang="en-NZ" dirty="0"/>
              <a:t>Community services</a:t>
            </a:r>
          </a:p>
        </p:txBody>
      </p:sp>
      <p:sp>
        <p:nvSpPr>
          <p:cNvPr id="3" name="Text Placeholder 2">
            <a:extLst>
              <a:ext uri="{FF2B5EF4-FFF2-40B4-BE49-F238E27FC236}">
                <a16:creationId xmlns:a16="http://schemas.microsoft.com/office/drawing/2014/main" id="{71DD97D9-1977-40BD-A151-1CBA24F1E326}"/>
              </a:ext>
            </a:extLst>
          </p:cNvPr>
          <p:cNvSpPr>
            <a:spLocks noGrp="1"/>
          </p:cNvSpPr>
          <p:nvPr>
            <p:ph type="body" sz="quarter" idx="11"/>
          </p:nvPr>
        </p:nvSpPr>
        <p:spPr/>
        <p:txBody>
          <a:bodyPr/>
          <a:lstStyle/>
          <a:p>
            <a:r>
              <a:rPr lang="en-US" dirty="0">
                <a:solidFill>
                  <a:schemeClr val="tx1"/>
                </a:solidFill>
              </a:rPr>
              <a:t>Results remain consistently high regarding </a:t>
            </a:r>
            <a:r>
              <a:rPr lang="en-US" i="1" dirty="0">
                <a:solidFill>
                  <a:schemeClr val="tx1"/>
                </a:solidFill>
              </a:rPr>
              <a:t>Community safety </a:t>
            </a:r>
            <a:r>
              <a:rPr lang="en-US" dirty="0">
                <a:solidFill>
                  <a:schemeClr val="tx1"/>
                </a:solidFill>
              </a:rPr>
              <a:t>and </a:t>
            </a:r>
            <a:r>
              <a:rPr lang="en-US" i="1" dirty="0">
                <a:solidFill>
                  <a:schemeClr val="tx1"/>
                </a:solidFill>
              </a:rPr>
              <a:t>CCTV and security patrols </a:t>
            </a:r>
            <a:r>
              <a:rPr lang="en-US" dirty="0">
                <a:solidFill>
                  <a:schemeClr val="tx1"/>
                </a:solidFill>
              </a:rPr>
              <a:t>with 91% and 90% of residents satisfied, respectively. Satisfaction with </a:t>
            </a:r>
            <a:r>
              <a:rPr lang="en-US" i="1" dirty="0">
                <a:solidFill>
                  <a:schemeClr val="tx1"/>
                </a:solidFill>
              </a:rPr>
              <a:t>Public toilets </a:t>
            </a:r>
            <a:r>
              <a:rPr lang="en-US" dirty="0">
                <a:solidFill>
                  <a:schemeClr val="tx1"/>
                </a:solidFill>
              </a:rPr>
              <a:t>has improved significantly both overall and among users.</a:t>
            </a:r>
            <a:endParaRPr lang="en-NZ" dirty="0">
              <a:solidFill>
                <a:schemeClr val="tx1"/>
              </a:solidFill>
            </a:endParaRPr>
          </a:p>
        </p:txBody>
      </p:sp>
      <p:graphicFrame>
        <p:nvGraphicFramePr>
          <p:cNvPr id="4" name="Table 7">
            <a:extLst>
              <a:ext uri="{FF2B5EF4-FFF2-40B4-BE49-F238E27FC236}">
                <a16:creationId xmlns:a16="http://schemas.microsoft.com/office/drawing/2014/main" id="{EA4A960A-D018-4E55-885B-650319CB41FB}"/>
              </a:ext>
            </a:extLst>
          </p:cNvPr>
          <p:cNvGraphicFramePr>
            <a:graphicFrameLocks noGrp="1"/>
          </p:cNvGraphicFramePr>
          <p:nvPr>
            <p:extLst>
              <p:ext uri="{D42A27DB-BD31-4B8C-83A1-F6EECF244321}">
                <p14:modId xmlns:p14="http://schemas.microsoft.com/office/powerpoint/2010/main" val="927776005"/>
              </p:ext>
            </p:extLst>
          </p:nvPr>
        </p:nvGraphicFramePr>
        <p:xfrm>
          <a:off x="5041783" y="2501575"/>
          <a:ext cx="3483906" cy="2756605"/>
        </p:xfrm>
        <a:graphic>
          <a:graphicData uri="http://schemas.openxmlformats.org/drawingml/2006/table">
            <a:tbl>
              <a:tblPr firstRow="1" bandRow="1">
                <a:tableStyleId>{2D5ABB26-0587-4C30-8999-92F81FD0307C}</a:tableStyleId>
              </a:tblPr>
              <a:tblGrid>
                <a:gridCol w="580651">
                  <a:extLst>
                    <a:ext uri="{9D8B030D-6E8A-4147-A177-3AD203B41FA5}">
                      <a16:colId xmlns:a16="http://schemas.microsoft.com/office/drawing/2014/main" val="3238165642"/>
                    </a:ext>
                  </a:extLst>
                </a:gridCol>
                <a:gridCol w="580651">
                  <a:extLst>
                    <a:ext uri="{9D8B030D-6E8A-4147-A177-3AD203B41FA5}">
                      <a16:colId xmlns:a16="http://schemas.microsoft.com/office/drawing/2014/main" val="418057589"/>
                    </a:ext>
                  </a:extLst>
                </a:gridCol>
                <a:gridCol w="580651">
                  <a:extLst>
                    <a:ext uri="{9D8B030D-6E8A-4147-A177-3AD203B41FA5}">
                      <a16:colId xmlns:a16="http://schemas.microsoft.com/office/drawing/2014/main" val="2094602467"/>
                    </a:ext>
                  </a:extLst>
                </a:gridCol>
                <a:gridCol w="580651">
                  <a:extLst>
                    <a:ext uri="{9D8B030D-6E8A-4147-A177-3AD203B41FA5}">
                      <a16:colId xmlns:a16="http://schemas.microsoft.com/office/drawing/2014/main" val="108412112"/>
                    </a:ext>
                  </a:extLst>
                </a:gridCol>
                <a:gridCol w="580651">
                  <a:extLst>
                    <a:ext uri="{9D8B030D-6E8A-4147-A177-3AD203B41FA5}">
                      <a16:colId xmlns:a16="http://schemas.microsoft.com/office/drawing/2014/main" val="1192004097"/>
                    </a:ext>
                  </a:extLst>
                </a:gridCol>
                <a:gridCol w="580651">
                  <a:extLst>
                    <a:ext uri="{9D8B030D-6E8A-4147-A177-3AD203B41FA5}">
                      <a16:colId xmlns:a16="http://schemas.microsoft.com/office/drawing/2014/main" val="1837925760"/>
                    </a:ext>
                  </a:extLst>
                </a:gridCol>
              </a:tblGrid>
              <a:tr h="551321">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551321">
                <a:tc>
                  <a:txBody>
                    <a:bodyPr/>
                    <a:lstStyle/>
                    <a:p>
                      <a:pPr algn="ctr" fontAlgn="b"/>
                      <a:r>
                        <a:rPr lang="en-NZ" sz="1100" b="0" i="0" u="none" strike="noStrike" dirty="0">
                          <a:solidFill>
                            <a:srgbClr val="000000"/>
                          </a:solidFill>
                          <a:effectLst/>
                          <a:latin typeface="+mn-lt"/>
                        </a:rPr>
                        <a:t>88%</a:t>
                      </a:r>
                    </a:p>
                  </a:txBody>
                  <a:tcPr marL="9525" marR="9525" marT="9525" marB="0" anchor="ctr"/>
                </a:tc>
                <a:tc>
                  <a:txBody>
                    <a:bodyPr/>
                    <a:lstStyle/>
                    <a:p>
                      <a:pPr algn="ctr" fontAlgn="b"/>
                      <a:r>
                        <a:rPr lang="en-NZ" sz="1100" b="0" i="0" u="none" strike="noStrike" dirty="0">
                          <a:solidFill>
                            <a:srgbClr val="000000"/>
                          </a:solidFill>
                          <a:effectLst/>
                          <a:latin typeface="+mn-lt"/>
                        </a:rPr>
                        <a:t>89%</a:t>
                      </a:r>
                    </a:p>
                  </a:txBody>
                  <a:tcPr marL="9525" marR="9525" marT="9525" marB="0" anchor="ctr"/>
                </a:tc>
                <a:tc>
                  <a:txBody>
                    <a:bodyPr/>
                    <a:lstStyle/>
                    <a:p>
                      <a:pPr algn="ctr" fontAlgn="b"/>
                      <a:r>
                        <a:rPr lang="en-NZ" sz="1100" b="0" i="0" u="none" strike="noStrike" dirty="0">
                          <a:solidFill>
                            <a:srgbClr val="000000"/>
                          </a:solidFill>
                          <a:effectLst/>
                          <a:latin typeface="+mn-lt"/>
                        </a:rPr>
                        <a:t>86%</a:t>
                      </a:r>
                    </a:p>
                  </a:txBody>
                  <a:tcPr marL="9525" marR="9525" marT="9525" marB="0" anchor="ctr"/>
                </a:tc>
                <a:tc>
                  <a:txBody>
                    <a:bodyPr/>
                    <a:lstStyle/>
                    <a:p>
                      <a:pPr algn="ctr" fontAlgn="b"/>
                      <a:r>
                        <a:rPr lang="en-NZ" sz="1100" b="0" i="0" u="none" strike="noStrike" dirty="0">
                          <a:solidFill>
                            <a:srgbClr val="000000"/>
                          </a:solidFill>
                          <a:effectLst/>
                          <a:latin typeface="+mn-lt"/>
                        </a:rPr>
                        <a:t>85%</a:t>
                      </a:r>
                    </a:p>
                  </a:txBody>
                  <a:tcPr marL="9525" marR="9525" marT="9525" marB="0" anchor="ctr"/>
                </a:tc>
                <a:tc>
                  <a:txBody>
                    <a:bodyPr/>
                    <a:lstStyle/>
                    <a:p>
                      <a:pPr algn="ctr"/>
                      <a:r>
                        <a:rPr lang="en-NZ" sz="1100" b="0" i="0" dirty="0">
                          <a:solidFill>
                            <a:srgbClr val="00B050"/>
                          </a:solidFill>
                          <a:latin typeface="+mn-lt"/>
                        </a:rPr>
                        <a:t>93%</a:t>
                      </a:r>
                    </a:p>
                  </a:txBody>
                  <a:tcPr anchor="ctr"/>
                </a:tc>
                <a:tc>
                  <a:txBody>
                    <a:bodyPr/>
                    <a:lstStyle/>
                    <a:p>
                      <a:pPr algn="ctr"/>
                      <a:r>
                        <a:rPr lang="en-NZ" sz="1100" b="0" i="0" dirty="0">
                          <a:solidFill>
                            <a:srgbClr val="FF0000"/>
                          </a:solidFill>
                          <a:latin typeface="+mn-lt"/>
                        </a:rPr>
                        <a:t>87%</a:t>
                      </a:r>
                    </a:p>
                  </a:txBody>
                  <a:tcPr anchor="ctr"/>
                </a:tc>
                <a:extLst>
                  <a:ext uri="{0D108BD9-81ED-4DB2-BD59-A6C34878D82A}">
                    <a16:rowId xmlns:a16="http://schemas.microsoft.com/office/drawing/2014/main" val="2560416338"/>
                  </a:ext>
                </a:extLst>
              </a:tr>
              <a:tr h="551321">
                <a:tc>
                  <a:txBody>
                    <a:bodyPr/>
                    <a:lstStyle/>
                    <a:p>
                      <a:pPr algn="ctr" fontAlgn="b"/>
                      <a:r>
                        <a:rPr lang="en-NZ" sz="1100" b="0" i="0" u="none" strike="noStrike" dirty="0">
                          <a:solidFill>
                            <a:srgbClr val="000000"/>
                          </a:solidFill>
                          <a:effectLst/>
                          <a:latin typeface="+mn-lt"/>
                        </a:rPr>
                        <a:t>89%</a:t>
                      </a:r>
                    </a:p>
                  </a:txBody>
                  <a:tcPr marL="9525" marR="9525" marT="9525" marB="0" anchor="ctr"/>
                </a:tc>
                <a:tc>
                  <a:txBody>
                    <a:bodyPr/>
                    <a:lstStyle/>
                    <a:p>
                      <a:pPr algn="ctr" fontAlgn="b"/>
                      <a:r>
                        <a:rPr lang="en-NZ" sz="1100" b="0" i="0" u="none" strike="noStrike" dirty="0">
                          <a:solidFill>
                            <a:srgbClr val="000000"/>
                          </a:solidFill>
                          <a:effectLst/>
                          <a:latin typeface="+mn-lt"/>
                        </a:rPr>
                        <a:t>91%</a:t>
                      </a:r>
                    </a:p>
                  </a:txBody>
                  <a:tcPr marL="9525" marR="9525" marT="9525" marB="0" anchor="ctr"/>
                </a:tc>
                <a:tc>
                  <a:txBody>
                    <a:bodyPr/>
                    <a:lstStyle/>
                    <a:p>
                      <a:pPr algn="ctr" fontAlgn="b"/>
                      <a:r>
                        <a:rPr lang="en-NZ" sz="1100" b="0" i="0" u="none" strike="noStrike" dirty="0">
                          <a:solidFill>
                            <a:srgbClr val="000000"/>
                          </a:solidFill>
                          <a:effectLst/>
                          <a:latin typeface="+mn-lt"/>
                        </a:rPr>
                        <a:t>88%</a:t>
                      </a:r>
                    </a:p>
                  </a:txBody>
                  <a:tcPr marL="9525" marR="9525" marT="9525" marB="0" anchor="ctr"/>
                </a:tc>
                <a:tc>
                  <a:txBody>
                    <a:bodyPr/>
                    <a:lstStyle/>
                    <a:p>
                      <a:pPr algn="ctr" fontAlgn="b"/>
                      <a:r>
                        <a:rPr lang="en-NZ" sz="1100" b="0" i="0" u="none" strike="noStrike" dirty="0">
                          <a:solidFill>
                            <a:srgbClr val="000000"/>
                          </a:solidFill>
                          <a:effectLst/>
                          <a:latin typeface="+mn-lt"/>
                        </a:rPr>
                        <a:t>79%</a:t>
                      </a:r>
                    </a:p>
                  </a:txBody>
                  <a:tcPr marL="9525" marR="9525" marT="9525" marB="0" anchor="ctr"/>
                </a:tc>
                <a:tc>
                  <a:txBody>
                    <a:bodyPr/>
                    <a:lstStyle/>
                    <a:p>
                      <a:pPr algn="ctr"/>
                      <a:r>
                        <a:rPr lang="en-NZ" sz="1100" b="0" i="0" dirty="0">
                          <a:solidFill>
                            <a:srgbClr val="00B050"/>
                          </a:solidFill>
                          <a:latin typeface="+mn-lt"/>
                        </a:rPr>
                        <a:t>93%</a:t>
                      </a:r>
                    </a:p>
                  </a:txBody>
                  <a:tcPr anchor="ctr"/>
                </a:tc>
                <a:tc>
                  <a:txBody>
                    <a:bodyPr/>
                    <a:lstStyle/>
                    <a:p>
                      <a:pPr algn="ctr"/>
                      <a:r>
                        <a:rPr lang="en-NZ" sz="1100" b="0" i="0" dirty="0">
                          <a:solidFill>
                            <a:srgbClr val="FF0000"/>
                          </a:solidFill>
                          <a:latin typeface="+mn-lt"/>
                        </a:rPr>
                        <a:t>84%</a:t>
                      </a:r>
                    </a:p>
                  </a:txBody>
                  <a:tcPr anchor="ctr"/>
                </a:tc>
                <a:extLst>
                  <a:ext uri="{0D108BD9-81ED-4DB2-BD59-A6C34878D82A}">
                    <a16:rowId xmlns:a16="http://schemas.microsoft.com/office/drawing/2014/main" val="1321592414"/>
                  </a:ext>
                </a:extLst>
              </a:tr>
              <a:tr h="551321">
                <a:tc>
                  <a:txBody>
                    <a:bodyPr/>
                    <a:lstStyle/>
                    <a:p>
                      <a:pPr algn="ctr" fontAlgn="b"/>
                      <a:r>
                        <a:rPr lang="en-NZ" sz="1100" b="0" i="0" u="none" strike="noStrike" dirty="0">
                          <a:solidFill>
                            <a:srgbClr val="000000"/>
                          </a:solidFill>
                          <a:effectLst/>
                          <a:latin typeface="+mn-lt"/>
                        </a:rPr>
                        <a:t>92%</a:t>
                      </a:r>
                    </a:p>
                  </a:txBody>
                  <a:tcPr marL="9525" marR="9525" marT="9525" marB="0" anchor="ctr"/>
                </a:tc>
                <a:tc>
                  <a:txBody>
                    <a:bodyPr/>
                    <a:lstStyle/>
                    <a:p>
                      <a:pPr algn="ctr" fontAlgn="b"/>
                      <a:r>
                        <a:rPr lang="en-NZ" sz="1100" b="0" i="0" u="none" strike="noStrike" dirty="0">
                          <a:solidFill>
                            <a:srgbClr val="000000"/>
                          </a:solidFill>
                          <a:effectLst/>
                          <a:latin typeface="+mn-lt"/>
                        </a:rPr>
                        <a:t>94%</a:t>
                      </a:r>
                    </a:p>
                  </a:txBody>
                  <a:tcPr marL="9525" marR="9525" marT="9525" marB="0" anchor="ctr"/>
                </a:tc>
                <a:tc>
                  <a:txBody>
                    <a:bodyPr/>
                    <a:lstStyle/>
                    <a:p>
                      <a:pPr algn="ctr" fontAlgn="b"/>
                      <a:r>
                        <a:rPr lang="en-NZ" sz="1100" b="0" i="0" u="none" strike="noStrike" dirty="0">
                          <a:solidFill>
                            <a:srgbClr val="000000"/>
                          </a:solidFill>
                          <a:effectLst/>
                          <a:latin typeface="+mn-lt"/>
                        </a:rPr>
                        <a:t>90%</a:t>
                      </a:r>
                    </a:p>
                  </a:txBody>
                  <a:tcPr marL="9525" marR="9525" marT="9525" marB="0" anchor="ctr"/>
                </a:tc>
                <a:tc>
                  <a:txBody>
                    <a:bodyPr/>
                    <a:lstStyle/>
                    <a:p>
                      <a:pPr algn="ctr" fontAlgn="b"/>
                      <a:r>
                        <a:rPr lang="en-NZ" sz="1100" b="0" i="0" u="none" strike="noStrike" dirty="0">
                          <a:solidFill>
                            <a:srgbClr val="000000"/>
                          </a:solidFill>
                          <a:effectLst/>
                          <a:latin typeface="+mn-lt"/>
                        </a:rPr>
                        <a:t>91%</a:t>
                      </a:r>
                    </a:p>
                  </a:txBody>
                  <a:tcPr marL="9525" marR="9525" marT="9525" marB="0" anchor="ctr"/>
                </a:tc>
                <a:tc>
                  <a:txBody>
                    <a:bodyPr/>
                    <a:lstStyle/>
                    <a:p>
                      <a:pPr algn="ctr"/>
                      <a:r>
                        <a:rPr lang="en-NZ" sz="1100" b="0" i="0" dirty="0">
                          <a:latin typeface="+mn-lt"/>
                        </a:rPr>
                        <a:t>96%</a:t>
                      </a:r>
                    </a:p>
                  </a:txBody>
                  <a:tcPr anchor="ctr"/>
                </a:tc>
                <a:tc>
                  <a:txBody>
                    <a:bodyPr/>
                    <a:lstStyle/>
                    <a:p>
                      <a:pPr algn="ctr"/>
                      <a:r>
                        <a:rPr lang="en-NZ" sz="1100" b="0" i="0" dirty="0">
                          <a:latin typeface="+mn-lt"/>
                        </a:rPr>
                        <a:t>97%</a:t>
                      </a:r>
                    </a:p>
                  </a:txBody>
                  <a:tcPr anchor="ctr"/>
                </a:tc>
                <a:extLst>
                  <a:ext uri="{0D108BD9-81ED-4DB2-BD59-A6C34878D82A}">
                    <a16:rowId xmlns:a16="http://schemas.microsoft.com/office/drawing/2014/main" val="517898942"/>
                  </a:ext>
                </a:extLst>
              </a:tr>
              <a:tr h="551321">
                <a:tc>
                  <a:txBody>
                    <a:bodyPr/>
                    <a:lstStyle/>
                    <a:p>
                      <a:pPr algn="ctr" fontAlgn="b"/>
                      <a:r>
                        <a:rPr lang="en-NZ" sz="1100" b="0" i="0" u="none" strike="noStrike" dirty="0">
                          <a:solidFill>
                            <a:srgbClr val="000000"/>
                          </a:solidFill>
                          <a:effectLst/>
                          <a:latin typeface="+mn-lt"/>
                        </a:rPr>
                        <a:t>91%</a:t>
                      </a:r>
                    </a:p>
                  </a:txBody>
                  <a:tcPr marL="9525" marR="9525" marT="9525" marB="0" anchor="ctr"/>
                </a:tc>
                <a:tc>
                  <a:txBody>
                    <a:bodyPr/>
                    <a:lstStyle/>
                    <a:p>
                      <a:pPr algn="ctr" fontAlgn="b"/>
                      <a:r>
                        <a:rPr lang="en-NZ" sz="1100" b="0" i="0" u="none" strike="noStrike" dirty="0">
                          <a:solidFill>
                            <a:srgbClr val="000000"/>
                          </a:solidFill>
                          <a:effectLst/>
                          <a:latin typeface="+mn-lt"/>
                        </a:rPr>
                        <a:t>93%</a:t>
                      </a:r>
                    </a:p>
                  </a:txBody>
                  <a:tcPr marL="9525" marR="9525" marT="9525" marB="0" anchor="ctr"/>
                </a:tc>
                <a:tc>
                  <a:txBody>
                    <a:bodyPr/>
                    <a:lstStyle/>
                    <a:p>
                      <a:pPr algn="ctr" fontAlgn="b"/>
                      <a:r>
                        <a:rPr lang="en-NZ" sz="1100" b="0" i="0" u="none" strike="noStrike" dirty="0">
                          <a:solidFill>
                            <a:srgbClr val="000000"/>
                          </a:solidFill>
                          <a:effectLst/>
                          <a:latin typeface="+mn-lt"/>
                        </a:rPr>
                        <a:t>90%</a:t>
                      </a:r>
                    </a:p>
                  </a:txBody>
                  <a:tcPr marL="9525" marR="9525" marT="9525" marB="0" anchor="ctr"/>
                </a:tc>
                <a:tc>
                  <a:txBody>
                    <a:bodyPr/>
                    <a:lstStyle/>
                    <a:p>
                      <a:pPr algn="ctr" fontAlgn="b"/>
                      <a:r>
                        <a:rPr lang="en-NZ" sz="1100" b="0" i="0" u="none" strike="noStrike" dirty="0">
                          <a:solidFill>
                            <a:srgbClr val="000000"/>
                          </a:solidFill>
                          <a:effectLst/>
                          <a:latin typeface="+mn-lt"/>
                        </a:rPr>
                        <a:t>90%</a:t>
                      </a:r>
                    </a:p>
                  </a:txBody>
                  <a:tcPr marL="9525" marR="9525" marT="9525" marB="0" anchor="ctr"/>
                </a:tc>
                <a:tc>
                  <a:txBody>
                    <a:bodyPr/>
                    <a:lstStyle/>
                    <a:p>
                      <a:pPr algn="ctr"/>
                      <a:r>
                        <a:rPr lang="en-NZ" sz="1100" b="0" i="0" dirty="0">
                          <a:latin typeface="+mn-lt"/>
                        </a:rPr>
                        <a:t>96%</a:t>
                      </a:r>
                    </a:p>
                  </a:txBody>
                  <a:tcPr anchor="ctr"/>
                </a:tc>
                <a:tc>
                  <a:txBody>
                    <a:bodyPr/>
                    <a:lstStyle/>
                    <a:p>
                      <a:pPr algn="ctr"/>
                      <a:r>
                        <a:rPr lang="en-NZ" sz="1100" b="0" i="0" dirty="0">
                          <a:latin typeface="+mn-lt"/>
                        </a:rPr>
                        <a:t>98%</a:t>
                      </a:r>
                    </a:p>
                  </a:txBody>
                  <a:tcPr anchor="ctr"/>
                </a:tc>
                <a:extLst>
                  <a:ext uri="{0D108BD9-81ED-4DB2-BD59-A6C34878D82A}">
                    <a16:rowId xmlns:a16="http://schemas.microsoft.com/office/drawing/2014/main" val="456320641"/>
                  </a:ext>
                </a:extLst>
              </a:tr>
            </a:tbl>
          </a:graphicData>
        </a:graphic>
      </p:graphicFrame>
      <p:graphicFrame>
        <p:nvGraphicFramePr>
          <p:cNvPr id="5" name="Chart 4">
            <a:extLst>
              <a:ext uri="{FF2B5EF4-FFF2-40B4-BE49-F238E27FC236}">
                <a16:creationId xmlns:a16="http://schemas.microsoft.com/office/drawing/2014/main" id="{73F8CBE3-E756-4A85-B9EF-9AD61D1830B4}"/>
              </a:ext>
            </a:extLst>
          </p:cNvPr>
          <p:cNvGraphicFramePr/>
          <p:nvPr>
            <p:extLst>
              <p:ext uri="{D42A27DB-BD31-4B8C-83A1-F6EECF244321}">
                <p14:modId xmlns:p14="http://schemas.microsoft.com/office/powerpoint/2010/main" val="3393031721"/>
              </p:ext>
            </p:extLst>
          </p:nvPr>
        </p:nvGraphicFramePr>
        <p:xfrm>
          <a:off x="435429" y="2936329"/>
          <a:ext cx="4606354" cy="27086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B41CE63-AB67-44E3-A18F-0BA7382E7152}"/>
              </a:ext>
            </a:extLst>
          </p:cNvPr>
          <p:cNvSpPr txBox="1"/>
          <p:nvPr/>
        </p:nvSpPr>
        <p:spPr>
          <a:xfrm>
            <a:off x="5738682" y="2393558"/>
            <a:ext cx="847288" cy="261610"/>
          </a:xfrm>
          <a:prstGeom prst="rect">
            <a:avLst/>
          </a:prstGeom>
          <a:noFill/>
        </p:spPr>
        <p:txBody>
          <a:bodyPr wrap="square" rtlCol="0">
            <a:spAutoFit/>
          </a:bodyPr>
          <a:lstStyle/>
          <a:p>
            <a:r>
              <a:rPr lang="en-NZ" sz="1100" b="1" dirty="0"/>
              <a:t>% Satisfied</a:t>
            </a:r>
          </a:p>
        </p:txBody>
      </p:sp>
      <p:sp>
        <p:nvSpPr>
          <p:cNvPr id="8" name="TextBox 7">
            <a:extLst>
              <a:ext uri="{FF2B5EF4-FFF2-40B4-BE49-F238E27FC236}">
                <a16:creationId xmlns:a16="http://schemas.microsoft.com/office/drawing/2014/main" id="{B9978148-3B9F-4E89-BCD6-C28799CFDB82}"/>
              </a:ext>
            </a:extLst>
          </p:cNvPr>
          <p:cNvSpPr txBox="1"/>
          <p:nvPr/>
        </p:nvSpPr>
        <p:spPr>
          <a:xfrm>
            <a:off x="48890" y="5895487"/>
            <a:ext cx="6575029" cy="97800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SF4A.7: Council currently supports community safety in the district through providing CCTV, street lighting, tree-trimming, liquor licensing, building inspection, food safety, road safety initiatives and an annual grant to Safer Ashburton. Are you satisfied with Council’s current level of involvement in community safety? n=695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SF5A.3: How satisfied or dissatisfied are you with the following? Council’s provision of CCTV and security patrols within the district; n=640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SF2A.2: Are you satisfied with the following? Public toilets; n=649; users of public toilets n=522</a:t>
            </a:r>
          </a:p>
        </p:txBody>
      </p:sp>
      <p:cxnSp>
        <p:nvCxnSpPr>
          <p:cNvPr id="11" name="Straight Connector 10">
            <a:extLst>
              <a:ext uri="{FF2B5EF4-FFF2-40B4-BE49-F238E27FC236}">
                <a16:creationId xmlns:a16="http://schemas.microsoft.com/office/drawing/2014/main" id="{3F39A2A4-D69A-4B06-A5C1-87DAD0C477EC}"/>
              </a:ext>
            </a:extLst>
          </p:cNvPr>
          <p:cNvCxnSpPr>
            <a:cxnSpLocks/>
          </p:cNvCxnSpPr>
          <p:nvPr/>
        </p:nvCxnSpPr>
        <p:spPr>
          <a:xfrm>
            <a:off x="7354109" y="2280929"/>
            <a:ext cx="0" cy="311838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62FF8B2-29D9-42A4-8249-309CC80FD7DD}"/>
              </a:ext>
            </a:extLst>
          </p:cNvPr>
          <p:cNvSpPr txBox="1"/>
          <p:nvPr/>
        </p:nvSpPr>
        <p:spPr>
          <a:xfrm>
            <a:off x="3248292" y="2642410"/>
            <a:ext cx="793532" cy="261610"/>
          </a:xfrm>
          <a:prstGeom prst="rect">
            <a:avLst/>
          </a:prstGeom>
          <a:noFill/>
        </p:spPr>
        <p:txBody>
          <a:bodyPr wrap="square" rtlCol="0">
            <a:spAutoFit/>
          </a:bodyPr>
          <a:lstStyle/>
          <a:p>
            <a:pPr algn="ctr"/>
            <a:r>
              <a:rPr lang="en-NZ" sz="1100" b="1" dirty="0"/>
              <a:t>2021/22</a:t>
            </a:r>
          </a:p>
        </p:txBody>
      </p:sp>
      <p:sp>
        <p:nvSpPr>
          <p:cNvPr id="9" name="TextBox 8">
            <a:extLst>
              <a:ext uri="{FF2B5EF4-FFF2-40B4-BE49-F238E27FC236}">
                <a16:creationId xmlns:a16="http://schemas.microsoft.com/office/drawing/2014/main" id="{A9489825-7DD3-4D64-AD51-7EF4D60E9425}"/>
              </a:ext>
            </a:extLst>
          </p:cNvPr>
          <p:cNvSpPr txBox="1"/>
          <p:nvPr/>
        </p:nvSpPr>
        <p:spPr>
          <a:xfrm>
            <a:off x="7582848" y="2368612"/>
            <a:ext cx="714103" cy="261610"/>
          </a:xfrm>
          <a:prstGeom prst="rect">
            <a:avLst/>
          </a:prstGeom>
          <a:noFill/>
        </p:spPr>
        <p:txBody>
          <a:bodyPr wrap="square" rtlCol="0">
            <a:spAutoFit/>
          </a:bodyPr>
          <a:lstStyle/>
          <a:p>
            <a:pPr algn="ctr"/>
            <a:r>
              <a:rPr lang="en-NZ" sz="1100" b="1" dirty="0"/>
              <a:t>2021/22</a:t>
            </a:r>
          </a:p>
        </p:txBody>
      </p:sp>
      <p:sp>
        <p:nvSpPr>
          <p:cNvPr id="26" name="Isosceles Triangle 25">
            <a:extLst>
              <a:ext uri="{FF2B5EF4-FFF2-40B4-BE49-F238E27FC236}">
                <a16:creationId xmlns:a16="http://schemas.microsoft.com/office/drawing/2014/main" id="{64B730EB-1353-E984-4A69-332672D3563F}"/>
              </a:ext>
            </a:extLst>
          </p:cNvPr>
          <p:cNvSpPr/>
          <p:nvPr/>
        </p:nvSpPr>
        <p:spPr>
          <a:xfrm rot="10800000" flipV="1">
            <a:off x="3776450" y="4373143"/>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27" name="Isosceles Triangle 26">
            <a:extLst>
              <a:ext uri="{FF2B5EF4-FFF2-40B4-BE49-F238E27FC236}">
                <a16:creationId xmlns:a16="http://schemas.microsoft.com/office/drawing/2014/main" id="{56012480-0183-57BB-5340-456E5AE3B4D8}"/>
              </a:ext>
            </a:extLst>
          </p:cNvPr>
          <p:cNvSpPr/>
          <p:nvPr/>
        </p:nvSpPr>
        <p:spPr>
          <a:xfrm rot="10800000" flipV="1">
            <a:off x="3776449" y="4893427"/>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28" name="Isosceles Triangle 27">
            <a:extLst>
              <a:ext uri="{FF2B5EF4-FFF2-40B4-BE49-F238E27FC236}">
                <a16:creationId xmlns:a16="http://schemas.microsoft.com/office/drawing/2014/main" id="{CE0019C0-8886-A3DE-4E26-45BF02A13B8E}"/>
              </a:ext>
            </a:extLst>
          </p:cNvPr>
          <p:cNvSpPr/>
          <p:nvPr/>
        </p:nvSpPr>
        <p:spPr>
          <a:xfrm rot="10800000" flipV="1">
            <a:off x="7795925" y="4389922"/>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29" name="Isosceles Triangle 28">
            <a:extLst>
              <a:ext uri="{FF2B5EF4-FFF2-40B4-BE49-F238E27FC236}">
                <a16:creationId xmlns:a16="http://schemas.microsoft.com/office/drawing/2014/main" id="{20B951C8-77E7-D74F-F222-86E9414BEFEF}"/>
              </a:ext>
            </a:extLst>
          </p:cNvPr>
          <p:cNvSpPr/>
          <p:nvPr/>
        </p:nvSpPr>
        <p:spPr>
          <a:xfrm rot="10800000" flipV="1">
            <a:off x="7795925" y="4938807"/>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0" name="Isosceles Triangle 29">
            <a:extLst>
              <a:ext uri="{FF2B5EF4-FFF2-40B4-BE49-F238E27FC236}">
                <a16:creationId xmlns:a16="http://schemas.microsoft.com/office/drawing/2014/main" id="{F2FF4063-82C1-F8E1-635D-C703BB766A22}"/>
              </a:ext>
            </a:extLst>
          </p:cNvPr>
          <p:cNvSpPr/>
          <p:nvPr/>
        </p:nvSpPr>
        <p:spPr>
          <a:xfrm rot="10800000" flipV="1">
            <a:off x="8384417" y="4936192"/>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1" name="Isosceles Triangle 30">
            <a:extLst>
              <a:ext uri="{FF2B5EF4-FFF2-40B4-BE49-F238E27FC236}">
                <a16:creationId xmlns:a16="http://schemas.microsoft.com/office/drawing/2014/main" id="{46813792-ABFE-BC7F-96D9-EF28899F2338}"/>
              </a:ext>
            </a:extLst>
          </p:cNvPr>
          <p:cNvSpPr/>
          <p:nvPr/>
        </p:nvSpPr>
        <p:spPr>
          <a:xfrm rot="10800000" flipV="1">
            <a:off x="8370493" y="4381532"/>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Tree>
    <p:extLst>
      <p:ext uri="{BB962C8B-B14F-4D97-AF65-F5344CB8AC3E}">
        <p14:creationId xmlns:p14="http://schemas.microsoft.com/office/powerpoint/2010/main" val="3598035970"/>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B527-B358-441F-9DC9-2986A83B9309}"/>
              </a:ext>
            </a:extLst>
          </p:cNvPr>
          <p:cNvSpPr>
            <a:spLocks noGrp="1"/>
          </p:cNvSpPr>
          <p:nvPr>
            <p:ph type="ctrTitle"/>
          </p:nvPr>
        </p:nvSpPr>
        <p:spPr/>
        <p:txBody>
          <a:bodyPr/>
          <a:lstStyle/>
          <a:p>
            <a:r>
              <a:rPr lang="en-NZ" dirty="0"/>
              <a:t>Community services: Trend in satisfaction (2018 – 2022)</a:t>
            </a:r>
          </a:p>
        </p:txBody>
      </p:sp>
      <p:sp>
        <p:nvSpPr>
          <p:cNvPr id="3" name="Text Placeholder 2">
            <a:extLst>
              <a:ext uri="{FF2B5EF4-FFF2-40B4-BE49-F238E27FC236}">
                <a16:creationId xmlns:a16="http://schemas.microsoft.com/office/drawing/2014/main" id="{5D2193F7-2EA7-40F6-BCE6-8AFAF5267FDC}"/>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Community safety</a:t>
            </a:r>
            <a:r>
              <a:rPr lang="en-US" dirty="0">
                <a:solidFill>
                  <a:schemeClr val="tx1"/>
                </a:solidFill>
              </a:rPr>
              <a:t> and provision of </a:t>
            </a:r>
            <a:r>
              <a:rPr lang="en-US" i="1" dirty="0">
                <a:solidFill>
                  <a:schemeClr val="tx1"/>
                </a:solidFill>
              </a:rPr>
              <a:t>CCTV and security patrols</a:t>
            </a:r>
            <a:r>
              <a:rPr lang="en-US" dirty="0">
                <a:solidFill>
                  <a:schemeClr val="tx1"/>
                </a:solidFill>
              </a:rPr>
              <a:t> has been consistently high since measurement began.</a:t>
            </a:r>
            <a:endParaRPr lang="en-NZ" dirty="0">
              <a:solidFill>
                <a:schemeClr val="tx1"/>
              </a:solidFill>
            </a:endParaRPr>
          </a:p>
        </p:txBody>
      </p:sp>
      <p:graphicFrame>
        <p:nvGraphicFramePr>
          <p:cNvPr id="4" name="Chart 3">
            <a:extLst>
              <a:ext uri="{FF2B5EF4-FFF2-40B4-BE49-F238E27FC236}">
                <a16:creationId xmlns:a16="http://schemas.microsoft.com/office/drawing/2014/main" id="{944ACB6A-FCED-431A-A0D2-2DEAFBB6C55D}"/>
              </a:ext>
            </a:extLst>
          </p:cNvPr>
          <p:cNvGraphicFramePr/>
          <p:nvPr>
            <p:extLst>
              <p:ext uri="{D42A27DB-BD31-4B8C-83A1-F6EECF244321}">
                <p14:modId xmlns:p14="http://schemas.microsoft.com/office/powerpoint/2010/main" val="3624840990"/>
              </p:ext>
            </p:extLst>
          </p:nvPr>
        </p:nvGraphicFramePr>
        <p:xfrm>
          <a:off x="358140" y="2458335"/>
          <a:ext cx="8473440" cy="34460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07BBE67-9A93-405C-8168-D7F3348307A2}"/>
              </a:ext>
            </a:extLst>
          </p:cNvPr>
          <p:cNvSpPr txBox="1"/>
          <p:nvPr/>
        </p:nvSpPr>
        <p:spPr>
          <a:xfrm>
            <a:off x="35496" y="6113974"/>
            <a:ext cx="7418052"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SF4A.7: Council currently supports community safety in the district through providing CCTV, street lighting, tree-trimming, liquor licensing, building inspection, food safety, road safety initiatives and an annual grant to Safer Ashburton. Are you satisfied with Council’s current level of involvement in community safety?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SF5A.3: How satisfied or dissatisfied are you with the following? Council’s provision of CCTV and security patrols within the district;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SF2A.2: Are you satisfied with the following? </a:t>
            </a:r>
          </a:p>
        </p:txBody>
      </p:sp>
    </p:spTree>
    <p:extLst>
      <p:ext uri="{BB962C8B-B14F-4D97-AF65-F5344CB8AC3E}">
        <p14:creationId xmlns:p14="http://schemas.microsoft.com/office/powerpoint/2010/main" val="2813897505"/>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B527-B358-441F-9DC9-2986A83B9309}"/>
              </a:ext>
            </a:extLst>
          </p:cNvPr>
          <p:cNvSpPr>
            <a:spLocks noGrp="1"/>
          </p:cNvSpPr>
          <p:nvPr>
            <p:ph type="ctrTitle"/>
          </p:nvPr>
        </p:nvSpPr>
        <p:spPr/>
        <p:txBody>
          <a:bodyPr/>
          <a:lstStyle/>
          <a:p>
            <a:r>
              <a:rPr lang="en-NZ" dirty="0"/>
              <a:t>Community services: Trend in satisfaction (2011 – 2022)</a:t>
            </a:r>
          </a:p>
        </p:txBody>
      </p:sp>
      <p:sp>
        <p:nvSpPr>
          <p:cNvPr id="3" name="Text Placeholder 2">
            <a:extLst>
              <a:ext uri="{FF2B5EF4-FFF2-40B4-BE49-F238E27FC236}">
                <a16:creationId xmlns:a16="http://schemas.microsoft.com/office/drawing/2014/main" id="{5D2193F7-2EA7-40F6-BCE6-8AFAF5267FDC}"/>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Public toilets</a:t>
            </a:r>
            <a:r>
              <a:rPr lang="en-US" dirty="0">
                <a:solidFill>
                  <a:schemeClr val="tx1"/>
                </a:solidFill>
              </a:rPr>
              <a:t> record their highest results since measurement began.</a:t>
            </a:r>
            <a:endParaRPr lang="en-NZ" dirty="0">
              <a:solidFill>
                <a:schemeClr val="tx1"/>
              </a:solidFill>
            </a:endParaRPr>
          </a:p>
        </p:txBody>
      </p:sp>
      <p:graphicFrame>
        <p:nvGraphicFramePr>
          <p:cNvPr id="4" name="Chart 3">
            <a:extLst>
              <a:ext uri="{FF2B5EF4-FFF2-40B4-BE49-F238E27FC236}">
                <a16:creationId xmlns:a16="http://schemas.microsoft.com/office/drawing/2014/main" id="{944ACB6A-FCED-431A-A0D2-2DEAFBB6C55D}"/>
              </a:ext>
            </a:extLst>
          </p:cNvPr>
          <p:cNvGraphicFramePr/>
          <p:nvPr>
            <p:extLst>
              <p:ext uri="{D42A27DB-BD31-4B8C-83A1-F6EECF244321}">
                <p14:modId xmlns:p14="http://schemas.microsoft.com/office/powerpoint/2010/main" val="2530434266"/>
              </p:ext>
            </p:extLst>
          </p:nvPr>
        </p:nvGraphicFramePr>
        <p:xfrm>
          <a:off x="358140" y="2458335"/>
          <a:ext cx="8473440" cy="34460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07BBE67-9A93-405C-8168-D7F3348307A2}"/>
              </a:ext>
            </a:extLst>
          </p:cNvPr>
          <p:cNvSpPr txBox="1"/>
          <p:nvPr/>
        </p:nvSpPr>
        <p:spPr>
          <a:xfrm>
            <a:off x="35496" y="6157519"/>
            <a:ext cx="7418052"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SF4A.7: Council currently supports community safety in the district through providing CCTV, street lighting, tree-trimming, liquor licensing, building inspection, food safety, road safety initiatives and an annual grant to Safer Ashburton. Are you satisfied with Council’s current level of involvement in community safety? n=695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SF5A.3: How satisfied or dissatisfied are you with the following? Council’s provision of CCTV and security patrols within the district; n=640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SF2A.2: Are you satisfied with the following? Public toilets; n=583; users of public toilets n=625</a:t>
            </a:r>
          </a:p>
        </p:txBody>
      </p:sp>
    </p:spTree>
    <p:extLst>
      <p:ext uri="{BB962C8B-B14F-4D97-AF65-F5344CB8AC3E}">
        <p14:creationId xmlns:p14="http://schemas.microsoft.com/office/powerpoint/2010/main" val="913838217"/>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EEB7-F6B6-4A3C-8E39-D311407081FB}"/>
              </a:ext>
            </a:extLst>
          </p:cNvPr>
          <p:cNvSpPr>
            <a:spLocks noGrp="1"/>
          </p:cNvSpPr>
          <p:nvPr>
            <p:ph type="ctrTitle"/>
          </p:nvPr>
        </p:nvSpPr>
        <p:spPr/>
        <p:txBody>
          <a:bodyPr/>
          <a:lstStyle/>
          <a:p>
            <a:r>
              <a:rPr lang="en-NZ" dirty="0"/>
              <a:t>Recreation and leisure</a:t>
            </a:r>
          </a:p>
        </p:txBody>
      </p:sp>
      <p:sp>
        <p:nvSpPr>
          <p:cNvPr id="3" name="Text Placeholder 2">
            <a:extLst>
              <a:ext uri="{FF2B5EF4-FFF2-40B4-BE49-F238E27FC236}">
                <a16:creationId xmlns:a16="http://schemas.microsoft.com/office/drawing/2014/main" id="{5902B6A7-4B2E-4EAE-9986-C3D99265F59D}"/>
              </a:ext>
            </a:extLst>
          </p:cNvPr>
          <p:cNvSpPr>
            <a:spLocks noGrp="1"/>
          </p:cNvSpPr>
          <p:nvPr>
            <p:ph type="body" sz="quarter" idx="11"/>
          </p:nvPr>
        </p:nvSpPr>
        <p:spPr/>
        <p:txBody>
          <a:bodyPr/>
          <a:lstStyle/>
          <a:p>
            <a:r>
              <a:rPr lang="en-US" dirty="0">
                <a:solidFill>
                  <a:schemeClr val="tx1"/>
                </a:solidFill>
              </a:rPr>
              <a:t>Perceptions of </a:t>
            </a:r>
            <a:r>
              <a:rPr lang="en-US" i="1" dirty="0">
                <a:solidFill>
                  <a:schemeClr val="tx1"/>
                </a:solidFill>
              </a:rPr>
              <a:t>Recreation and leisure </a:t>
            </a:r>
            <a:r>
              <a:rPr lang="en-US" dirty="0">
                <a:solidFill>
                  <a:schemeClr val="tx1"/>
                </a:solidFill>
              </a:rPr>
              <a:t>activities and facilities in the district remain high despite significant decreases in satisfaction with </a:t>
            </a:r>
            <a:r>
              <a:rPr lang="en-US" i="1" dirty="0">
                <a:solidFill>
                  <a:schemeClr val="tx1"/>
                </a:solidFill>
              </a:rPr>
              <a:t>Public library overall </a:t>
            </a:r>
            <a:r>
              <a:rPr lang="en-US" dirty="0">
                <a:solidFill>
                  <a:schemeClr val="tx1"/>
                </a:solidFill>
              </a:rPr>
              <a:t>and </a:t>
            </a:r>
            <a:r>
              <a:rPr lang="en-US" i="1" dirty="0">
                <a:solidFill>
                  <a:schemeClr val="tx1"/>
                </a:solidFill>
              </a:rPr>
              <a:t>EA Networks Centre overall.</a:t>
            </a:r>
            <a:endParaRPr lang="en-NZ" dirty="0">
              <a:solidFill>
                <a:schemeClr val="tx1"/>
              </a:solidFill>
            </a:endParaRPr>
          </a:p>
        </p:txBody>
      </p:sp>
      <p:graphicFrame>
        <p:nvGraphicFramePr>
          <p:cNvPr id="4" name="Table 7">
            <a:extLst>
              <a:ext uri="{FF2B5EF4-FFF2-40B4-BE49-F238E27FC236}">
                <a16:creationId xmlns:a16="http://schemas.microsoft.com/office/drawing/2014/main" id="{35D7D3DF-0008-4153-89C0-351E2EB14B99}"/>
              </a:ext>
            </a:extLst>
          </p:cNvPr>
          <p:cNvGraphicFramePr>
            <a:graphicFrameLocks noGrp="1"/>
          </p:cNvGraphicFramePr>
          <p:nvPr>
            <p:extLst>
              <p:ext uri="{D42A27DB-BD31-4B8C-83A1-F6EECF244321}">
                <p14:modId xmlns:p14="http://schemas.microsoft.com/office/powerpoint/2010/main" val="1639883178"/>
              </p:ext>
            </p:extLst>
          </p:nvPr>
        </p:nvGraphicFramePr>
        <p:xfrm>
          <a:off x="5461584" y="2134647"/>
          <a:ext cx="3431652" cy="3734145"/>
        </p:xfrm>
        <a:graphic>
          <a:graphicData uri="http://schemas.openxmlformats.org/drawingml/2006/table">
            <a:tbl>
              <a:tblPr firstRow="1" bandRow="1">
                <a:tableStyleId>{2D5ABB26-0587-4C30-8999-92F81FD0307C}</a:tableStyleId>
              </a:tblPr>
              <a:tblGrid>
                <a:gridCol w="571942">
                  <a:extLst>
                    <a:ext uri="{9D8B030D-6E8A-4147-A177-3AD203B41FA5}">
                      <a16:colId xmlns:a16="http://schemas.microsoft.com/office/drawing/2014/main" val="3271305592"/>
                    </a:ext>
                  </a:extLst>
                </a:gridCol>
                <a:gridCol w="571942">
                  <a:extLst>
                    <a:ext uri="{9D8B030D-6E8A-4147-A177-3AD203B41FA5}">
                      <a16:colId xmlns:a16="http://schemas.microsoft.com/office/drawing/2014/main" val="418057589"/>
                    </a:ext>
                  </a:extLst>
                </a:gridCol>
                <a:gridCol w="571942">
                  <a:extLst>
                    <a:ext uri="{9D8B030D-6E8A-4147-A177-3AD203B41FA5}">
                      <a16:colId xmlns:a16="http://schemas.microsoft.com/office/drawing/2014/main" val="2094602467"/>
                    </a:ext>
                  </a:extLst>
                </a:gridCol>
                <a:gridCol w="571942">
                  <a:extLst>
                    <a:ext uri="{9D8B030D-6E8A-4147-A177-3AD203B41FA5}">
                      <a16:colId xmlns:a16="http://schemas.microsoft.com/office/drawing/2014/main" val="108412112"/>
                    </a:ext>
                  </a:extLst>
                </a:gridCol>
                <a:gridCol w="571942">
                  <a:extLst>
                    <a:ext uri="{9D8B030D-6E8A-4147-A177-3AD203B41FA5}">
                      <a16:colId xmlns:a16="http://schemas.microsoft.com/office/drawing/2014/main" val="1192004097"/>
                    </a:ext>
                  </a:extLst>
                </a:gridCol>
                <a:gridCol w="571942">
                  <a:extLst>
                    <a:ext uri="{9D8B030D-6E8A-4147-A177-3AD203B41FA5}">
                      <a16:colId xmlns:a16="http://schemas.microsoft.com/office/drawing/2014/main" val="1837925760"/>
                    </a:ext>
                  </a:extLst>
                </a:gridCol>
              </a:tblGrid>
              <a:tr h="414905">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414905">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a:r>
                        <a:rPr lang="en-NZ" sz="1100" b="0" i="0" dirty="0">
                          <a:solidFill>
                            <a:schemeClr val="tx1"/>
                          </a:solidFill>
                          <a:latin typeface="+mn-lt"/>
                        </a:rPr>
                        <a:t>91%</a:t>
                      </a:r>
                    </a:p>
                  </a:txBody>
                  <a:tcPr anchor="ctr"/>
                </a:tc>
                <a:tc>
                  <a:txBody>
                    <a:bodyPr/>
                    <a:lstStyle/>
                    <a:p>
                      <a:pPr algn="ctr"/>
                      <a:r>
                        <a:rPr lang="en-NZ" sz="1100" b="0" i="0" dirty="0">
                          <a:solidFill>
                            <a:schemeClr val="tx1"/>
                          </a:solidFill>
                          <a:latin typeface="+mn-lt"/>
                        </a:rPr>
                        <a:t>86%</a:t>
                      </a:r>
                    </a:p>
                  </a:txBody>
                  <a:tcPr anchor="ctr"/>
                </a:tc>
                <a:extLst>
                  <a:ext uri="{0D108BD9-81ED-4DB2-BD59-A6C34878D82A}">
                    <a16:rowId xmlns:a16="http://schemas.microsoft.com/office/drawing/2014/main" val="2560416338"/>
                  </a:ext>
                </a:extLst>
              </a:tr>
              <a:tr h="414905">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a:r>
                        <a:rPr lang="en-NZ" sz="1100" b="0" i="0" dirty="0">
                          <a:solidFill>
                            <a:schemeClr val="tx1"/>
                          </a:solidFill>
                          <a:latin typeface="+mn-lt"/>
                        </a:rPr>
                        <a:t>88%</a:t>
                      </a:r>
                    </a:p>
                  </a:txBody>
                  <a:tcPr anchor="ctr"/>
                </a:tc>
                <a:tc>
                  <a:txBody>
                    <a:bodyPr/>
                    <a:lstStyle/>
                    <a:p>
                      <a:pPr algn="ctr"/>
                      <a:r>
                        <a:rPr lang="en-NZ" sz="1100" b="0" i="0" dirty="0">
                          <a:solidFill>
                            <a:schemeClr val="tx1"/>
                          </a:solidFill>
                          <a:latin typeface="+mn-lt"/>
                        </a:rPr>
                        <a:t>89%</a:t>
                      </a:r>
                    </a:p>
                  </a:txBody>
                  <a:tcPr anchor="ctr"/>
                </a:tc>
                <a:extLst>
                  <a:ext uri="{0D108BD9-81ED-4DB2-BD59-A6C34878D82A}">
                    <a16:rowId xmlns:a16="http://schemas.microsoft.com/office/drawing/2014/main" val="3264486043"/>
                  </a:ext>
                </a:extLst>
              </a:tr>
              <a:tr h="414905">
                <a:tc>
                  <a:txBody>
                    <a:bodyPr/>
                    <a:lstStyle/>
                    <a:p>
                      <a:pPr algn="ctr" fontAlgn="b"/>
                      <a:r>
                        <a:rPr lang="en-NZ"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a:r>
                        <a:rPr lang="en-NZ" sz="1100" b="0" i="0" dirty="0">
                          <a:solidFill>
                            <a:schemeClr val="tx1"/>
                          </a:solidFill>
                          <a:latin typeface="+mn-lt"/>
                        </a:rPr>
                        <a:t>96%</a:t>
                      </a:r>
                    </a:p>
                  </a:txBody>
                  <a:tcPr anchor="ctr"/>
                </a:tc>
                <a:tc>
                  <a:txBody>
                    <a:bodyPr/>
                    <a:lstStyle/>
                    <a:p>
                      <a:pPr algn="ctr"/>
                      <a:r>
                        <a:rPr lang="en-NZ" sz="1100" b="0" i="0" dirty="0">
                          <a:solidFill>
                            <a:schemeClr val="tx1"/>
                          </a:solidFill>
                          <a:latin typeface="+mn-lt"/>
                        </a:rPr>
                        <a:t>96%</a:t>
                      </a:r>
                    </a:p>
                  </a:txBody>
                  <a:tcPr anchor="ctr"/>
                </a:tc>
                <a:extLst>
                  <a:ext uri="{0D108BD9-81ED-4DB2-BD59-A6C34878D82A}">
                    <a16:rowId xmlns:a16="http://schemas.microsoft.com/office/drawing/2014/main" val="451780157"/>
                  </a:ext>
                </a:extLst>
              </a:tr>
              <a:tr h="414905">
                <a:tc>
                  <a:txBody>
                    <a:bodyPr/>
                    <a:lstStyle/>
                    <a:p>
                      <a:pPr algn="ctr" fontAlgn="b"/>
                      <a:r>
                        <a:rPr lang="en-NZ"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a:r>
                        <a:rPr lang="en-NZ" sz="1100" b="0" i="0" dirty="0">
                          <a:solidFill>
                            <a:schemeClr val="tx1"/>
                          </a:solidFill>
                          <a:latin typeface="+mn-lt"/>
                        </a:rPr>
                        <a:t>98%</a:t>
                      </a:r>
                    </a:p>
                  </a:txBody>
                  <a:tcPr anchor="ctr"/>
                </a:tc>
                <a:tc>
                  <a:txBody>
                    <a:bodyPr/>
                    <a:lstStyle/>
                    <a:p>
                      <a:pPr algn="ctr"/>
                      <a:r>
                        <a:rPr lang="en-NZ" sz="1100" b="0" i="0" dirty="0">
                          <a:solidFill>
                            <a:schemeClr val="tx1"/>
                          </a:solidFill>
                          <a:latin typeface="+mn-lt"/>
                        </a:rPr>
                        <a:t>97%</a:t>
                      </a:r>
                    </a:p>
                  </a:txBody>
                  <a:tcPr anchor="ctr"/>
                </a:tc>
                <a:extLst>
                  <a:ext uri="{0D108BD9-81ED-4DB2-BD59-A6C34878D82A}">
                    <a16:rowId xmlns:a16="http://schemas.microsoft.com/office/drawing/2014/main" val="119613167"/>
                  </a:ext>
                </a:extLst>
              </a:tr>
              <a:tr h="414905">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a:r>
                        <a:rPr lang="en-NZ" sz="1100" b="0" i="0" dirty="0">
                          <a:solidFill>
                            <a:schemeClr val="tx1"/>
                          </a:solidFill>
                          <a:latin typeface="+mn-lt"/>
                        </a:rPr>
                        <a:t>88%</a:t>
                      </a:r>
                    </a:p>
                  </a:txBody>
                  <a:tcPr anchor="ctr"/>
                </a:tc>
                <a:tc>
                  <a:txBody>
                    <a:bodyPr/>
                    <a:lstStyle/>
                    <a:p>
                      <a:pPr algn="ctr"/>
                      <a:r>
                        <a:rPr lang="en-NZ" sz="1100" b="0" i="0" dirty="0">
                          <a:solidFill>
                            <a:schemeClr val="tx1"/>
                          </a:solidFill>
                          <a:latin typeface="+mn-lt"/>
                        </a:rPr>
                        <a:t>89%</a:t>
                      </a:r>
                    </a:p>
                  </a:txBody>
                  <a:tcPr anchor="ctr"/>
                </a:tc>
                <a:extLst>
                  <a:ext uri="{0D108BD9-81ED-4DB2-BD59-A6C34878D82A}">
                    <a16:rowId xmlns:a16="http://schemas.microsoft.com/office/drawing/2014/main" val="1321592414"/>
                  </a:ext>
                </a:extLst>
              </a:tr>
              <a:tr h="414905">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a:r>
                        <a:rPr lang="en-NZ" sz="1100" b="0" i="0" dirty="0">
                          <a:solidFill>
                            <a:schemeClr val="tx1"/>
                          </a:solidFill>
                          <a:latin typeface="+mn-lt"/>
                        </a:rPr>
                        <a:t>88%</a:t>
                      </a:r>
                    </a:p>
                  </a:txBody>
                  <a:tcPr anchor="ctr"/>
                </a:tc>
                <a:tc>
                  <a:txBody>
                    <a:bodyPr/>
                    <a:lstStyle/>
                    <a:p>
                      <a:pPr algn="ctr"/>
                      <a:r>
                        <a:rPr lang="en-NZ" sz="1100" b="0" i="0" dirty="0">
                          <a:solidFill>
                            <a:schemeClr val="tx1"/>
                          </a:solidFill>
                          <a:latin typeface="+mn-lt"/>
                        </a:rPr>
                        <a:t>87%</a:t>
                      </a:r>
                    </a:p>
                  </a:txBody>
                  <a:tcPr anchor="ctr"/>
                </a:tc>
                <a:extLst>
                  <a:ext uri="{0D108BD9-81ED-4DB2-BD59-A6C34878D82A}">
                    <a16:rowId xmlns:a16="http://schemas.microsoft.com/office/drawing/2014/main" val="517898942"/>
                  </a:ext>
                </a:extLst>
              </a:tr>
              <a:tr h="414905">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a:r>
                        <a:rPr lang="en-NZ" sz="1100" b="0" i="0" dirty="0">
                          <a:solidFill>
                            <a:schemeClr val="tx1"/>
                          </a:solidFill>
                          <a:latin typeface="+mn-lt"/>
                        </a:rPr>
                        <a:t>92%</a:t>
                      </a:r>
                    </a:p>
                  </a:txBody>
                  <a:tcPr anchor="ctr"/>
                </a:tc>
                <a:tc>
                  <a:txBody>
                    <a:bodyPr/>
                    <a:lstStyle/>
                    <a:p>
                      <a:pPr algn="ctr"/>
                      <a:r>
                        <a:rPr lang="en-NZ" sz="1100" b="0" i="0" dirty="0">
                          <a:solidFill>
                            <a:schemeClr val="tx1"/>
                          </a:solidFill>
                          <a:latin typeface="+mn-lt"/>
                        </a:rPr>
                        <a:t>94%</a:t>
                      </a:r>
                    </a:p>
                  </a:txBody>
                  <a:tcPr anchor="ctr"/>
                </a:tc>
                <a:extLst>
                  <a:ext uri="{0D108BD9-81ED-4DB2-BD59-A6C34878D82A}">
                    <a16:rowId xmlns:a16="http://schemas.microsoft.com/office/drawing/2014/main" val="456320641"/>
                  </a:ext>
                </a:extLst>
              </a:tr>
              <a:tr h="414905">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a:r>
                        <a:rPr lang="en-NZ" sz="1100" b="0" i="0" dirty="0">
                          <a:solidFill>
                            <a:schemeClr val="tx1"/>
                          </a:solidFill>
                          <a:latin typeface="+mn-lt"/>
                        </a:rPr>
                        <a:t>95%</a:t>
                      </a:r>
                    </a:p>
                  </a:txBody>
                  <a:tcPr anchor="ctr"/>
                </a:tc>
                <a:tc>
                  <a:txBody>
                    <a:bodyPr/>
                    <a:lstStyle/>
                    <a:p>
                      <a:pPr algn="ctr"/>
                      <a:r>
                        <a:rPr lang="en-NZ" sz="1100" b="0" i="0" dirty="0">
                          <a:solidFill>
                            <a:schemeClr val="tx1"/>
                          </a:solidFill>
                          <a:latin typeface="+mn-lt"/>
                        </a:rPr>
                        <a:t>96%</a:t>
                      </a:r>
                    </a:p>
                  </a:txBody>
                  <a:tcPr anchor="ctr"/>
                </a:tc>
                <a:extLst>
                  <a:ext uri="{0D108BD9-81ED-4DB2-BD59-A6C34878D82A}">
                    <a16:rowId xmlns:a16="http://schemas.microsoft.com/office/drawing/2014/main" val="966007829"/>
                  </a:ext>
                </a:extLst>
              </a:tr>
            </a:tbl>
          </a:graphicData>
        </a:graphic>
      </p:graphicFrame>
      <p:graphicFrame>
        <p:nvGraphicFramePr>
          <p:cNvPr id="5" name="Chart 4">
            <a:extLst>
              <a:ext uri="{FF2B5EF4-FFF2-40B4-BE49-F238E27FC236}">
                <a16:creationId xmlns:a16="http://schemas.microsoft.com/office/drawing/2014/main" id="{24BFFE4E-0DF5-4EC2-B778-CC38AEF08F1B}"/>
              </a:ext>
            </a:extLst>
          </p:cNvPr>
          <p:cNvGraphicFramePr/>
          <p:nvPr>
            <p:extLst>
              <p:ext uri="{D42A27DB-BD31-4B8C-83A1-F6EECF244321}">
                <p14:modId xmlns:p14="http://schemas.microsoft.com/office/powerpoint/2010/main" val="607335269"/>
              </p:ext>
            </p:extLst>
          </p:nvPr>
        </p:nvGraphicFramePr>
        <p:xfrm>
          <a:off x="330931" y="2460443"/>
          <a:ext cx="5154993" cy="384215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CDCB5D83-BDC0-4CC7-B7F2-7AF5DC72267D}"/>
              </a:ext>
            </a:extLst>
          </p:cNvPr>
          <p:cNvCxnSpPr>
            <a:cxnSpLocks/>
          </p:cNvCxnSpPr>
          <p:nvPr/>
        </p:nvCxnSpPr>
        <p:spPr>
          <a:xfrm>
            <a:off x="7731454" y="2040071"/>
            <a:ext cx="0" cy="390163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5BA50B-59C5-4D95-A854-5A14EB78ED3C}"/>
              </a:ext>
            </a:extLst>
          </p:cNvPr>
          <p:cNvSpPr txBox="1"/>
          <p:nvPr/>
        </p:nvSpPr>
        <p:spPr>
          <a:xfrm>
            <a:off x="6076966" y="2016358"/>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08C69AC5-6D42-4AE3-B068-FDC1FFBD9846}"/>
              </a:ext>
            </a:extLst>
          </p:cNvPr>
          <p:cNvSpPr txBox="1"/>
          <p:nvPr/>
        </p:nvSpPr>
        <p:spPr>
          <a:xfrm>
            <a:off x="37845" y="6130906"/>
            <a:ext cx="6566641" cy="704954"/>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SF4A.3: Council supports art and culture in the district in a number of ways, including operating the Ashburton Museum as a part of Council, and providing grant funding to the Ashburton Art gallery and Ashburton Trust Events Centre. Overall, are you satisfied or dissatisfied with Council’s level of involvement in arts and culture in the district? n=553</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Public library users n=385, EA networks centre users n=433, Ashburton museum users n=267</a:t>
            </a:r>
          </a:p>
        </p:txBody>
      </p:sp>
      <p:sp>
        <p:nvSpPr>
          <p:cNvPr id="13" name="TextBox 12">
            <a:extLst>
              <a:ext uri="{FF2B5EF4-FFF2-40B4-BE49-F238E27FC236}">
                <a16:creationId xmlns:a16="http://schemas.microsoft.com/office/drawing/2014/main" id="{D563287B-3A96-4EF6-8504-AA318298E826}"/>
              </a:ext>
            </a:extLst>
          </p:cNvPr>
          <p:cNvSpPr txBox="1"/>
          <p:nvPr/>
        </p:nvSpPr>
        <p:spPr>
          <a:xfrm>
            <a:off x="3327875" y="2246072"/>
            <a:ext cx="813648" cy="261610"/>
          </a:xfrm>
          <a:prstGeom prst="rect">
            <a:avLst/>
          </a:prstGeom>
          <a:noFill/>
        </p:spPr>
        <p:txBody>
          <a:bodyPr wrap="square" rtlCol="0">
            <a:spAutoFit/>
          </a:bodyPr>
          <a:lstStyle/>
          <a:p>
            <a:pPr algn="ctr"/>
            <a:r>
              <a:rPr lang="en-NZ" sz="1100" b="1" dirty="0"/>
              <a:t>2021/22</a:t>
            </a:r>
          </a:p>
        </p:txBody>
      </p:sp>
      <p:sp>
        <p:nvSpPr>
          <p:cNvPr id="10" name="TextBox 9">
            <a:extLst>
              <a:ext uri="{FF2B5EF4-FFF2-40B4-BE49-F238E27FC236}">
                <a16:creationId xmlns:a16="http://schemas.microsoft.com/office/drawing/2014/main" id="{2F632FD8-C6D7-4A62-A244-B83E38C3547A}"/>
              </a:ext>
            </a:extLst>
          </p:cNvPr>
          <p:cNvSpPr txBox="1"/>
          <p:nvPr/>
        </p:nvSpPr>
        <p:spPr>
          <a:xfrm>
            <a:off x="7811501" y="2016358"/>
            <a:ext cx="748937" cy="261610"/>
          </a:xfrm>
          <a:prstGeom prst="rect">
            <a:avLst/>
          </a:prstGeom>
          <a:noFill/>
        </p:spPr>
        <p:txBody>
          <a:bodyPr wrap="square" rtlCol="0">
            <a:spAutoFit/>
          </a:bodyPr>
          <a:lstStyle/>
          <a:p>
            <a:pPr algn="ctr"/>
            <a:r>
              <a:rPr lang="en-NZ" sz="1100" b="1" dirty="0"/>
              <a:t>2021/22</a:t>
            </a:r>
          </a:p>
        </p:txBody>
      </p:sp>
      <p:sp>
        <p:nvSpPr>
          <p:cNvPr id="31" name="Isosceles Triangle 30">
            <a:extLst>
              <a:ext uri="{FF2B5EF4-FFF2-40B4-BE49-F238E27FC236}">
                <a16:creationId xmlns:a16="http://schemas.microsoft.com/office/drawing/2014/main" id="{502B8B7C-BE1E-2692-65F6-416EBCB83F9D}"/>
              </a:ext>
            </a:extLst>
          </p:cNvPr>
          <p:cNvSpPr/>
          <p:nvPr/>
        </p:nvSpPr>
        <p:spPr>
          <a:xfrm rot="10800000">
            <a:off x="4024892" y="359668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397B1589-1BDC-7893-ED73-4C2FF2F4A77B}"/>
              </a:ext>
            </a:extLst>
          </p:cNvPr>
          <p:cNvSpPr/>
          <p:nvPr/>
        </p:nvSpPr>
        <p:spPr>
          <a:xfrm rot="10800000">
            <a:off x="4141522" y="442178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3" name="Isosceles Triangle 32">
            <a:extLst>
              <a:ext uri="{FF2B5EF4-FFF2-40B4-BE49-F238E27FC236}">
                <a16:creationId xmlns:a16="http://schemas.microsoft.com/office/drawing/2014/main" id="{DA4D9B85-F580-530F-77AA-6D847669A657}"/>
              </a:ext>
            </a:extLst>
          </p:cNvPr>
          <p:cNvSpPr/>
          <p:nvPr/>
        </p:nvSpPr>
        <p:spPr>
          <a:xfrm rot="10800000">
            <a:off x="8171714" y="354261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4" name="Isosceles Triangle 33">
            <a:extLst>
              <a:ext uri="{FF2B5EF4-FFF2-40B4-BE49-F238E27FC236}">
                <a16:creationId xmlns:a16="http://schemas.microsoft.com/office/drawing/2014/main" id="{2F245889-92AE-D6BE-C266-FD5685140DA3}"/>
              </a:ext>
            </a:extLst>
          </p:cNvPr>
          <p:cNvSpPr/>
          <p:nvPr/>
        </p:nvSpPr>
        <p:spPr>
          <a:xfrm rot="10800000">
            <a:off x="8170028" y="437901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Tree>
    <p:extLst>
      <p:ext uri="{BB962C8B-B14F-4D97-AF65-F5344CB8AC3E}">
        <p14:creationId xmlns:p14="http://schemas.microsoft.com/office/powerpoint/2010/main" val="964809067"/>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251D0-AF04-4B53-A6CD-4417489D9C5A}"/>
              </a:ext>
            </a:extLst>
          </p:cNvPr>
          <p:cNvSpPr>
            <a:spLocks noGrp="1"/>
          </p:cNvSpPr>
          <p:nvPr>
            <p:ph type="body" sz="quarter" idx="11"/>
          </p:nvPr>
        </p:nvSpPr>
        <p:spPr>
          <a:xfrm>
            <a:off x="0" y="1208529"/>
            <a:ext cx="9144000" cy="772055"/>
          </a:xfrm>
        </p:spPr>
        <p:txBody>
          <a:bodyPr/>
          <a:lstStyle/>
          <a:p>
            <a:r>
              <a:rPr lang="en-NZ" i="1" dirty="0">
                <a:solidFill>
                  <a:schemeClr val="tx1"/>
                </a:solidFill>
              </a:rPr>
              <a:t>Too expensive </a:t>
            </a:r>
            <a:r>
              <a:rPr lang="en-NZ" dirty="0">
                <a:solidFill>
                  <a:schemeClr val="tx1"/>
                </a:solidFill>
              </a:rPr>
              <a:t>is the most common comment among those dissatisfied with the services and programmes offered by the EA Networks Centre. </a:t>
            </a:r>
            <a:r>
              <a:rPr lang="en-NZ" i="1" dirty="0">
                <a:solidFill>
                  <a:schemeClr val="tx1"/>
                </a:solidFill>
              </a:rPr>
              <a:t>Better opening hours / more classes </a:t>
            </a:r>
            <a:r>
              <a:rPr lang="en-NZ" dirty="0">
                <a:solidFill>
                  <a:schemeClr val="tx1"/>
                </a:solidFill>
              </a:rPr>
              <a:t>and </a:t>
            </a:r>
            <a:r>
              <a:rPr lang="en-NZ" i="1" dirty="0">
                <a:solidFill>
                  <a:schemeClr val="tx1"/>
                </a:solidFill>
              </a:rPr>
              <a:t>more child orientated facilities </a:t>
            </a:r>
            <a:r>
              <a:rPr lang="en-NZ" dirty="0">
                <a:solidFill>
                  <a:schemeClr val="tx1"/>
                </a:solidFill>
              </a:rPr>
              <a:t>were also frequently mentioned.</a:t>
            </a:r>
            <a:endParaRPr lang="en-NZ" i="1" dirty="0">
              <a:solidFill>
                <a:srgbClr val="FF0000"/>
              </a:solidFill>
            </a:endParaRPr>
          </a:p>
        </p:txBody>
      </p:sp>
      <p:sp>
        <p:nvSpPr>
          <p:cNvPr id="8" name="TextBox 7">
            <a:extLst>
              <a:ext uri="{FF2B5EF4-FFF2-40B4-BE49-F238E27FC236}">
                <a16:creationId xmlns:a16="http://schemas.microsoft.com/office/drawing/2014/main" id="{6E4BCE2C-C7B7-4014-AEEB-CC552FFC9E0D}"/>
              </a:ext>
            </a:extLst>
          </p:cNvPr>
          <p:cNvSpPr txBox="1"/>
          <p:nvPr/>
        </p:nvSpPr>
        <p:spPr>
          <a:xfrm>
            <a:off x="26127" y="6400802"/>
            <a:ext cx="7418052" cy="40244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SF3B5. </a:t>
            </a:r>
            <a:r>
              <a:rPr lang="en-US" sz="650" dirty="0">
                <a:solidFill>
                  <a:srgbClr val="333333"/>
                </a:solidFill>
                <a:latin typeface="Verdana"/>
                <a:ea typeface="Verdana"/>
                <a:cs typeface="Verdana" panose="020B0604030504040204" pitchFamily="34" charset="0"/>
              </a:rPr>
              <a:t>If dissatisfied at SF3A.5: Why are you dissatisfied with the EA Networks Centre services and </a:t>
            </a:r>
            <a:r>
              <a:rPr lang="en-NZ" sz="650" dirty="0">
                <a:solidFill>
                  <a:srgbClr val="333333"/>
                </a:solidFill>
                <a:latin typeface="Verdana"/>
                <a:ea typeface="Verdana"/>
                <a:cs typeface="Verdana" panose="020B0604030504040204" pitchFamily="34" charset="0"/>
              </a:rPr>
              <a:t>programmes</a:t>
            </a:r>
            <a:r>
              <a:rPr lang="en-US" sz="650" dirty="0">
                <a:solidFill>
                  <a:srgbClr val="333333"/>
                </a:solidFill>
                <a:latin typeface="Verdana"/>
                <a:ea typeface="Verdana"/>
                <a:cs typeface="Verdana" panose="020B0604030504040204" pitchFamily="34" charset="0"/>
              </a:rPr>
              <a:t>? n=47</a:t>
            </a:r>
            <a:endParaRPr lang="en-GB" sz="650" dirty="0">
              <a:solidFill>
                <a:srgbClr val="333333"/>
              </a:solidFill>
              <a:latin typeface="Verdana"/>
              <a:ea typeface="Verdana"/>
              <a:cs typeface="Verdana" panose="020B0604030504040204" pitchFamily="34" charset="0"/>
            </a:endParaRPr>
          </a:p>
        </p:txBody>
      </p:sp>
      <p:graphicFrame>
        <p:nvGraphicFramePr>
          <p:cNvPr id="26" name="Chart 25">
            <a:extLst>
              <a:ext uri="{FF2B5EF4-FFF2-40B4-BE49-F238E27FC236}">
                <a16:creationId xmlns:a16="http://schemas.microsoft.com/office/drawing/2014/main" id="{60A2D014-9BCC-4438-96DF-005DC67716C1}"/>
              </a:ext>
            </a:extLst>
          </p:cNvPr>
          <p:cNvGraphicFramePr/>
          <p:nvPr>
            <p:extLst>
              <p:ext uri="{D42A27DB-BD31-4B8C-83A1-F6EECF244321}">
                <p14:modId xmlns:p14="http://schemas.microsoft.com/office/powerpoint/2010/main" val="2305958173"/>
              </p:ext>
            </p:extLst>
          </p:nvPr>
        </p:nvGraphicFramePr>
        <p:xfrm>
          <a:off x="35496" y="2307771"/>
          <a:ext cx="9108504" cy="3857898"/>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C84103D-C6D4-40BA-8A86-A5073D112D75}"/>
              </a:ext>
            </a:extLst>
          </p:cNvPr>
          <p:cNvSpPr txBox="1"/>
          <p:nvPr/>
        </p:nvSpPr>
        <p:spPr>
          <a:xfrm>
            <a:off x="-1" y="804119"/>
            <a:ext cx="7842803" cy="338554"/>
          </a:xfrm>
          <a:prstGeom prst="rect">
            <a:avLst/>
          </a:prstGeom>
          <a:noFill/>
        </p:spPr>
        <p:txBody>
          <a:bodyPr wrap="square" rtlCol="0">
            <a:spAutoFit/>
          </a:bodyPr>
          <a:lstStyle/>
          <a:p>
            <a:pPr defTabSz="914400">
              <a:spcBef>
                <a:spcPct val="0"/>
              </a:spcBef>
            </a:pPr>
            <a:r>
              <a:rPr lang="en-PH" sz="1600" b="1" dirty="0">
                <a:solidFill>
                  <a:schemeClr val="tx1">
                    <a:lumMod val="85000"/>
                    <a:lumOff val="15000"/>
                  </a:schemeClr>
                </a:solidFill>
                <a:latin typeface="+mj-lt"/>
                <a:ea typeface="+mj-ea"/>
                <a:cs typeface="+mj-cs"/>
              </a:rPr>
              <a:t>Dissatisfaction with </a:t>
            </a:r>
            <a:r>
              <a:rPr lang="en-US" sz="1600" b="1" dirty="0">
                <a:solidFill>
                  <a:schemeClr val="tx1">
                    <a:lumMod val="85000"/>
                    <a:lumOff val="15000"/>
                  </a:schemeClr>
                </a:solidFill>
                <a:latin typeface="+mj-lt"/>
                <a:ea typeface="+mj-ea"/>
                <a:cs typeface="+mj-cs"/>
              </a:rPr>
              <a:t>The EA Networks Centre services and </a:t>
            </a:r>
            <a:r>
              <a:rPr lang="en-NZ" sz="1600" b="1" dirty="0">
                <a:solidFill>
                  <a:schemeClr val="tx1">
                    <a:lumMod val="85000"/>
                    <a:lumOff val="15000"/>
                  </a:schemeClr>
                </a:solidFill>
                <a:latin typeface="+mj-lt"/>
                <a:ea typeface="+mj-ea"/>
                <a:cs typeface="+mj-cs"/>
              </a:rPr>
              <a:t>programmes.</a:t>
            </a:r>
          </a:p>
        </p:txBody>
      </p:sp>
    </p:spTree>
    <p:extLst>
      <p:ext uri="{BB962C8B-B14F-4D97-AF65-F5344CB8AC3E}">
        <p14:creationId xmlns:p14="http://schemas.microsoft.com/office/powerpoint/2010/main" val="1577343846"/>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349C-9E3E-4274-94A2-8E012ED88B60}"/>
              </a:ext>
            </a:extLst>
          </p:cNvPr>
          <p:cNvSpPr>
            <a:spLocks noGrp="1"/>
          </p:cNvSpPr>
          <p:nvPr>
            <p:ph type="ctrTitle"/>
          </p:nvPr>
        </p:nvSpPr>
        <p:spPr/>
        <p:txBody>
          <a:bodyPr/>
          <a:lstStyle/>
          <a:p>
            <a:r>
              <a:rPr lang="en-NZ" dirty="0"/>
              <a:t>Arts and culture: Trend in satisfaction (2011 – 2022)</a:t>
            </a:r>
          </a:p>
        </p:txBody>
      </p:sp>
      <p:sp>
        <p:nvSpPr>
          <p:cNvPr id="3" name="Text Placeholder 2">
            <a:extLst>
              <a:ext uri="{FF2B5EF4-FFF2-40B4-BE49-F238E27FC236}">
                <a16:creationId xmlns:a16="http://schemas.microsoft.com/office/drawing/2014/main" id="{8DB277F3-F5D9-47F1-8571-21A4DFD1B6FB}"/>
              </a:ext>
            </a:extLst>
          </p:cNvPr>
          <p:cNvSpPr>
            <a:spLocks noGrp="1"/>
          </p:cNvSpPr>
          <p:nvPr>
            <p:ph type="body" sz="quarter" idx="11"/>
          </p:nvPr>
        </p:nvSpPr>
        <p:spPr/>
        <p:txBody>
          <a:bodyPr/>
          <a:lstStyle/>
          <a:p>
            <a:r>
              <a:rPr lang="en-US" dirty="0">
                <a:solidFill>
                  <a:schemeClr val="tx1"/>
                </a:solidFill>
              </a:rPr>
              <a:t>Satisfaction with Council’s support for </a:t>
            </a:r>
            <a:r>
              <a:rPr lang="en-US" i="1" dirty="0">
                <a:solidFill>
                  <a:schemeClr val="tx1"/>
                </a:solidFill>
              </a:rPr>
              <a:t>Arts and culture</a:t>
            </a:r>
            <a:r>
              <a:rPr lang="en-US" dirty="0">
                <a:solidFill>
                  <a:schemeClr val="tx1"/>
                </a:solidFill>
              </a:rPr>
              <a:t> remains consistently high.</a:t>
            </a:r>
            <a:endParaRPr lang="en-NZ" dirty="0">
              <a:solidFill>
                <a:schemeClr val="tx1"/>
              </a:solidFill>
            </a:endParaRPr>
          </a:p>
        </p:txBody>
      </p:sp>
      <p:graphicFrame>
        <p:nvGraphicFramePr>
          <p:cNvPr id="4" name="Chart 3">
            <a:extLst>
              <a:ext uri="{FF2B5EF4-FFF2-40B4-BE49-F238E27FC236}">
                <a16:creationId xmlns:a16="http://schemas.microsoft.com/office/drawing/2014/main" id="{8C94921B-70C1-496E-B7CC-DAFDCB618EA9}"/>
              </a:ext>
            </a:extLst>
          </p:cNvPr>
          <p:cNvGraphicFramePr/>
          <p:nvPr>
            <p:extLst>
              <p:ext uri="{D42A27DB-BD31-4B8C-83A1-F6EECF244321}">
                <p14:modId xmlns:p14="http://schemas.microsoft.com/office/powerpoint/2010/main" val="4152809995"/>
              </p:ext>
            </p:extLst>
          </p:nvPr>
        </p:nvGraphicFramePr>
        <p:xfrm>
          <a:off x="297180" y="2458335"/>
          <a:ext cx="8610600" cy="33633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7BD6C2-B8E7-4B1B-9680-947BC8CBF3FF}"/>
              </a:ext>
            </a:extLst>
          </p:cNvPr>
          <p:cNvSpPr txBox="1"/>
          <p:nvPr/>
        </p:nvSpPr>
        <p:spPr>
          <a:xfrm>
            <a:off x="35496" y="6157519"/>
            <a:ext cx="7418052" cy="69455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SF4A.3: Council supports art and culture in the district in a number of ways, including operating the Ashburton Museum as a part of Council, and providing grant funding to the Ashburton Art gallery and Ashburton Trust Events Centre. Overall, are you satisfied or dissatisfied with Council’s level of involvement in arts and culture in the district? </a:t>
            </a:r>
          </a:p>
        </p:txBody>
      </p:sp>
    </p:spTree>
    <p:extLst>
      <p:ext uri="{BB962C8B-B14F-4D97-AF65-F5344CB8AC3E}">
        <p14:creationId xmlns:p14="http://schemas.microsoft.com/office/powerpoint/2010/main" val="545762265"/>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349C-9E3E-4274-94A2-8E012ED88B60}"/>
              </a:ext>
            </a:extLst>
          </p:cNvPr>
          <p:cNvSpPr>
            <a:spLocks noGrp="1"/>
          </p:cNvSpPr>
          <p:nvPr>
            <p:ph type="ctrTitle"/>
          </p:nvPr>
        </p:nvSpPr>
        <p:spPr/>
        <p:txBody>
          <a:bodyPr/>
          <a:lstStyle/>
          <a:p>
            <a:r>
              <a:rPr lang="en-NZ" dirty="0"/>
              <a:t>Public library: Trend in satisfaction (2011 – 2022)</a:t>
            </a:r>
          </a:p>
        </p:txBody>
      </p:sp>
      <p:sp>
        <p:nvSpPr>
          <p:cNvPr id="3" name="Text Placeholder 2">
            <a:extLst>
              <a:ext uri="{FF2B5EF4-FFF2-40B4-BE49-F238E27FC236}">
                <a16:creationId xmlns:a16="http://schemas.microsoft.com/office/drawing/2014/main" id="{8DB277F3-F5D9-47F1-8571-21A4DFD1B6FB}"/>
              </a:ext>
            </a:extLst>
          </p:cNvPr>
          <p:cNvSpPr>
            <a:spLocks noGrp="1"/>
          </p:cNvSpPr>
          <p:nvPr>
            <p:ph type="body" sz="quarter" idx="11"/>
          </p:nvPr>
        </p:nvSpPr>
        <p:spPr/>
        <p:txBody>
          <a:bodyPr/>
          <a:lstStyle/>
          <a:p>
            <a:r>
              <a:rPr lang="en-US" dirty="0">
                <a:solidFill>
                  <a:schemeClr val="tx1"/>
                </a:solidFill>
              </a:rPr>
              <a:t>Perceptions of Council’s </a:t>
            </a:r>
            <a:r>
              <a:rPr lang="en-US" i="1" dirty="0">
                <a:solidFill>
                  <a:schemeClr val="tx1"/>
                </a:solidFill>
              </a:rPr>
              <a:t>Public library service</a:t>
            </a:r>
            <a:r>
              <a:rPr lang="en-US" dirty="0">
                <a:solidFill>
                  <a:schemeClr val="tx1"/>
                </a:solidFill>
              </a:rPr>
              <a:t> have been very favourable in the past decade, overall satisfaction with the </a:t>
            </a:r>
            <a:r>
              <a:rPr lang="en-US" i="1" dirty="0">
                <a:solidFill>
                  <a:schemeClr val="tx1"/>
                </a:solidFill>
              </a:rPr>
              <a:t>Public library </a:t>
            </a:r>
            <a:r>
              <a:rPr lang="en-US" dirty="0">
                <a:solidFill>
                  <a:schemeClr val="tx1"/>
                </a:solidFill>
              </a:rPr>
              <a:t>has decreased slightly to 96% but remains very high.</a:t>
            </a:r>
            <a:endParaRPr lang="en-NZ" dirty="0">
              <a:solidFill>
                <a:schemeClr val="tx1"/>
              </a:solidFill>
            </a:endParaRPr>
          </a:p>
        </p:txBody>
      </p:sp>
      <p:graphicFrame>
        <p:nvGraphicFramePr>
          <p:cNvPr id="4" name="Chart 3">
            <a:extLst>
              <a:ext uri="{FF2B5EF4-FFF2-40B4-BE49-F238E27FC236}">
                <a16:creationId xmlns:a16="http://schemas.microsoft.com/office/drawing/2014/main" id="{8C94921B-70C1-496E-B7CC-DAFDCB618EA9}"/>
              </a:ext>
            </a:extLst>
          </p:cNvPr>
          <p:cNvGraphicFramePr/>
          <p:nvPr>
            <p:extLst>
              <p:ext uri="{D42A27DB-BD31-4B8C-83A1-F6EECF244321}">
                <p14:modId xmlns:p14="http://schemas.microsoft.com/office/powerpoint/2010/main" val="1159688277"/>
              </p:ext>
            </p:extLst>
          </p:nvPr>
        </p:nvGraphicFramePr>
        <p:xfrm>
          <a:off x="297180" y="2458335"/>
          <a:ext cx="8610600" cy="33633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7BD6C2-B8E7-4B1B-9680-947BC8CBF3FF}"/>
              </a:ext>
            </a:extLst>
          </p:cNvPr>
          <p:cNvSpPr txBox="1"/>
          <p:nvPr/>
        </p:nvSpPr>
        <p:spPr>
          <a:xfrm>
            <a:off x="35496" y="6365965"/>
            <a:ext cx="7418052" cy="486109"/>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421855539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E456-81ED-40B9-AB0D-2F2860A8A775}"/>
              </a:ext>
            </a:extLst>
          </p:cNvPr>
          <p:cNvSpPr>
            <a:spLocks noGrp="1"/>
          </p:cNvSpPr>
          <p:nvPr>
            <p:ph type="ctrTitle"/>
          </p:nvPr>
        </p:nvSpPr>
        <p:spPr/>
        <p:txBody>
          <a:bodyPr/>
          <a:lstStyle/>
          <a:p>
            <a:r>
              <a:rPr lang="en-NZ" dirty="0"/>
              <a:t>Introduction, objectives and methodology</a:t>
            </a:r>
          </a:p>
        </p:txBody>
      </p:sp>
      <p:sp>
        <p:nvSpPr>
          <p:cNvPr id="5" name="Rectangle 3">
            <a:extLst>
              <a:ext uri="{FF2B5EF4-FFF2-40B4-BE49-F238E27FC236}">
                <a16:creationId xmlns:a16="http://schemas.microsoft.com/office/drawing/2014/main" id="{A12B4AFD-19BD-4E99-A953-E3EA8712026A}"/>
              </a:ext>
            </a:extLst>
          </p:cNvPr>
          <p:cNvSpPr txBox="1">
            <a:spLocks noChangeArrowheads="1"/>
          </p:cNvSpPr>
          <p:nvPr/>
        </p:nvSpPr>
        <p:spPr>
          <a:xfrm>
            <a:off x="179512" y="1799350"/>
            <a:ext cx="8784976" cy="4218275"/>
          </a:xfrm>
          <a:prstGeom prst="rect">
            <a:avLst/>
          </a:prstGeom>
        </p:spPr>
        <p:txBody>
          <a:bodyPr lIns="144000" rIns="144000"/>
          <a:lstStyle/>
          <a:p>
            <a:pPr marL="342900" marR="0" lvl="0" indent="-342900" algn="just" defTabSz="914400" rtl="0" eaLnBrk="1" fontAlgn="auto" latinLnBrk="0" hangingPunct="1">
              <a:lnSpc>
                <a:spcPct val="100000"/>
              </a:lnSpc>
              <a:spcBef>
                <a:spcPts val="288"/>
              </a:spcBef>
              <a:spcAft>
                <a:spcPts val="0"/>
              </a:spcAft>
              <a:buClrTx/>
              <a:buSzTx/>
              <a:buFont typeface="Arial" panose="020B0604020202020204" pitchFamily="34" charset="0"/>
              <a:buNone/>
              <a:tabLst/>
              <a:defRPr/>
            </a:pPr>
            <a:r>
              <a:rPr kumimoji="0" lang="en-NZ" sz="1100" b="1" i="0" u="none" strike="noStrike" kern="1200" cap="none" spc="0" normalizeH="0" baseline="0" noProof="0" dirty="0">
                <a:ln>
                  <a:noFill/>
                </a:ln>
                <a:solidFill>
                  <a:schemeClr val="tx1">
                    <a:lumMod val="75000"/>
                    <a:lumOff val="25000"/>
                  </a:schemeClr>
                </a:solidFill>
                <a:effectLst/>
                <a:uLnTx/>
                <a:uFillTx/>
                <a:latin typeface="+mn-lt"/>
                <a:ea typeface="+mn-ea"/>
                <a:cs typeface="+mn-cs"/>
              </a:rPr>
              <a:t>Introduction</a:t>
            </a:r>
          </a:p>
          <a:p>
            <a:pPr lvl="0">
              <a:spcBef>
                <a:spcPct val="20000"/>
              </a:spcBef>
              <a:defRPr/>
            </a:pPr>
            <a:r>
              <a:rPr lang="en-NZ" sz="1100" dirty="0"/>
              <a:t>The Ashburton District Council has an ongoing need to measure how satisfied residents are with resources, facilities and services provided by Council, and to prioritise improvement opportunities that will be valued by the community. </a:t>
            </a:r>
            <a:endParaRPr kumimoji="0" lang="en-NZ" sz="11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just" defTabSz="914400" rtl="0" eaLnBrk="1" fontAlgn="auto" latinLnBrk="0" hangingPunct="1">
              <a:lnSpc>
                <a:spcPct val="100000"/>
              </a:lnSpc>
              <a:spcBef>
                <a:spcPts val="288"/>
              </a:spcBef>
              <a:spcAft>
                <a:spcPts val="0"/>
              </a:spcAft>
              <a:buClrTx/>
              <a:buSzTx/>
              <a:buFont typeface="Arial" panose="020B0604020202020204" pitchFamily="34" charset="0"/>
              <a:buNone/>
              <a:tabLst/>
              <a:defRPr/>
            </a:pPr>
            <a:endParaRPr kumimoji="0" lang="en-NZ" sz="11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288"/>
              </a:spcBef>
              <a:spcAft>
                <a:spcPts val="0"/>
              </a:spcAft>
              <a:buClrTx/>
              <a:buSzTx/>
              <a:buFont typeface="Arial" panose="020B0604020202020204" pitchFamily="34" charset="0"/>
              <a:buNone/>
              <a:tabLst/>
              <a:defRPr/>
            </a:pPr>
            <a:r>
              <a:rPr kumimoji="0" lang="en-NZ" sz="1100" b="1" i="0" u="none" strike="noStrike" kern="1200" cap="none" spc="0" normalizeH="0" baseline="0" noProof="0" dirty="0">
                <a:ln>
                  <a:noFill/>
                </a:ln>
                <a:solidFill>
                  <a:schemeClr val="tx1">
                    <a:lumMod val="75000"/>
                    <a:lumOff val="25000"/>
                  </a:schemeClr>
                </a:solidFill>
                <a:effectLst/>
                <a:uLnTx/>
                <a:uFillTx/>
                <a:latin typeface="+mn-lt"/>
                <a:ea typeface="+mn-ea"/>
                <a:cs typeface="+mn-cs"/>
              </a:rPr>
              <a:t>Research objectives</a:t>
            </a:r>
          </a:p>
          <a:p>
            <a:pPr marL="342900" lvl="0" indent="-342900">
              <a:buFont typeface="Wingdings" panose="05000000000000000000" pitchFamily="2" charset="2"/>
              <a:buChar char="§"/>
              <a:defRPr/>
            </a:pPr>
            <a:r>
              <a:rPr lang="en-NZ" sz="1100" dirty="0">
                <a:solidFill>
                  <a:schemeClr val="tx1">
                    <a:lumMod val="75000"/>
                    <a:lumOff val="25000"/>
                  </a:schemeClr>
                </a:solidFill>
              </a:rPr>
              <a:t>To provide a robust measure of satisfaction with Council’s performance in relation to service delivery</a:t>
            </a:r>
          </a:p>
          <a:p>
            <a:pPr marL="342900" indent="-342900">
              <a:buFont typeface="Wingdings" panose="05000000000000000000" pitchFamily="2" charset="2"/>
              <a:buChar char="§"/>
              <a:defRPr/>
            </a:pPr>
            <a:r>
              <a:rPr lang="en-NZ" sz="1100" dirty="0">
                <a:solidFill>
                  <a:schemeClr val="tx1">
                    <a:lumMod val="75000"/>
                    <a:lumOff val="25000"/>
                  </a:schemeClr>
                </a:solidFill>
              </a:rPr>
              <a:t>To establish perceptions of various services, infrastructure and facilities provided by Council</a:t>
            </a:r>
          </a:p>
          <a:p>
            <a:pPr marL="342900" lvl="0" indent="-342900">
              <a:buFont typeface="Wingdings" panose="05000000000000000000" pitchFamily="2" charset="2"/>
              <a:buChar char="§"/>
              <a:defRPr/>
            </a:pPr>
            <a:r>
              <a:rPr lang="en-NZ" sz="1100" dirty="0">
                <a:solidFill>
                  <a:schemeClr val="tx1">
                    <a:lumMod val="75000"/>
                    <a:lumOff val="25000"/>
                  </a:schemeClr>
                </a:solidFill>
              </a:rPr>
              <a:t>To assess changes in satisfaction over time and measure progress towards the long-term objectives</a:t>
            </a:r>
          </a:p>
          <a:p>
            <a:pPr marL="342900" lvl="0" indent="-342900">
              <a:buFont typeface="Wingdings" panose="05000000000000000000" pitchFamily="2" charset="2"/>
              <a:buChar char="§"/>
              <a:defRPr/>
            </a:pPr>
            <a:endParaRPr kumimoji="0" lang="en-NZ" sz="11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288"/>
              </a:spcBef>
              <a:spcAft>
                <a:spcPts val="0"/>
              </a:spcAft>
              <a:buClrTx/>
              <a:buSzTx/>
              <a:buFont typeface="Arial" panose="020B0604020202020204" pitchFamily="34" charset="0"/>
              <a:buNone/>
              <a:tabLst/>
              <a:defRPr/>
            </a:pPr>
            <a:r>
              <a:rPr kumimoji="0" lang="en-NZ" sz="1100" b="1" i="0" u="none" strike="noStrike" kern="1200" cap="none" spc="0" normalizeH="0" baseline="0" noProof="0" dirty="0">
                <a:ln>
                  <a:noFill/>
                </a:ln>
                <a:solidFill>
                  <a:schemeClr val="tx1">
                    <a:lumMod val="75000"/>
                    <a:lumOff val="25000"/>
                  </a:schemeClr>
                </a:solidFill>
                <a:effectLst/>
                <a:uLnTx/>
                <a:uFillTx/>
                <a:latin typeface="+mn-lt"/>
                <a:ea typeface="+mn-ea"/>
                <a:cs typeface="+mn-cs"/>
              </a:rPr>
              <a:t>Methodology</a:t>
            </a:r>
          </a:p>
          <a:p>
            <a:pPr marL="342900" lvl="0" indent="-342900">
              <a:buFont typeface="Wingdings" panose="05000000000000000000" pitchFamily="2" charset="2"/>
              <a:buChar char="§"/>
              <a:defRPr/>
            </a:pPr>
            <a:r>
              <a:rPr lang="en-NZ" sz="1100" dirty="0">
                <a:solidFill>
                  <a:schemeClr val="tx1">
                    <a:lumMod val="75000"/>
                    <a:lumOff val="25000"/>
                  </a:schemeClr>
                </a:solidFill>
              </a:rPr>
              <a:t>A statistically robust survey conducted via a quarterly mixed method approach to data collection consisting of a postal invitation to an online survey, </a:t>
            </a:r>
            <a:r>
              <a:rPr lang="en-NZ" sz="1100" dirty="0"/>
              <a:t>with a paper survey sent out as back up.</a:t>
            </a:r>
            <a:endParaRPr lang="en-NZ" sz="1100" strike="sngStrike" dirty="0"/>
          </a:p>
          <a:p>
            <a:pPr marL="342900" lvl="0" indent="-342900">
              <a:buFont typeface="Wingdings" panose="05000000000000000000" pitchFamily="2" charset="2"/>
              <a:buChar char="§"/>
              <a:defRPr/>
            </a:pPr>
            <a:r>
              <a:rPr lang="en-NZ" sz="1100" dirty="0"/>
              <a:t>A total o</a:t>
            </a:r>
            <a:r>
              <a:rPr lang="en-NZ" sz="1100" dirty="0">
                <a:solidFill>
                  <a:schemeClr val="tx1">
                    <a:lumMod val="75000"/>
                    <a:lumOff val="25000"/>
                  </a:schemeClr>
                </a:solidFill>
              </a:rPr>
              <a:t>f 4,000 invitations were posted. The aim </a:t>
            </a:r>
            <a:r>
              <a:rPr lang="en-NZ" sz="1100" dirty="0"/>
              <a:t>was</a:t>
            </a:r>
            <a:r>
              <a:rPr lang="en-NZ" sz="1100" dirty="0">
                <a:solidFill>
                  <a:srgbClr val="FF0000"/>
                </a:solidFill>
              </a:rPr>
              <a:t> </a:t>
            </a:r>
            <a:r>
              <a:rPr lang="en-NZ" sz="1100" dirty="0">
                <a:solidFill>
                  <a:schemeClr val="tx1">
                    <a:lumMod val="75000"/>
                    <a:lumOff val="25000"/>
                  </a:schemeClr>
                </a:solidFill>
              </a:rPr>
              <a:t>to complete n=800 (n=200 per quarter). The sample achieved for </a:t>
            </a:r>
            <a:r>
              <a:rPr lang="en-NZ" sz="1100" dirty="0"/>
              <a:t>2021</a:t>
            </a:r>
            <a:r>
              <a:rPr lang="en-NZ" sz="1100" dirty="0">
                <a:solidFill>
                  <a:schemeClr val="tx1">
                    <a:lumMod val="75000"/>
                    <a:lumOff val="25000"/>
                  </a:schemeClr>
                </a:solidFill>
              </a:rPr>
              <a:t>/22 was n=871 residents across the Ashburton District area.</a:t>
            </a:r>
          </a:p>
          <a:p>
            <a:pPr marL="357188" lvl="0" indent="-357188">
              <a:spcAft>
                <a:spcPts val="300"/>
              </a:spcAft>
              <a:buFont typeface="Wingdings" panose="05000000000000000000" pitchFamily="2" charset="2"/>
              <a:buChar char="§"/>
              <a:defRPr/>
            </a:pPr>
            <a:r>
              <a:rPr lang="en-NZ" sz="1100" dirty="0">
                <a:solidFill>
                  <a:schemeClr val="tx1">
                    <a:lumMod val="75000"/>
                    <a:lumOff val="25000"/>
                  </a:schemeClr>
                </a:solidFill>
              </a:rPr>
              <a:t>Post data collection the sample has been weighted so it is aligned with known population distributions for the Ashburton District Council area, as per the Census 2018 results, based on age, gender and location. </a:t>
            </a:r>
          </a:p>
          <a:p>
            <a:pPr marL="357188" lvl="0" indent="-357188">
              <a:spcAft>
                <a:spcPts val="300"/>
              </a:spcAft>
              <a:buFont typeface="Wingdings" panose="05000000000000000000" pitchFamily="2" charset="2"/>
              <a:buChar char="§"/>
              <a:defRPr/>
            </a:pPr>
            <a:r>
              <a:rPr lang="en-NZ" sz="1100" dirty="0">
                <a:solidFill>
                  <a:schemeClr val="tx1">
                    <a:lumMod val="75000"/>
                    <a:lumOff val="25000"/>
                  </a:schemeClr>
                </a:solidFill>
              </a:rPr>
              <a:t>At an aggregate level the sample has an expected 95% confidence interval (margin of error) of +/- 3.32%. </a:t>
            </a:r>
          </a:p>
          <a:p>
            <a:pPr marL="357188" lvl="0" indent="-357188">
              <a:spcAft>
                <a:spcPts val="300"/>
              </a:spcAft>
              <a:buFont typeface="Wingdings" panose="05000000000000000000" pitchFamily="2" charset="2"/>
              <a:buChar char="§"/>
              <a:defRPr/>
            </a:pPr>
            <a:r>
              <a:rPr lang="en-NZ" sz="1100" dirty="0">
                <a:solidFill>
                  <a:schemeClr val="tx1">
                    <a:lumMod val="75000"/>
                    <a:lumOff val="25000"/>
                  </a:schemeClr>
                </a:solidFill>
              </a:rPr>
              <a:t>Data collection took place in four waves: between 2 September and 7 October 2021, 2 December and 10 January 2022, 2 March and 5 April 2022, and 25 May and 30 June 2022.</a:t>
            </a:r>
          </a:p>
          <a:p>
            <a:pPr lvl="0">
              <a:spcAft>
                <a:spcPts val="300"/>
              </a:spcAft>
              <a:defRPr/>
            </a:pPr>
            <a:endParaRPr kumimoji="0" lang="en-NZ" sz="1100" b="0" i="0" u="none" strike="noStrike" kern="1200" cap="none" spc="0" normalizeH="0" baseline="0" noProof="0" dirty="0">
              <a:ln>
                <a:noFill/>
              </a:ln>
              <a:solidFill>
                <a:schemeClr val="tx1">
                  <a:lumMod val="75000"/>
                  <a:lumOff val="25000"/>
                </a:schemeClr>
              </a:solidFill>
              <a:effectLst/>
              <a:uLnTx/>
              <a:uFillTx/>
            </a:endParaRPr>
          </a:p>
          <a:p>
            <a:pPr lvl="0">
              <a:spcAft>
                <a:spcPts val="300"/>
              </a:spcAft>
              <a:defRPr/>
            </a:pPr>
            <a:r>
              <a:rPr lang="en-NZ" sz="1100" b="1" dirty="0">
                <a:solidFill>
                  <a:schemeClr val="tx1">
                    <a:lumMod val="75000"/>
                    <a:lumOff val="25000"/>
                  </a:schemeClr>
                </a:solidFill>
              </a:rPr>
              <a:t>Notes</a:t>
            </a:r>
          </a:p>
          <a:p>
            <a:pPr>
              <a:spcAft>
                <a:spcPts val="300"/>
              </a:spcAft>
              <a:defRPr/>
            </a:pPr>
            <a:r>
              <a:rPr lang="en-NZ" sz="1100" dirty="0">
                <a:solidFill>
                  <a:schemeClr val="tx1">
                    <a:lumMod val="85000"/>
                    <a:lumOff val="15000"/>
                  </a:schemeClr>
                </a:solidFill>
              </a:rPr>
              <a:t>Due to rounding, percentages may add to just over or under +/- 1%.</a:t>
            </a:r>
            <a:endParaRPr lang="en-NZ" sz="1100" dirty="0">
              <a:solidFill>
                <a:srgbClr val="FF0000"/>
              </a:solidFill>
            </a:endParaRPr>
          </a:p>
        </p:txBody>
      </p:sp>
    </p:spTree>
    <p:extLst>
      <p:ext uri="{BB962C8B-B14F-4D97-AF65-F5344CB8AC3E}">
        <p14:creationId xmlns:p14="http://schemas.microsoft.com/office/powerpoint/2010/main" val="1040910554"/>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349C-9E3E-4274-94A2-8E012ED88B60}"/>
              </a:ext>
            </a:extLst>
          </p:cNvPr>
          <p:cNvSpPr>
            <a:spLocks noGrp="1"/>
          </p:cNvSpPr>
          <p:nvPr>
            <p:ph type="ctrTitle"/>
          </p:nvPr>
        </p:nvSpPr>
        <p:spPr/>
        <p:txBody>
          <a:bodyPr/>
          <a:lstStyle/>
          <a:p>
            <a:r>
              <a:rPr lang="en-NZ" dirty="0"/>
              <a:t>EA Networks Centre: Trend in satisfaction (2016 – 2022)</a:t>
            </a:r>
          </a:p>
        </p:txBody>
      </p:sp>
      <p:sp>
        <p:nvSpPr>
          <p:cNvPr id="3" name="Text Placeholder 2">
            <a:extLst>
              <a:ext uri="{FF2B5EF4-FFF2-40B4-BE49-F238E27FC236}">
                <a16:creationId xmlns:a16="http://schemas.microsoft.com/office/drawing/2014/main" id="{8DB277F3-F5D9-47F1-8571-21A4DFD1B6FB}"/>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EA Networks Centre </a:t>
            </a:r>
            <a:r>
              <a:rPr lang="en-US" dirty="0">
                <a:solidFill>
                  <a:schemeClr val="tx1"/>
                </a:solidFill>
              </a:rPr>
              <a:t>has decreased significantly overall and increased slightly amongst users. </a:t>
            </a:r>
            <a:endParaRPr lang="en-NZ" dirty="0">
              <a:solidFill>
                <a:schemeClr val="tx1"/>
              </a:solidFill>
            </a:endParaRPr>
          </a:p>
        </p:txBody>
      </p:sp>
      <p:graphicFrame>
        <p:nvGraphicFramePr>
          <p:cNvPr id="4" name="Chart 3">
            <a:extLst>
              <a:ext uri="{FF2B5EF4-FFF2-40B4-BE49-F238E27FC236}">
                <a16:creationId xmlns:a16="http://schemas.microsoft.com/office/drawing/2014/main" id="{8C94921B-70C1-496E-B7CC-DAFDCB618EA9}"/>
              </a:ext>
            </a:extLst>
          </p:cNvPr>
          <p:cNvGraphicFramePr/>
          <p:nvPr>
            <p:extLst>
              <p:ext uri="{D42A27DB-BD31-4B8C-83A1-F6EECF244321}">
                <p14:modId xmlns:p14="http://schemas.microsoft.com/office/powerpoint/2010/main" val="2955004315"/>
              </p:ext>
            </p:extLst>
          </p:nvPr>
        </p:nvGraphicFramePr>
        <p:xfrm>
          <a:off x="297180" y="2458335"/>
          <a:ext cx="8610600" cy="33633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7BD6C2-B8E7-4B1B-9680-947BC8CBF3FF}"/>
              </a:ext>
            </a:extLst>
          </p:cNvPr>
          <p:cNvSpPr txBox="1"/>
          <p:nvPr/>
        </p:nvSpPr>
        <p:spPr>
          <a:xfrm>
            <a:off x="76200" y="6379219"/>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4135676730"/>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349C-9E3E-4274-94A2-8E012ED88B60}"/>
              </a:ext>
            </a:extLst>
          </p:cNvPr>
          <p:cNvSpPr>
            <a:spLocks noGrp="1"/>
          </p:cNvSpPr>
          <p:nvPr>
            <p:ph type="ctrTitle"/>
          </p:nvPr>
        </p:nvSpPr>
        <p:spPr/>
        <p:txBody>
          <a:bodyPr/>
          <a:lstStyle/>
          <a:p>
            <a:r>
              <a:rPr lang="en-NZ" dirty="0"/>
              <a:t>Ashburton museum: Trend in satisfaction (2016 – 2022)</a:t>
            </a:r>
          </a:p>
        </p:txBody>
      </p:sp>
      <p:sp>
        <p:nvSpPr>
          <p:cNvPr id="3" name="Text Placeholder 2">
            <a:extLst>
              <a:ext uri="{FF2B5EF4-FFF2-40B4-BE49-F238E27FC236}">
                <a16:creationId xmlns:a16="http://schemas.microsoft.com/office/drawing/2014/main" id="{8DB277F3-F5D9-47F1-8571-21A4DFD1B6FB}"/>
              </a:ext>
            </a:extLst>
          </p:cNvPr>
          <p:cNvSpPr>
            <a:spLocks noGrp="1"/>
          </p:cNvSpPr>
          <p:nvPr>
            <p:ph type="body" sz="quarter" idx="11"/>
          </p:nvPr>
        </p:nvSpPr>
        <p:spPr/>
        <p:txBody>
          <a:bodyPr/>
          <a:lstStyle/>
          <a:p>
            <a:r>
              <a:rPr lang="en-US" dirty="0">
                <a:solidFill>
                  <a:schemeClr val="tx1"/>
                </a:solidFill>
              </a:rPr>
              <a:t>Residents’ satisfaction with the </a:t>
            </a:r>
            <a:r>
              <a:rPr lang="en-US" i="1" dirty="0">
                <a:solidFill>
                  <a:schemeClr val="tx1"/>
                </a:solidFill>
              </a:rPr>
              <a:t>Ashburton Museum</a:t>
            </a:r>
            <a:r>
              <a:rPr lang="en-US" dirty="0">
                <a:solidFill>
                  <a:schemeClr val="tx1"/>
                </a:solidFill>
              </a:rPr>
              <a:t> continues to rise steadily.</a:t>
            </a:r>
            <a:endParaRPr lang="en-NZ" dirty="0">
              <a:solidFill>
                <a:schemeClr val="tx1"/>
              </a:solidFill>
            </a:endParaRPr>
          </a:p>
        </p:txBody>
      </p:sp>
      <p:graphicFrame>
        <p:nvGraphicFramePr>
          <p:cNvPr id="4" name="Chart 3">
            <a:extLst>
              <a:ext uri="{FF2B5EF4-FFF2-40B4-BE49-F238E27FC236}">
                <a16:creationId xmlns:a16="http://schemas.microsoft.com/office/drawing/2014/main" id="{8C94921B-70C1-496E-B7CC-DAFDCB618EA9}"/>
              </a:ext>
            </a:extLst>
          </p:cNvPr>
          <p:cNvGraphicFramePr/>
          <p:nvPr>
            <p:extLst>
              <p:ext uri="{D42A27DB-BD31-4B8C-83A1-F6EECF244321}">
                <p14:modId xmlns:p14="http://schemas.microsoft.com/office/powerpoint/2010/main" val="3862316707"/>
              </p:ext>
            </p:extLst>
          </p:nvPr>
        </p:nvGraphicFramePr>
        <p:xfrm>
          <a:off x="297180" y="2458335"/>
          <a:ext cx="8610600" cy="33633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7BD6C2-B8E7-4B1B-9680-947BC8CBF3FF}"/>
              </a:ext>
            </a:extLst>
          </p:cNvPr>
          <p:cNvSpPr txBox="1"/>
          <p:nvPr/>
        </p:nvSpPr>
        <p:spPr>
          <a:xfrm>
            <a:off x="35496" y="6408126"/>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2156074729"/>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349C-9E3E-4274-94A2-8E012ED88B60}"/>
              </a:ext>
            </a:extLst>
          </p:cNvPr>
          <p:cNvSpPr>
            <a:spLocks noGrp="1"/>
          </p:cNvSpPr>
          <p:nvPr>
            <p:ph type="ctrTitle"/>
          </p:nvPr>
        </p:nvSpPr>
        <p:spPr/>
        <p:txBody>
          <a:bodyPr/>
          <a:lstStyle/>
          <a:p>
            <a:r>
              <a:rPr lang="en-NZ" dirty="0"/>
              <a:t>Recreation and leisure: Trend in satisfaction (2011 – 2022)</a:t>
            </a:r>
          </a:p>
        </p:txBody>
      </p:sp>
      <p:sp>
        <p:nvSpPr>
          <p:cNvPr id="3" name="Text Placeholder 2">
            <a:extLst>
              <a:ext uri="{FF2B5EF4-FFF2-40B4-BE49-F238E27FC236}">
                <a16:creationId xmlns:a16="http://schemas.microsoft.com/office/drawing/2014/main" id="{8DB277F3-F5D9-47F1-8571-21A4DFD1B6FB}"/>
              </a:ext>
            </a:extLst>
          </p:cNvPr>
          <p:cNvSpPr>
            <a:spLocks noGrp="1"/>
          </p:cNvSpPr>
          <p:nvPr>
            <p:ph type="body" sz="quarter" idx="11"/>
          </p:nvPr>
        </p:nvSpPr>
        <p:spPr/>
        <p:txBody>
          <a:bodyPr/>
          <a:lstStyle/>
          <a:p>
            <a:r>
              <a:rPr lang="en-US" dirty="0">
                <a:solidFill>
                  <a:schemeClr val="tx1"/>
                </a:solidFill>
              </a:rPr>
              <a:t>Council’s performance in the provision and maintenance of </a:t>
            </a:r>
            <a:r>
              <a:rPr lang="en-US" i="1" dirty="0">
                <a:solidFill>
                  <a:schemeClr val="tx1"/>
                </a:solidFill>
              </a:rPr>
              <a:t>Recreation and leisure </a:t>
            </a:r>
            <a:r>
              <a:rPr lang="en-US" dirty="0">
                <a:solidFill>
                  <a:schemeClr val="tx1"/>
                </a:solidFill>
              </a:rPr>
              <a:t>services and facilities continues to be rated very highly.</a:t>
            </a:r>
            <a:endParaRPr lang="en-NZ" dirty="0">
              <a:solidFill>
                <a:schemeClr val="tx1"/>
              </a:solidFill>
            </a:endParaRPr>
          </a:p>
        </p:txBody>
      </p:sp>
      <p:graphicFrame>
        <p:nvGraphicFramePr>
          <p:cNvPr id="4" name="Chart 3">
            <a:extLst>
              <a:ext uri="{FF2B5EF4-FFF2-40B4-BE49-F238E27FC236}">
                <a16:creationId xmlns:a16="http://schemas.microsoft.com/office/drawing/2014/main" id="{8C94921B-70C1-496E-B7CC-DAFDCB618EA9}"/>
              </a:ext>
            </a:extLst>
          </p:cNvPr>
          <p:cNvGraphicFramePr/>
          <p:nvPr>
            <p:extLst>
              <p:ext uri="{D42A27DB-BD31-4B8C-83A1-F6EECF244321}">
                <p14:modId xmlns:p14="http://schemas.microsoft.com/office/powerpoint/2010/main" val="305195145"/>
              </p:ext>
            </p:extLst>
          </p:nvPr>
        </p:nvGraphicFramePr>
        <p:xfrm>
          <a:off x="294005" y="2471035"/>
          <a:ext cx="8610600" cy="33633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7BD6C2-B8E7-4B1B-9680-947BC8CBF3FF}"/>
              </a:ext>
            </a:extLst>
          </p:cNvPr>
          <p:cNvSpPr txBox="1"/>
          <p:nvPr/>
        </p:nvSpPr>
        <p:spPr>
          <a:xfrm>
            <a:off x="35496" y="6416835"/>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416767288"/>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C1D-3EDA-44BD-832E-AA695E43D735}"/>
              </a:ext>
            </a:extLst>
          </p:cNvPr>
          <p:cNvSpPr>
            <a:spLocks noGrp="1"/>
          </p:cNvSpPr>
          <p:nvPr>
            <p:ph type="ctrTitle"/>
          </p:nvPr>
        </p:nvSpPr>
        <p:spPr/>
        <p:txBody>
          <a:bodyPr/>
          <a:lstStyle/>
          <a:p>
            <a:r>
              <a:rPr lang="en-NZ" dirty="0"/>
              <a:t>Parks and open spaces</a:t>
            </a:r>
          </a:p>
        </p:txBody>
      </p:sp>
      <p:sp>
        <p:nvSpPr>
          <p:cNvPr id="3" name="Text Placeholder 2">
            <a:extLst>
              <a:ext uri="{FF2B5EF4-FFF2-40B4-BE49-F238E27FC236}">
                <a16:creationId xmlns:a16="http://schemas.microsoft.com/office/drawing/2014/main" id="{63F25075-CCD8-4FAF-8ED1-3196EB163550}"/>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Parks and open spaces </a:t>
            </a:r>
            <a:r>
              <a:rPr lang="en-US" dirty="0">
                <a:solidFill>
                  <a:schemeClr val="tx1"/>
                </a:solidFill>
              </a:rPr>
              <a:t>in the district is very high with </a:t>
            </a:r>
            <a:r>
              <a:rPr lang="en-US" i="1" dirty="0">
                <a:solidFill>
                  <a:schemeClr val="tx1"/>
                </a:solidFill>
              </a:rPr>
              <a:t>Cemeteries</a:t>
            </a:r>
            <a:r>
              <a:rPr lang="en-US" dirty="0">
                <a:solidFill>
                  <a:schemeClr val="tx1"/>
                </a:solidFill>
              </a:rPr>
              <a:t> having the highest satisfaction level overall (98%), Satisfaction with </a:t>
            </a:r>
            <a:r>
              <a:rPr lang="en-US" i="1" dirty="0">
                <a:solidFill>
                  <a:schemeClr val="tx1"/>
                </a:solidFill>
              </a:rPr>
              <a:t>Playgrounds </a:t>
            </a:r>
            <a:r>
              <a:rPr lang="en-US" dirty="0">
                <a:solidFill>
                  <a:schemeClr val="tx1"/>
                </a:solidFill>
              </a:rPr>
              <a:t>(both overall and amongst users) has significantly risen.</a:t>
            </a:r>
            <a:endParaRPr lang="en-NZ" dirty="0">
              <a:solidFill>
                <a:schemeClr val="tx1"/>
              </a:solidFill>
            </a:endParaRPr>
          </a:p>
        </p:txBody>
      </p:sp>
      <p:graphicFrame>
        <p:nvGraphicFramePr>
          <p:cNvPr id="4" name="Table 7">
            <a:extLst>
              <a:ext uri="{FF2B5EF4-FFF2-40B4-BE49-F238E27FC236}">
                <a16:creationId xmlns:a16="http://schemas.microsoft.com/office/drawing/2014/main" id="{E4F6C792-896A-4261-8E48-CF9F284DBD4B}"/>
              </a:ext>
            </a:extLst>
          </p:cNvPr>
          <p:cNvGraphicFramePr>
            <a:graphicFrameLocks noGrp="1"/>
          </p:cNvGraphicFramePr>
          <p:nvPr>
            <p:extLst>
              <p:ext uri="{D42A27DB-BD31-4B8C-83A1-F6EECF244321}">
                <p14:modId xmlns:p14="http://schemas.microsoft.com/office/powerpoint/2010/main" val="3721155498"/>
              </p:ext>
            </p:extLst>
          </p:nvPr>
        </p:nvGraphicFramePr>
        <p:xfrm>
          <a:off x="5112501" y="2283217"/>
          <a:ext cx="3475200" cy="3492482"/>
        </p:xfrm>
        <a:graphic>
          <a:graphicData uri="http://schemas.openxmlformats.org/drawingml/2006/table">
            <a:tbl>
              <a:tblPr firstRow="1" bandRow="1">
                <a:tableStyleId>{2D5ABB26-0587-4C30-8999-92F81FD0307C}</a:tableStyleId>
              </a:tblPr>
              <a:tblGrid>
                <a:gridCol w="579200">
                  <a:extLst>
                    <a:ext uri="{9D8B030D-6E8A-4147-A177-3AD203B41FA5}">
                      <a16:colId xmlns:a16="http://schemas.microsoft.com/office/drawing/2014/main" val="1876881019"/>
                    </a:ext>
                  </a:extLst>
                </a:gridCol>
                <a:gridCol w="579200">
                  <a:extLst>
                    <a:ext uri="{9D8B030D-6E8A-4147-A177-3AD203B41FA5}">
                      <a16:colId xmlns:a16="http://schemas.microsoft.com/office/drawing/2014/main" val="418057589"/>
                    </a:ext>
                  </a:extLst>
                </a:gridCol>
                <a:gridCol w="579200">
                  <a:extLst>
                    <a:ext uri="{9D8B030D-6E8A-4147-A177-3AD203B41FA5}">
                      <a16:colId xmlns:a16="http://schemas.microsoft.com/office/drawing/2014/main" val="2094602467"/>
                    </a:ext>
                  </a:extLst>
                </a:gridCol>
                <a:gridCol w="579200">
                  <a:extLst>
                    <a:ext uri="{9D8B030D-6E8A-4147-A177-3AD203B41FA5}">
                      <a16:colId xmlns:a16="http://schemas.microsoft.com/office/drawing/2014/main" val="108412112"/>
                    </a:ext>
                  </a:extLst>
                </a:gridCol>
                <a:gridCol w="579200">
                  <a:extLst>
                    <a:ext uri="{9D8B030D-6E8A-4147-A177-3AD203B41FA5}">
                      <a16:colId xmlns:a16="http://schemas.microsoft.com/office/drawing/2014/main" val="1192004097"/>
                    </a:ext>
                  </a:extLst>
                </a:gridCol>
                <a:gridCol w="579200">
                  <a:extLst>
                    <a:ext uri="{9D8B030D-6E8A-4147-A177-3AD203B41FA5}">
                      <a16:colId xmlns:a16="http://schemas.microsoft.com/office/drawing/2014/main" val="1837925760"/>
                    </a:ext>
                  </a:extLst>
                </a:gridCol>
              </a:tblGrid>
              <a:tr h="498926">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498926">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a:r>
                        <a:rPr lang="en-US" sz="1100" b="0" i="0" dirty="0">
                          <a:solidFill>
                            <a:schemeClr val="tx1"/>
                          </a:solidFill>
                          <a:latin typeface="+mn-lt"/>
                        </a:rPr>
                        <a:t>95%</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94%</a:t>
                      </a:r>
                      <a:endParaRPr lang="en-NZ" sz="1100" b="0" i="0" dirty="0">
                        <a:solidFill>
                          <a:schemeClr val="tx1"/>
                        </a:solidFill>
                        <a:latin typeface="+mn-lt"/>
                      </a:endParaRPr>
                    </a:p>
                  </a:txBody>
                  <a:tcPr anchor="ctr"/>
                </a:tc>
                <a:extLst>
                  <a:ext uri="{0D108BD9-81ED-4DB2-BD59-A6C34878D82A}">
                    <a16:rowId xmlns:a16="http://schemas.microsoft.com/office/drawing/2014/main" val="2560416338"/>
                  </a:ext>
                </a:extLst>
              </a:tr>
              <a:tr h="498926">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a:r>
                        <a:rPr lang="en-US" sz="1100" b="0" i="0" dirty="0">
                          <a:solidFill>
                            <a:schemeClr val="tx1"/>
                          </a:solidFill>
                          <a:latin typeface="+mn-lt"/>
                        </a:rPr>
                        <a:t>98%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97%</a:t>
                      </a:r>
                      <a:endParaRPr lang="en-NZ" sz="1100" b="0" i="0" dirty="0">
                        <a:solidFill>
                          <a:schemeClr val="tx1"/>
                        </a:solidFill>
                        <a:latin typeface="+mn-lt"/>
                      </a:endParaRPr>
                    </a:p>
                  </a:txBody>
                  <a:tcPr anchor="ctr"/>
                </a:tc>
                <a:extLst>
                  <a:ext uri="{0D108BD9-81ED-4DB2-BD59-A6C34878D82A}">
                    <a16:rowId xmlns:a16="http://schemas.microsoft.com/office/drawing/2014/main" val="1468025601"/>
                  </a:ext>
                </a:extLst>
              </a:tr>
              <a:tr h="498926">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a:r>
                        <a:rPr lang="en-US" sz="1100" b="0" i="0" dirty="0">
                          <a:solidFill>
                            <a:schemeClr val="tx1"/>
                          </a:solidFill>
                          <a:latin typeface="+mn-lt"/>
                        </a:rPr>
                        <a:t>96%</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95%</a:t>
                      </a:r>
                      <a:endParaRPr lang="en-NZ" sz="1100" b="0" i="0" dirty="0">
                        <a:solidFill>
                          <a:schemeClr val="tx1"/>
                        </a:solidFill>
                        <a:latin typeface="+mn-lt"/>
                      </a:endParaRPr>
                    </a:p>
                  </a:txBody>
                  <a:tcPr anchor="ctr"/>
                </a:tc>
                <a:extLst>
                  <a:ext uri="{0D108BD9-81ED-4DB2-BD59-A6C34878D82A}">
                    <a16:rowId xmlns:a16="http://schemas.microsoft.com/office/drawing/2014/main" val="1321592414"/>
                  </a:ext>
                </a:extLst>
              </a:tr>
              <a:tr h="498926">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a:r>
                        <a:rPr lang="en-US" sz="1100" b="0" i="0" dirty="0">
                          <a:solidFill>
                            <a:schemeClr val="tx1"/>
                          </a:solidFill>
                          <a:latin typeface="+mn-lt"/>
                        </a:rPr>
                        <a:t>96%</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95%</a:t>
                      </a:r>
                      <a:endParaRPr lang="en-NZ" sz="1100" b="0" i="0" dirty="0">
                        <a:solidFill>
                          <a:schemeClr val="tx1"/>
                        </a:solidFill>
                        <a:latin typeface="+mn-lt"/>
                      </a:endParaRPr>
                    </a:p>
                  </a:txBody>
                  <a:tcPr anchor="ctr"/>
                </a:tc>
                <a:extLst>
                  <a:ext uri="{0D108BD9-81ED-4DB2-BD59-A6C34878D82A}">
                    <a16:rowId xmlns:a16="http://schemas.microsoft.com/office/drawing/2014/main" val="517898942"/>
                  </a:ext>
                </a:extLst>
              </a:tr>
              <a:tr h="498926">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a:r>
                        <a:rPr lang="en-US" sz="1100" b="0" i="0" dirty="0">
                          <a:solidFill>
                            <a:schemeClr val="tx1"/>
                          </a:solidFill>
                          <a:latin typeface="+mn-lt"/>
                        </a:rPr>
                        <a:t>95%</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95%</a:t>
                      </a:r>
                      <a:endParaRPr lang="en-NZ" sz="1100" b="0" i="0" dirty="0">
                        <a:solidFill>
                          <a:schemeClr val="tx1"/>
                        </a:solidFill>
                        <a:latin typeface="+mn-lt"/>
                      </a:endParaRPr>
                    </a:p>
                  </a:txBody>
                  <a:tcPr anchor="ctr"/>
                </a:tc>
                <a:extLst>
                  <a:ext uri="{0D108BD9-81ED-4DB2-BD59-A6C34878D82A}">
                    <a16:rowId xmlns:a16="http://schemas.microsoft.com/office/drawing/2014/main" val="456320641"/>
                  </a:ext>
                </a:extLst>
              </a:tr>
              <a:tr h="498926">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a:r>
                        <a:rPr lang="en-US" sz="1100" b="0" i="0" dirty="0">
                          <a:solidFill>
                            <a:schemeClr val="tx1"/>
                          </a:solidFill>
                          <a:latin typeface="+mn-lt"/>
                        </a:rPr>
                        <a:t>93%</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92%</a:t>
                      </a:r>
                      <a:endParaRPr lang="en-NZ" sz="1100" b="0" i="0" dirty="0">
                        <a:solidFill>
                          <a:schemeClr val="tx1"/>
                        </a:solidFill>
                        <a:latin typeface="+mn-lt"/>
                      </a:endParaRPr>
                    </a:p>
                  </a:txBody>
                  <a:tcPr anchor="ctr"/>
                </a:tc>
                <a:extLst>
                  <a:ext uri="{0D108BD9-81ED-4DB2-BD59-A6C34878D82A}">
                    <a16:rowId xmlns:a16="http://schemas.microsoft.com/office/drawing/2014/main" val="966007829"/>
                  </a:ext>
                </a:extLst>
              </a:tr>
            </a:tbl>
          </a:graphicData>
        </a:graphic>
      </p:graphicFrame>
      <p:graphicFrame>
        <p:nvGraphicFramePr>
          <p:cNvPr id="5" name="Chart 4">
            <a:extLst>
              <a:ext uri="{FF2B5EF4-FFF2-40B4-BE49-F238E27FC236}">
                <a16:creationId xmlns:a16="http://schemas.microsoft.com/office/drawing/2014/main" id="{7D3F4DD0-343C-4896-8FB2-EEB344E36130}"/>
              </a:ext>
            </a:extLst>
          </p:cNvPr>
          <p:cNvGraphicFramePr/>
          <p:nvPr>
            <p:extLst>
              <p:ext uri="{D42A27DB-BD31-4B8C-83A1-F6EECF244321}">
                <p14:modId xmlns:p14="http://schemas.microsoft.com/office/powerpoint/2010/main" val="3765351342"/>
              </p:ext>
            </p:extLst>
          </p:nvPr>
        </p:nvGraphicFramePr>
        <p:xfrm>
          <a:off x="322234" y="2727597"/>
          <a:ext cx="4719550" cy="34924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B4A3E5F-6C20-4A96-82BB-081323AFFEC9}"/>
              </a:ext>
            </a:extLst>
          </p:cNvPr>
          <p:cNvSpPr txBox="1"/>
          <p:nvPr/>
        </p:nvSpPr>
        <p:spPr>
          <a:xfrm>
            <a:off x="5844176" y="2152412"/>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DB666D47-96F4-4106-AAD9-05B256ABE455}"/>
              </a:ext>
            </a:extLst>
          </p:cNvPr>
          <p:cNvSpPr txBox="1"/>
          <p:nvPr/>
        </p:nvSpPr>
        <p:spPr>
          <a:xfrm>
            <a:off x="33267" y="6291608"/>
            <a:ext cx="7418052" cy="489609"/>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SF2A.3: Are you satisfied with the following? Cemeteries n=602</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Ashburton domain users n=655, playground users n=430</a:t>
            </a:r>
          </a:p>
        </p:txBody>
      </p:sp>
      <p:cxnSp>
        <p:nvCxnSpPr>
          <p:cNvPr id="12" name="Straight Connector 11">
            <a:extLst>
              <a:ext uri="{FF2B5EF4-FFF2-40B4-BE49-F238E27FC236}">
                <a16:creationId xmlns:a16="http://schemas.microsoft.com/office/drawing/2014/main" id="{84D27FBC-89AA-4B85-9578-4BD7A14A47CA}"/>
              </a:ext>
            </a:extLst>
          </p:cNvPr>
          <p:cNvCxnSpPr>
            <a:cxnSpLocks/>
          </p:cNvCxnSpPr>
          <p:nvPr/>
        </p:nvCxnSpPr>
        <p:spPr>
          <a:xfrm>
            <a:off x="7423138" y="2120714"/>
            <a:ext cx="0" cy="363243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F8D51D-EE7C-451F-8A00-CCC0E3DEDE6E}"/>
              </a:ext>
            </a:extLst>
          </p:cNvPr>
          <p:cNvSpPr txBox="1"/>
          <p:nvPr/>
        </p:nvSpPr>
        <p:spPr>
          <a:xfrm>
            <a:off x="3439102" y="2398045"/>
            <a:ext cx="714702" cy="261610"/>
          </a:xfrm>
          <a:prstGeom prst="rect">
            <a:avLst/>
          </a:prstGeom>
          <a:noFill/>
        </p:spPr>
        <p:txBody>
          <a:bodyPr wrap="square" rtlCol="0">
            <a:spAutoFit/>
          </a:bodyPr>
          <a:lstStyle/>
          <a:p>
            <a:pPr algn="ctr"/>
            <a:r>
              <a:rPr lang="en-NZ" sz="1100" b="1" dirty="0"/>
              <a:t>2021/22</a:t>
            </a:r>
          </a:p>
        </p:txBody>
      </p:sp>
      <p:sp>
        <p:nvSpPr>
          <p:cNvPr id="6" name="TextBox 5">
            <a:extLst>
              <a:ext uri="{FF2B5EF4-FFF2-40B4-BE49-F238E27FC236}">
                <a16:creationId xmlns:a16="http://schemas.microsoft.com/office/drawing/2014/main" id="{680BAD53-4C08-4D86-91FE-FFE3792B7B91}"/>
              </a:ext>
            </a:extLst>
          </p:cNvPr>
          <p:cNvSpPr txBox="1"/>
          <p:nvPr/>
        </p:nvSpPr>
        <p:spPr>
          <a:xfrm>
            <a:off x="7581776" y="2145749"/>
            <a:ext cx="847288" cy="261610"/>
          </a:xfrm>
          <a:prstGeom prst="rect">
            <a:avLst/>
          </a:prstGeom>
          <a:noFill/>
        </p:spPr>
        <p:txBody>
          <a:bodyPr wrap="square" rtlCol="0">
            <a:spAutoFit/>
          </a:bodyPr>
          <a:lstStyle/>
          <a:p>
            <a:pPr algn="ctr"/>
            <a:r>
              <a:rPr lang="en-NZ" sz="1100" b="1" dirty="0"/>
              <a:t>2021/22</a:t>
            </a:r>
          </a:p>
        </p:txBody>
      </p:sp>
      <p:sp>
        <p:nvSpPr>
          <p:cNvPr id="31" name="Isosceles Triangle 30">
            <a:extLst>
              <a:ext uri="{FF2B5EF4-FFF2-40B4-BE49-F238E27FC236}">
                <a16:creationId xmlns:a16="http://schemas.microsoft.com/office/drawing/2014/main" id="{D4FBD49E-CE52-14E9-9F16-2022E6C007EA}"/>
              </a:ext>
            </a:extLst>
          </p:cNvPr>
          <p:cNvSpPr/>
          <p:nvPr/>
        </p:nvSpPr>
        <p:spPr>
          <a:xfrm rot="10800000" flipV="1">
            <a:off x="3981495" y="5010706"/>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9C30911D-ECBC-D9C6-A2C0-50A48B651341}"/>
              </a:ext>
            </a:extLst>
          </p:cNvPr>
          <p:cNvSpPr/>
          <p:nvPr/>
        </p:nvSpPr>
        <p:spPr>
          <a:xfrm rot="10800000" flipV="1">
            <a:off x="3989884" y="5498666"/>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3" name="Isosceles Triangle 32">
            <a:extLst>
              <a:ext uri="{FF2B5EF4-FFF2-40B4-BE49-F238E27FC236}">
                <a16:creationId xmlns:a16="http://schemas.microsoft.com/office/drawing/2014/main" id="{F9277301-774F-D252-A19F-4B99AC98B7A4}"/>
              </a:ext>
            </a:extLst>
          </p:cNvPr>
          <p:cNvSpPr/>
          <p:nvPr/>
        </p:nvSpPr>
        <p:spPr>
          <a:xfrm rot="10800000" flipV="1">
            <a:off x="7840876" y="4976331"/>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Tree>
    <p:extLst>
      <p:ext uri="{BB962C8B-B14F-4D97-AF65-F5344CB8AC3E}">
        <p14:creationId xmlns:p14="http://schemas.microsoft.com/office/powerpoint/2010/main" val="2947169685"/>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FBB0-3229-4AB3-B232-CA16FDF76BFA}"/>
              </a:ext>
            </a:extLst>
          </p:cNvPr>
          <p:cNvSpPr>
            <a:spLocks noGrp="1"/>
          </p:cNvSpPr>
          <p:nvPr>
            <p:ph type="ctrTitle"/>
          </p:nvPr>
        </p:nvSpPr>
        <p:spPr/>
        <p:txBody>
          <a:bodyPr/>
          <a:lstStyle/>
          <a:p>
            <a:r>
              <a:rPr lang="en-NZ" dirty="0"/>
              <a:t>Council-provided parks and open spaces: Trend in satisfaction (2018-2022)</a:t>
            </a:r>
          </a:p>
        </p:txBody>
      </p:sp>
      <p:sp>
        <p:nvSpPr>
          <p:cNvPr id="3" name="Text Placeholder 2">
            <a:extLst>
              <a:ext uri="{FF2B5EF4-FFF2-40B4-BE49-F238E27FC236}">
                <a16:creationId xmlns:a16="http://schemas.microsoft.com/office/drawing/2014/main" id="{A47CA380-82A5-4585-B878-3494093B17EC}"/>
              </a:ext>
            </a:extLst>
          </p:cNvPr>
          <p:cNvSpPr>
            <a:spLocks noGrp="1"/>
          </p:cNvSpPr>
          <p:nvPr>
            <p:ph type="body" sz="quarter" idx="11"/>
          </p:nvPr>
        </p:nvSpPr>
        <p:spPr/>
        <p:txBody>
          <a:bodyPr/>
          <a:lstStyle/>
          <a:p>
            <a:r>
              <a:rPr lang="en-US" dirty="0">
                <a:solidFill>
                  <a:schemeClr val="tx1"/>
                </a:solidFill>
              </a:rPr>
              <a:t>Satisfaction with </a:t>
            </a:r>
            <a:r>
              <a:rPr lang="en-US" i="1" dirty="0">
                <a:solidFill>
                  <a:schemeClr val="tx1"/>
                </a:solidFill>
              </a:rPr>
              <a:t>Council-provided parks and open spaces</a:t>
            </a:r>
            <a:r>
              <a:rPr lang="en-US" dirty="0">
                <a:solidFill>
                  <a:schemeClr val="tx1"/>
                </a:solidFill>
              </a:rPr>
              <a:t> has slightly decreased year-on-year but remains very high at 95%.</a:t>
            </a:r>
            <a:endParaRPr lang="en-NZ" dirty="0">
              <a:solidFill>
                <a:schemeClr val="tx1"/>
              </a:solidFill>
            </a:endParaRPr>
          </a:p>
        </p:txBody>
      </p:sp>
      <p:graphicFrame>
        <p:nvGraphicFramePr>
          <p:cNvPr id="4" name="Chart 3">
            <a:extLst>
              <a:ext uri="{FF2B5EF4-FFF2-40B4-BE49-F238E27FC236}">
                <a16:creationId xmlns:a16="http://schemas.microsoft.com/office/drawing/2014/main" id="{C00D07B7-97DD-488E-9762-58FD938858DF}"/>
              </a:ext>
            </a:extLst>
          </p:cNvPr>
          <p:cNvGraphicFramePr/>
          <p:nvPr>
            <p:extLst>
              <p:ext uri="{D42A27DB-BD31-4B8C-83A1-F6EECF244321}">
                <p14:modId xmlns:p14="http://schemas.microsoft.com/office/powerpoint/2010/main" val="2409583104"/>
              </p:ext>
            </p:extLst>
          </p:nvPr>
        </p:nvGraphicFramePr>
        <p:xfrm>
          <a:off x="1532709" y="2458335"/>
          <a:ext cx="6409508"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315042A-EC15-4722-A026-FE2918A88108}"/>
              </a:ext>
            </a:extLst>
          </p:cNvPr>
          <p:cNvSpPr txBox="1"/>
          <p:nvPr/>
        </p:nvSpPr>
        <p:spPr>
          <a:xfrm>
            <a:off x="35496" y="6339839"/>
            <a:ext cx="7418052" cy="51223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3809410735"/>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FBB0-3229-4AB3-B232-CA16FDF76BFA}"/>
              </a:ext>
            </a:extLst>
          </p:cNvPr>
          <p:cNvSpPr>
            <a:spLocks noGrp="1"/>
          </p:cNvSpPr>
          <p:nvPr>
            <p:ph type="ctrTitle"/>
          </p:nvPr>
        </p:nvSpPr>
        <p:spPr/>
        <p:txBody>
          <a:bodyPr/>
          <a:lstStyle/>
          <a:p>
            <a:r>
              <a:rPr lang="en-NZ" dirty="0"/>
              <a:t>Cemeteries: Trend in satisfaction (2011 – 2022)</a:t>
            </a:r>
          </a:p>
        </p:txBody>
      </p:sp>
      <p:sp>
        <p:nvSpPr>
          <p:cNvPr id="3" name="Text Placeholder 2">
            <a:extLst>
              <a:ext uri="{FF2B5EF4-FFF2-40B4-BE49-F238E27FC236}">
                <a16:creationId xmlns:a16="http://schemas.microsoft.com/office/drawing/2014/main" id="{A47CA380-82A5-4585-B878-3494093B17EC}"/>
              </a:ext>
            </a:extLst>
          </p:cNvPr>
          <p:cNvSpPr>
            <a:spLocks noGrp="1"/>
          </p:cNvSpPr>
          <p:nvPr>
            <p:ph type="body" sz="quarter" idx="11"/>
          </p:nvPr>
        </p:nvSpPr>
        <p:spPr/>
        <p:txBody>
          <a:bodyPr/>
          <a:lstStyle/>
          <a:p>
            <a:r>
              <a:rPr lang="en-US" dirty="0">
                <a:solidFill>
                  <a:schemeClr val="tx1"/>
                </a:solidFill>
              </a:rPr>
              <a:t>In the past decade, almost all residents are satisfied with </a:t>
            </a:r>
            <a:r>
              <a:rPr lang="en-US" i="1" dirty="0">
                <a:solidFill>
                  <a:schemeClr val="tx1"/>
                </a:solidFill>
              </a:rPr>
              <a:t>Cemeteries</a:t>
            </a:r>
            <a:r>
              <a:rPr lang="en-US" dirty="0">
                <a:solidFill>
                  <a:schemeClr val="tx1"/>
                </a:solidFill>
              </a:rPr>
              <a:t> in the district 2022 has recorded the highest result (98%) since 2012 (99%).</a:t>
            </a:r>
            <a:endParaRPr lang="en-NZ" dirty="0">
              <a:solidFill>
                <a:schemeClr val="tx1"/>
              </a:solidFill>
            </a:endParaRPr>
          </a:p>
        </p:txBody>
      </p:sp>
      <p:graphicFrame>
        <p:nvGraphicFramePr>
          <p:cNvPr id="4" name="Chart 3">
            <a:extLst>
              <a:ext uri="{FF2B5EF4-FFF2-40B4-BE49-F238E27FC236}">
                <a16:creationId xmlns:a16="http://schemas.microsoft.com/office/drawing/2014/main" id="{C00D07B7-97DD-488E-9762-58FD938858DF}"/>
              </a:ext>
            </a:extLst>
          </p:cNvPr>
          <p:cNvGraphicFramePr/>
          <p:nvPr>
            <p:extLst>
              <p:ext uri="{D42A27DB-BD31-4B8C-83A1-F6EECF244321}">
                <p14:modId xmlns:p14="http://schemas.microsoft.com/office/powerpoint/2010/main" val="649048481"/>
              </p:ext>
            </p:extLst>
          </p:nvPr>
        </p:nvGraphicFramePr>
        <p:xfrm>
          <a:off x="441961" y="2458335"/>
          <a:ext cx="8282940"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315042A-EC15-4722-A026-FE2918A88108}"/>
              </a:ext>
            </a:extLst>
          </p:cNvPr>
          <p:cNvSpPr txBox="1"/>
          <p:nvPr/>
        </p:nvSpPr>
        <p:spPr>
          <a:xfrm>
            <a:off x="35496" y="6339839"/>
            <a:ext cx="7418052" cy="51223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SF2A.3: Are you satisfied with the following?</a:t>
            </a:r>
          </a:p>
        </p:txBody>
      </p:sp>
    </p:spTree>
    <p:extLst>
      <p:ext uri="{BB962C8B-B14F-4D97-AF65-F5344CB8AC3E}">
        <p14:creationId xmlns:p14="http://schemas.microsoft.com/office/powerpoint/2010/main" val="2505304215"/>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FBB0-3229-4AB3-B232-CA16FDF76BFA}"/>
              </a:ext>
            </a:extLst>
          </p:cNvPr>
          <p:cNvSpPr>
            <a:spLocks noGrp="1"/>
          </p:cNvSpPr>
          <p:nvPr>
            <p:ph type="ctrTitle"/>
          </p:nvPr>
        </p:nvSpPr>
        <p:spPr/>
        <p:txBody>
          <a:bodyPr/>
          <a:lstStyle/>
          <a:p>
            <a:r>
              <a:rPr lang="en-NZ" dirty="0"/>
              <a:t>Ashburton Domain: Trend in satisfaction (2011 – 2022)</a:t>
            </a:r>
          </a:p>
        </p:txBody>
      </p:sp>
      <p:sp>
        <p:nvSpPr>
          <p:cNvPr id="3" name="Text Placeholder 2">
            <a:extLst>
              <a:ext uri="{FF2B5EF4-FFF2-40B4-BE49-F238E27FC236}">
                <a16:creationId xmlns:a16="http://schemas.microsoft.com/office/drawing/2014/main" id="{A47CA380-82A5-4585-B878-3494093B17EC}"/>
              </a:ext>
            </a:extLst>
          </p:cNvPr>
          <p:cNvSpPr>
            <a:spLocks noGrp="1"/>
          </p:cNvSpPr>
          <p:nvPr>
            <p:ph type="body" sz="quarter" idx="11"/>
          </p:nvPr>
        </p:nvSpPr>
        <p:spPr/>
        <p:txBody>
          <a:bodyPr/>
          <a:lstStyle/>
          <a:p>
            <a:r>
              <a:rPr lang="en-US" dirty="0">
                <a:solidFill>
                  <a:schemeClr val="tx1"/>
                </a:solidFill>
              </a:rPr>
              <a:t>Council’s performance in the maintenance of the </a:t>
            </a:r>
            <a:r>
              <a:rPr lang="en-US" i="1" dirty="0">
                <a:solidFill>
                  <a:schemeClr val="tx1"/>
                </a:solidFill>
              </a:rPr>
              <a:t>Ashburton Domain</a:t>
            </a:r>
            <a:r>
              <a:rPr lang="en-US" dirty="0">
                <a:solidFill>
                  <a:schemeClr val="tx1"/>
                </a:solidFill>
              </a:rPr>
              <a:t> has been consistently good over time.</a:t>
            </a:r>
            <a:endParaRPr lang="en-NZ" dirty="0">
              <a:solidFill>
                <a:schemeClr val="tx1"/>
              </a:solidFill>
            </a:endParaRPr>
          </a:p>
        </p:txBody>
      </p:sp>
      <p:graphicFrame>
        <p:nvGraphicFramePr>
          <p:cNvPr id="4" name="Chart 3">
            <a:extLst>
              <a:ext uri="{FF2B5EF4-FFF2-40B4-BE49-F238E27FC236}">
                <a16:creationId xmlns:a16="http://schemas.microsoft.com/office/drawing/2014/main" id="{C00D07B7-97DD-488E-9762-58FD938858DF}"/>
              </a:ext>
            </a:extLst>
          </p:cNvPr>
          <p:cNvGraphicFramePr/>
          <p:nvPr>
            <p:extLst>
              <p:ext uri="{D42A27DB-BD31-4B8C-83A1-F6EECF244321}">
                <p14:modId xmlns:p14="http://schemas.microsoft.com/office/powerpoint/2010/main" val="218194101"/>
              </p:ext>
            </p:extLst>
          </p:nvPr>
        </p:nvGraphicFramePr>
        <p:xfrm>
          <a:off x="441961" y="2458335"/>
          <a:ext cx="8282940"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315042A-EC15-4722-A026-FE2918A88108}"/>
              </a:ext>
            </a:extLst>
          </p:cNvPr>
          <p:cNvSpPr txBox="1"/>
          <p:nvPr/>
        </p:nvSpPr>
        <p:spPr>
          <a:xfrm>
            <a:off x="35496" y="6339839"/>
            <a:ext cx="7418052" cy="51223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2021 n=00; 2020 n=950; urban n=585, rural n=365</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3462186334"/>
      </p:ext>
    </p:extLst>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FBB0-3229-4AB3-B232-CA16FDF76BFA}"/>
              </a:ext>
            </a:extLst>
          </p:cNvPr>
          <p:cNvSpPr>
            <a:spLocks noGrp="1"/>
          </p:cNvSpPr>
          <p:nvPr>
            <p:ph type="ctrTitle"/>
          </p:nvPr>
        </p:nvSpPr>
        <p:spPr/>
        <p:txBody>
          <a:bodyPr/>
          <a:lstStyle/>
          <a:p>
            <a:r>
              <a:rPr lang="en-NZ" dirty="0"/>
              <a:t>Playground: Trend in satisfaction (2016 – 2022)</a:t>
            </a:r>
          </a:p>
        </p:txBody>
      </p:sp>
      <p:sp>
        <p:nvSpPr>
          <p:cNvPr id="3" name="Text Placeholder 2">
            <a:extLst>
              <a:ext uri="{FF2B5EF4-FFF2-40B4-BE49-F238E27FC236}">
                <a16:creationId xmlns:a16="http://schemas.microsoft.com/office/drawing/2014/main" id="{A47CA380-82A5-4585-B878-3494093B17EC}"/>
              </a:ext>
            </a:extLst>
          </p:cNvPr>
          <p:cNvSpPr>
            <a:spLocks noGrp="1"/>
          </p:cNvSpPr>
          <p:nvPr>
            <p:ph type="body" sz="quarter" idx="11"/>
          </p:nvPr>
        </p:nvSpPr>
        <p:spPr/>
        <p:txBody>
          <a:bodyPr/>
          <a:lstStyle/>
          <a:p>
            <a:r>
              <a:rPr lang="en-US" dirty="0">
                <a:solidFill>
                  <a:schemeClr val="tx1"/>
                </a:solidFill>
              </a:rPr>
              <a:t>There has been a significant increase in both overall and user satisfaction in terms of the maintenance of district </a:t>
            </a:r>
            <a:r>
              <a:rPr lang="en-US" i="1" dirty="0">
                <a:solidFill>
                  <a:schemeClr val="tx1"/>
                </a:solidFill>
              </a:rPr>
              <a:t>Playgrounds</a:t>
            </a:r>
            <a:r>
              <a:rPr lang="en-US" dirty="0">
                <a:solidFill>
                  <a:schemeClr val="tx1"/>
                </a:solidFill>
              </a:rPr>
              <a:t>.</a:t>
            </a:r>
            <a:endParaRPr lang="en-NZ" dirty="0">
              <a:solidFill>
                <a:schemeClr val="tx1"/>
              </a:solidFill>
            </a:endParaRPr>
          </a:p>
        </p:txBody>
      </p:sp>
      <p:graphicFrame>
        <p:nvGraphicFramePr>
          <p:cNvPr id="4" name="Chart 3">
            <a:extLst>
              <a:ext uri="{FF2B5EF4-FFF2-40B4-BE49-F238E27FC236}">
                <a16:creationId xmlns:a16="http://schemas.microsoft.com/office/drawing/2014/main" id="{C00D07B7-97DD-488E-9762-58FD938858DF}"/>
              </a:ext>
            </a:extLst>
          </p:cNvPr>
          <p:cNvGraphicFramePr/>
          <p:nvPr>
            <p:extLst>
              <p:ext uri="{D42A27DB-BD31-4B8C-83A1-F6EECF244321}">
                <p14:modId xmlns:p14="http://schemas.microsoft.com/office/powerpoint/2010/main" val="3465612282"/>
              </p:ext>
            </p:extLst>
          </p:nvPr>
        </p:nvGraphicFramePr>
        <p:xfrm>
          <a:off x="441961" y="2458335"/>
          <a:ext cx="8282940"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315042A-EC15-4722-A026-FE2918A88108}"/>
              </a:ext>
            </a:extLst>
          </p:cNvPr>
          <p:cNvSpPr txBox="1"/>
          <p:nvPr/>
        </p:nvSpPr>
        <p:spPr>
          <a:xfrm>
            <a:off x="35496" y="6339839"/>
            <a:ext cx="7418052" cy="51223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SF3A. And, are you satisfied with some of the facilities provided? </a:t>
            </a:r>
          </a:p>
        </p:txBody>
      </p:sp>
    </p:spTree>
    <p:extLst>
      <p:ext uri="{BB962C8B-B14F-4D97-AF65-F5344CB8AC3E}">
        <p14:creationId xmlns:p14="http://schemas.microsoft.com/office/powerpoint/2010/main" val="2482767424"/>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49D3F-ABD9-459F-9313-C4B0021D09A3}"/>
              </a:ext>
            </a:extLst>
          </p:cNvPr>
          <p:cNvSpPr/>
          <p:nvPr/>
        </p:nvSpPr>
        <p:spPr>
          <a:xfrm>
            <a:off x="5251269" y="2917371"/>
            <a:ext cx="1898468" cy="2151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4E62F129-ED19-4780-9E14-9551E5D232E1}"/>
              </a:ext>
            </a:extLst>
          </p:cNvPr>
          <p:cNvSpPr>
            <a:spLocks noGrp="1"/>
          </p:cNvSpPr>
          <p:nvPr>
            <p:ph type="ctrTitle"/>
          </p:nvPr>
        </p:nvSpPr>
        <p:spPr/>
        <p:txBody>
          <a:bodyPr/>
          <a:lstStyle/>
          <a:p>
            <a:r>
              <a:rPr lang="en-NZ" dirty="0"/>
              <a:t>Range of facilities available in the District</a:t>
            </a:r>
          </a:p>
        </p:txBody>
      </p:sp>
      <p:sp>
        <p:nvSpPr>
          <p:cNvPr id="3" name="Text Placeholder 2">
            <a:extLst>
              <a:ext uri="{FF2B5EF4-FFF2-40B4-BE49-F238E27FC236}">
                <a16:creationId xmlns:a16="http://schemas.microsoft.com/office/drawing/2014/main" id="{101B52A0-FC26-4563-A715-48EA3487BA39}"/>
              </a:ext>
            </a:extLst>
          </p:cNvPr>
          <p:cNvSpPr>
            <a:spLocks noGrp="1"/>
          </p:cNvSpPr>
          <p:nvPr>
            <p:ph type="body" sz="quarter" idx="11"/>
          </p:nvPr>
        </p:nvSpPr>
        <p:spPr/>
        <p:txBody>
          <a:bodyPr/>
          <a:lstStyle/>
          <a:p>
            <a:r>
              <a:rPr lang="en-NZ" dirty="0">
                <a:solidFill>
                  <a:schemeClr val="tx1"/>
                </a:solidFill>
              </a:rPr>
              <a:t>Satisfaction with the </a:t>
            </a:r>
            <a:r>
              <a:rPr lang="en-NZ" i="1" dirty="0">
                <a:solidFill>
                  <a:schemeClr val="tx1"/>
                </a:solidFill>
              </a:rPr>
              <a:t>Range of community facilities</a:t>
            </a:r>
            <a:r>
              <a:rPr lang="en-NZ" dirty="0">
                <a:solidFill>
                  <a:schemeClr val="tx1"/>
                </a:solidFill>
              </a:rPr>
              <a:t> available in the district has decreased by 2% but remains very high (91%).</a:t>
            </a:r>
          </a:p>
        </p:txBody>
      </p:sp>
      <p:graphicFrame>
        <p:nvGraphicFramePr>
          <p:cNvPr id="4" name="Table 7">
            <a:extLst>
              <a:ext uri="{FF2B5EF4-FFF2-40B4-BE49-F238E27FC236}">
                <a16:creationId xmlns:a16="http://schemas.microsoft.com/office/drawing/2014/main" id="{B0E4D81A-454A-438C-A349-81FD9CE0F07F}"/>
              </a:ext>
            </a:extLst>
          </p:cNvPr>
          <p:cNvGraphicFramePr>
            <a:graphicFrameLocks noGrp="1"/>
          </p:cNvGraphicFramePr>
          <p:nvPr>
            <p:extLst>
              <p:ext uri="{D42A27DB-BD31-4B8C-83A1-F6EECF244321}">
                <p14:modId xmlns:p14="http://schemas.microsoft.com/office/powerpoint/2010/main" val="3284212293"/>
              </p:ext>
            </p:extLst>
          </p:nvPr>
        </p:nvGraphicFramePr>
        <p:xfrm>
          <a:off x="5581763" y="3857664"/>
          <a:ext cx="1288372" cy="1031846"/>
        </p:xfrm>
        <a:graphic>
          <a:graphicData uri="http://schemas.openxmlformats.org/drawingml/2006/table">
            <a:tbl>
              <a:tblPr firstRow="1" bandRow="1">
                <a:tableStyleId>{2D5ABB26-0587-4C30-8999-92F81FD0307C}</a:tableStyleId>
              </a:tblPr>
              <a:tblGrid>
                <a:gridCol w="644186">
                  <a:extLst>
                    <a:ext uri="{9D8B030D-6E8A-4147-A177-3AD203B41FA5}">
                      <a16:colId xmlns:a16="http://schemas.microsoft.com/office/drawing/2014/main" val="1192004097"/>
                    </a:ext>
                  </a:extLst>
                </a:gridCol>
                <a:gridCol w="644186">
                  <a:extLst>
                    <a:ext uri="{9D8B030D-6E8A-4147-A177-3AD203B41FA5}">
                      <a16:colId xmlns:a16="http://schemas.microsoft.com/office/drawing/2014/main" val="1837925760"/>
                    </a:ext>
                  </a:extLst>
                </a:gridCol>
              </a:tblGrid>
              <a:tr h="515923">
                <a:tc>
                  <a:txBody>
                    <a:bodyPr/>
                    <a:lstStyle/>
                    <a:p>
                      <a:pPr algn="ctr"/>
                      <a:r>
                        <a:rPr lang="en-NZ" sz="1400" b="1" dirty="0"/>
                        <a:t>Urban </a:t>
                      </a:r>
                      <a:endParaRPr lang="en-NZ" sz="1400" b="1" i="0" dirty="0"/>
                    </a:p>
                  </a:txBody>
                  <a:tcPr anchor="ctr"/>
                </a:tc>
                <a:tc>
                  <a:txBody>
                    <a:bodyPr/>
                    <a:lstStyle/>
                    <a:p>
                      <a:pPr algn="ctr"/>
                      <a:r>
                        <a:rPr lang="en-NZ" sz="1400" b="1" dirty="0"/>
                        <a:t>Rural</a:t>
                      </a:r>
                      <a:endParaRPr lang="en-NZ" sz="1400" b="1" i="0" dirty="0"/>
                    </a:p>
                  </a:txBody>
                  <a:tcPr anchor="ctr"/>
                </a:tc>
                <a:extLst>
                  <a:ext uri="{0D108BD9-81ED-4DB2-BD59-A6C34878D82A}">
                    <a16:rowId xmlns:a16="http://schemas.microsoft.com/office/drawing/2014/main" val="2779566755"/>
                  </a:ext>
                </a:extLst>
              </a:tr>
              <a:tr h="515923">
                <a:tc>
                  <a:txBody>
                    <a:bodyPr/>
                    <a:lstStyle/>
                    <a:p>
                      <a:pPr algn="ctr"/>
                      <a:r>
                        <a:rPr lang="en-NZ" sz="1400" b="0" i="0" dirty="0">
                          <a:latin typeface="+mn-lt"/>
                        </a:rPr>
                        <a:t>90%</a:t>
                      </a:r>
                    </a:p>
                  </a:txBody>
                  <a:tcPr anchor="ctr"/>
                </a:tc>
                <a:tc>
                  <a:txBody>
                    <a:bodyPr/>
                    <a:lstStyle/>
                    <a:p>
                      <a:pPr algn="ctr"/>
                      <a:r>
                        <a:rPr lang="en-NZ" sz="1400" b="0" i="0" dirty="0">
                          <a:latin typeface="+mn-lt"/>
                        </a:rPr>
                        <a:t>93%</a:t>
                      </a:r>
                    </a:p>
                  </a:txBody>
                  <a:tcPr anchor="ctr"/>
                </a:tc>
                <a:extLst>
                  <a:ext uri="{0D108BD9-81ED-4DB2-BD59-A6C34878D82A}">
                    <a16:rowId xmlns:a16="http://schemas.microsoft.com/office/drawing/2014/main" val="2560416338"/>
                  </a:ext>
                </a:extLst>
              </a:tr>
            </a:tbl>
          </a:graphicData>
        </a:graphic>
      </p:graphicFrame>
      <p:sp>
        <p:nvSpPr>
          <p:cNvPr id="7" name="TextBox 6">
            <a:extLst>
              <a:ext uri="{FF2B5EF4-FFF2-40B4-BE49-F238E27FC236}">
                <a16:creationId xmlns:a16="http://schemas.microsoft.com/office/drawing/2014/main" id="{A57C31CA-B1B6-453A-86E8-5B90C3D055F0}"/>
              </a:ext>
            </a:extLst>
          </p:cNvPr>
          <p:cNvSpPr txBox="1"/>
          <p:nvPr/>
        </p:nvSpPr>
        <p:spPr>
          <a:xfrm>
            <a:off x="5364046" y="3104011"/>
            <a:ext cx="1672479" cy="307777"/>
          </a:xfrm>
          <a:prstGeom prst="rect">
            <a:avLst/>
          </a:prstGeom>
          <a:noFill/>
        </p:spPr>
        <p:txBody>
          <a:bodyPr wrap="square" rtlCol="0">
            <a:spAutoFit/>
          </a:bodyPr>
          <a:lstStyle/>
          <a:p>
            <a:pPr algn="ctr"/>
            <a:r>
              <a:rPr lang="en-NZ" sz="1400" b="1" dirty="0"/>
              <a:t>% Satisfied</a:t>
            </a:r>
          </a:p>
        </p:txBody>
      </p:sp>
      <p:sp>
        <p:nvSpPr>
          <p:cNvPr id="8" name="TextBox 7">
            <a:extLst>
              <a:ext uri="{FF2B5EF4-FFF2-40B4-BE49-F238E27FC236}">
                <a16:creationId xmlns:a16="http://schemas.microsoft.com/office/drawing/2014/main" id="{1BDA9247-A067-412D-86D7-055A992127D7}"/>
              </a:ext>
            </a:extLst>
          </p:cNvPr>
          <p:cNvSpPr txBox="1"/>
          <p:nvPr/>
        </p:nvSpPr>
        <p:spPr>
          <a:xfrm>
            <a:off x="35496" y="6226513"/>
            <a:ext cx="7418052" cy="62556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WS1. Which, if any, of the following Council-provided piped water supplies are you connected to?</a:t>
            </a: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US2. Are you satisfied or dissatisfied with the range of community facilities available in the District? n=757</a:t>
            </a:r>
            <a:endParaRPr lang="en-GB" sz="650" dirty="0">
              <a:solidFill>
                <a:srgbClr val="333333"/>
              </a:solidFill>
              <a:latin typeface="Verdana"/>
              <a:ea typeface="Verdana"/>
              <a:cs typeface="Verdana" panose="020B0604030504040204" pitchFamily="34" charset="0"/>
            </a:endParaRPr>
          </a:p>
        </p:txBody>
      </p:sp>
      <p:sp>
        <p:nvSpPr>
          <p:cNvPr id="9" name="TextBox 8">
            <a:extLst>
              <a:ext uri="{FF2B5EF4-FFF2-40B4-BE49-F238E27FC236}">
                <a16:creationId xmlns:a16="http://schemas.microsoft.com/office/drawing/2014/main" id="{9CDB8E26-DFB6-4BC4-8100-44381236D950}"/>
              </a:ext>
            </a:extLst>
          </p:cNvPr>
          <p:cNvSpPr txBox="1"/>
          <p:nvPr/>
        </p:nvSpPr>
        <p:spPr>
          <a:xfrm>
            <a:off x="5799482" y="3515233"/>
            <a:ext cx="847288" cy="307777"/>
          </a:xfrm>
          <a:prstGeom prst="rect">
            <a:avLst/>
          </a:prstGeom>
          <a:noFill/>
        </p:spPr>
        <p:txBody>
          <a:bodyPr wrap="square" rtlCol="0">
            <a:spAutoFit/>
          </a:bodyPr>
          <a:lstStyle/>
          <a:p>
            <a:pPr algn="ctr"/>
            <a:r>
              <a:rPr lang="en-NZ" sz="1400" b="1" dirty="0"/>
              <a:t>2021/22</a:t>
            </a:r>
          </a:p>
        </p:txBody>
      </p:sp>
      <p:graphicFrame>
        <p:nvGraphicFramePr>
          <p:cNvPr id="18" name="Chart 17">
            <a:extLst>
              <a:ext uri="{FF2B5EF4-FFF2-40B4-BE49-F238E27FC236}">
                <a16:creationId xmlns:a16="http://schemas.microsoft.com/office/drawing/2014/main" id="{0CBBAC62-3E59-429D-8767-58ABA6DF4BCF}"/>
              </a:ext>
            </a:extLst>
          </p:cNvPr>
          <p:cNvGraphicFramePr/>
          <p:nvPr>
            <p:extLst>
              <p:ext uri="{D42A27DB-BD31-4B8C-83A1-F6EECF244321}">
                <p14:modId xmlns:p14="http://schemas.microsoft.com/office/powerpoint/2010/main" val="527754593"/>
              </p:ext>
            </p:extLst>
          </p:nvPr>
        </p:nvGraphicFramePr>
        <p:xfrm>
          <a:off x="1628072" y="3104011"/>
          <a:ext cx="3953691" cy="258717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6B3014E8-B69E-4237-9B78-DEF801D4ACBF}"/>
              </a:ext>
            </a:extLst>
          </p:cNvPr>
          <p:cNvSpPr txBox="1"/>
          <p:nvPr/>
        </p:nvSpPr>
        <p:spPr>
          <a:xfrm>
            <a:off x="2408329" y="2401962"/>
            <a:ext cx="2393176" cy="430887"/>
          </a:xfrm>
          <a:prstGeom prst="rect">
            <a:avLst/>
          </a:prstGeom>
          <a:noFill/>
        </p:spPr>
        <p:txBody>
          <a:bodyPr wrap="square" rtlCol="0">
            <a:spAutoFit/>
          </a:bodyPr>
          <a:lstStyle/>
          <a:p>
            <a:pPr algn="ctr"/>
            <a:r>
              <a:rPr lang="en-US" sz="1100" b="1" dirty="0"/>
              <a:t>Satisfaction with range of community facilities in the District</a:t>
            </a:r>
            <a:endParaRPr lang="en-NZ" sz="1100" b="1" dirty="0"/>
          </a:p>
        </p:txBody>
      </p:sp>
      <p:sp>
        <p:nvSpPr>
          <p:cNvPr id="26" name="Isosceles Triangle 25">
            <a:extLst>
              <a:ext uri="{FF2B5EF4-FFF2-40B4-BE49-F238E27FC236}">
                <a16:creationId xmlns:a16="http://schemas.microsoft.com/office/drawing/2014/main" id="{214BB506-4509-A2F1-D841-CE052F81E346}"/>
              </a:ext>
            </a:extLst>
          </p:cNvPr>
          <p:cNvSpPr/>
          <p:nvPr/>
        </p:nvSpPr>
        <p:spPr>
          <a:xfrm rot="10800000">
            <a:off x="6076929" y="458669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25" name="Group 24">
            <a:extLst>
              <a:ext uri="{FF2B5EF4-FFF2-40B4-BE49-F238E27FC236}">
                <a16:creationId xmlns:a16="http://schemas.microsoft.com/office/drawing/2014/main" id="{329644EE-C7F8-48E6-9F24-9106F971B2B4}"/>
              </a:ext>
            </a:extLst>
          </p:cNvPr>
          <p:cNvGrpSpPr/>
          <p:nvPr/>
        </p:nvGrpSpPr>
        <p:grpSpPr>
          <a:xfrm>
            <a:off x="6943140" y="6376060"/>
            <a:ext cx="1960803" cy="447047"/>
            <a:chOff x="-6175365" y="7289658"/>
            <a:chExt cx="1960803" cy="447047"/>
          </a:xfrm>
        </p:grpSpPr>
        <p:grpSp>
          <p:nvGrpSpPr>
            <p:cNvPr id="27" name="Group 26">
              <a:extLst>
                <a:ext uri="{FF2B5EF4-FFF2-40B4-BE49-F238E27FC236}">
                  <a16:creationId xmlns:a16="http://schemas.microsoft.com/office/drawing/2014/main" id="{25DF6607-8F92-4CCF-A655-7D1836A17E35}"/>
                </a:ext>
              </a:extLst>
            </p:cNvPr>
            <p:cNvGrpSpPr/>
            <p:nvPr/>
          </p:nvGrpSpPr>
          <p:grpSpPr>
            <a:xfrm>
              <a:off x="-5348127" y="7289658"/>
              <a:ext cx="1133565" cy="441380"/>
              <a:chOff x="7471343" y="6121184"/>
              <a:chExt cx="1511420" cy="588507"/>
            </a:xfrm>
          </p:grpSpPr>
          <p:sp>
            <p:nvSpPr>
              <p:cNvPr id="35" name="TextBox 13">
                <a:extLst>
                  <a:ext uri="{FF2B5EF4-FFF2-40B4-BE49-F238E27FC236}">
                    <a16:creationId xmlns:a16="http://schemas.microsoft.com/office/drawing/2014/main" id="{4CDA00F0-AA12-46DB-91A6-330B7EABC647}"/>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6" name="TextBox 14">
                <a:extLst>
                  <a:ext uri="{FF2B5EF4-FFF2-40B4-BE49-F238E27FC236}">
                    <a16:creationId xmlns:a16="http://schemas.microsoft.com/office/drawing/2014/main" id="{44677B48-2E34-4847-9A45-A5D13E9B56DC}"/>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7" name="TextBox 13">
                <a:extLst>
                  <a:ext uri="{FF2B5EF4-FFF2-40B4-BE49-F238E27FC236}">
                    <a16:creationId xmlns:a16="http://schemas.microsoft.com/office/drawing/2014/main" id="{7A5ECC87-A735-41EA-9F6D-94994989CDC6}"/>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28" name="Group 27">
              <a:extLst>
                <a:ext uri="{FF2B5EF4-FFF2-40B4-BE49-F238E27FC236}">
                  <a16:creationId xmlns:a16="http://schemas.microsoft.com/office/drawing/2014/main" id="{FF6F80C4-D22A-4218-A5AE-3C1C0988C015}"/>
                </a:ext>
              </a:extLst>
            </p:cNvPr>
            <p:cNvGrpSpPr/>
            <p:nvPr/>
          </p:nvGrpSpPr>
          <p:grpSpPr>
            <a:xfrm>
              <a:off x="-6175365" y="7294753"/>
              <a:ext cx="936107" cy="441952"/>
              <a:chOff x="7181793" y="6110869"/>
              <a:chExt cx="1248142" cy="589270"/>
            </a:xfrm>
          </p:grpSpPr>
          <p:grpSp>
            <p:nvGrpSpPr>
              <p:cNvPr id="29" name="Group 28">
                <a:extLst>
                  <a:ext uri="{FF2B5EF4-FFF2-40B4-BE49-F238E27FC236}">
                    <a16:creationId xmlns:a16="http://schemas.microsoft.com/office/drawing/2014/main" id="{ED0102FA-D5EB-4AAF-8A0E-EF742B3FB62E}"/>
                  </a:ext>
                </a:extLst>
              </p:cNvPr>
              <p:cNvGrpSpPr/>
              <p:nvPr/>
            </p:nvGrpSpPr>
            <p:grpSpPr>
              <a:xfrm>
                <a:off x="7181793" y="6291726"/>
                <a:ext cx="1248142" cy="408413"/>
                <a:chOff x="7576031" y="6004684"/>
                <a:chExt cx="1248142" cy="408413"/>
              </a:xfrm>
            </p:grpSpPr>
            <p:sp>
              <p:nvSpPr>
                <p:cNvPr id="31" name="TextBox 13">
                  <a:extLst>
                    <a:ext uri="{FF2B5EF4-FFF2-40B4-BE49-F238E27FC236}">
                      <a16:creationId xmlns:a16="http://schemas.microsoft.com/office/drawing/2014/main" id="{8263BBB3-3CAC-4E8F-AC94-33C60628B037}"/>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2" name="TextBox 14">
                  <a:extLst>
                    <a:ext uri="{FF2B5EF4-FFF2-40B4-BE49-F238E27FC236}">
                      <a16:creationId xmlns:a16="http://schemas.microsoft.com/office/drawing/2014/main" id="{DD388E62-A4E8-4D2B-B4C5-6CF9A319A92E}"/>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3" name="Isosceles Triangle 32">
                  <a:extLst>
                    <a:ext uri="{FF2B5EF4-FFF2-40B4-BE49-F238E27FC236}">
                      <a16:creationId xmlns:a16="http://schemas.microsoft.com/office/drawing/2014/main" id="{BF74CB0B-06E1-4F52-849A-D9456DE1C9C3}"/>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4" name="Isosceles Triangle 33">
                  <a:extLst>
                    <a:ext uri="{FF2B5EF4-FFF2-40B4-BE49-F238E27FC236}">
                      <a16:creationId xmlns:a16="http://schemas.microsoft.com/office/drawing/2014/main" id="{57F86AC7-6D91-476D-BCEC-A05CF4F1AB53}"/>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0" name="TextBox 13">
                <a:extLst>
                  <a:ext uri="{FF2B5EF4-FFF2-40B4-BE49-F238E27FC236}">
                    <a16:creationId xmlns:a16="http://schemas.microsoft.com/office/drawing/2014/main" id="{FB8139B9-6807-4F93-9BAB-2E71DA6C7CB8}"/>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3040911092"/>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AE59-8683-4849-BA84-EC2BD8AF8303}"/>
              </a:ext>
            </a:extLst>
          </p:cNvPr>
          <p:cNvSpPr>
            <a:spLocks noGrp="1"/>
          </p:cNvSpPr>
          <p:nvPr>
            <p:ph type="ctrTitle"/>
          </p:nvPr>
        </p:nvSpPr>
        <p:spPr/>
        <p:txBody>
          <a:bodyPr/>
          <a:lstStyle/>
          <a:p>
            <a:r>
              <a:rPr lang="en-NZ" dirty="0">
                <a:latin typeface="Franklin Gothic Medium Cond" panose="020B0606030402020204" pitchFamily="34" charset="0"/>
              </a:rPr>
              <a:t>Regulatory functions</a:t>
            </a:r>
          </a:p>
        </p:txBody>
      </p:sp>
    </p:spTree>
    <p:extLst>
      <p:ext uri="{BB962C8B-B14F-4D97-AF65-F5344CB8AC3E}">
        <p14:creationId xmlns:p14="http://schemas.microsoft.com/office/powerpoint/2010/main" val="1729418129"/>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899F-0613-4F6B-B3C9-B89CEF58412C}"/>
              </a:ext>
            </a:extLst>
          </p:cNvPr>
          <p:cNvSpPr>
            <a:spLocks noGrp="1"/>
          </p:cNvSpPr>
          <p:nvPr>
            <p:ph type="ctrTitle"/>
          </p:nvPr>
        </p:nvSpPr>
        <p:spPr/>
        <p:txBody>
          <a:bodyPr/>
          <a:lstStyle/>
          <a:p>
            <a:r>
              <a:rPr lang="en-NZ" dirty="0"/>
              <a:t>Executive summary</a:t>
            </a:r>
          </a:p>
        </p:txBody>
      </p:sp>
      <p:sp>
        <p:nvSpPr>
          <p:cNvPr id="5" name="Rectangle 4">
            <a:extLst>
              <a:ext uri="{FF2B5EF4-FFF2-40B4-BE49-F238E27FC236}">
                <a16:creationId xmlns:a16="http://schemas.microsoft.com/office/drawing/2014/main" id="{E2C5EE21-36F5-4408-958A-1788DB607F46}"/>
              </a:ext>
            </a:extLst>
          </p:cNvPr>
          <p:cNvSpPr>
            <a:spLocks noChangeAspect="1"/>
          </p:cNvSpPr>
          <p:nvPr/>
        </p:nvSpPr>
        <p:spPr>
          <a:xfrm>
            <a:off x="308087" y="4440084"/>
            <a:ext cx="557099" cy="557099"/>
          </a:xfrm>
          <a:prstGeom prst="rect">
            <a:avLst/>
          </a:prstGeom>
          <a:solidFill>
            <a:srgbClr val="276A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4</a:t>
            </a:r>
          </a:p>
        </p:txBody>
      </p:sp>
      <p:sp>
        <p:nvSpPr>
          <p:cNvPr id="7" name="Rectangle 6">
            <a:extLst>
              <a:ext uri="{FF2B5EF4-FFF2-40B4-BE49-F238E27FC236}">
                <a16:creationId xmlns:a16="http://schemas.microsoft.com/office/drawing/2014/main" id="{D95B3CCE-36A8-4384-8FC4-9D4F0FCEF881}"/>
              </a:ext>
            </a:extLst>
          </p:cNvPr>
          <p:cNvSpPr>
            <a:spLocks noChangeAspect="1"/>
          </p:cNvSpPr>
          <p:nvPr/>
        </p:nvSpPr>
        <p:spPr>
          <a:xfrm>
            <a:off x="308088" y="1828866"/>
            <a:ext cx="557099" cy="55709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1</a:t>
            </a:r>
          </a:p>
        </p:txBody>
      </p:sp>
      <p:sp>
        <p:nvSpPr>
          <p:cNvPr id="9" name="Rectangle 8">
            <a:extLst>
              <a:ext uri="{FF2B5EF4-FFF2-40B4-BE49-F238E27FC236}">
                <a16:creationId xmlns:a16="http://schemas.microsoft.com/office/drawing/2014/main" id="{7652C90D-D2F0-4DD8-A692-7F5F16118B97}"/>
              </a:ext>
            </a:extLst>
          </p:cNvPr>
          <p:cNvSpPr>
            <a:spLocks noChangeAspect="1"/>
          </p:cNvSpPr>
          <p:nvPr/>
        </p:nvSpPr>
        <p:spPr>
          <a:xfrm>
            <a:off x="308088" y="2668495"/>
            <a:ext cx="557099" cy="557099"/>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2</a:t>
            </a:r>
          </a:p>
        </p:txBody>
      </p:sp>
      <p:sp>
        <p:nvSpPr>
          <p:cNvPr id="11" name="Rectangle 10">
            <a:extLst>
              <a:ext uri="{FF2B5EF4-FFF2-40B4-BE49-F238E27FC236}">
                <a16:creationId xmlns:a16="http://schemas.microsoft.com/office/drawing/2014/main" id="{0344D290-E000-41DD-B2D8-265A44BBED52}"/>
              </a:ext>
            </a:extLst>
          </p:cNvPr>
          <p:cNvSpPr>
            <a:spLocks noChangeAspect="1"/>
          </p:cNvSpPr>
          <p:nvPr/>
        </p:nvSpPr>
        <p:spPr>
          <a:xfrm>
            <a:off x="308088" y="3597818"/>
            <a:ext cx="557099" cy="557099"/>
          </a:xfrm>
          <a:prstGeom prst="rect">
            <a:avLst/>
          </a:prstGeom>
          <a:solidFill>
            <a:srgbClr val="03BA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3</a:t>
            </a:r>
          </a:p>
        </p:txBody>
      </p:sp>
      <p:sp>
        <p:nvSpPr>
          <p:cNvPr id="13" name="Rectangle 12">
            <a:extLst>
              <a:ext uri="{FF2B5EF4-FFF2-40B4-BE49-F238E27FC236}">
                <a16:creationId xmlns:a16="http://schemas.microsoft.com/office/drawing/2014/main" id="{1482A83D-F235-40B3-82AD-76BC0E8323AF}"/>
              </a:ext>
            </a:extLst>
          </p:cNvPr>
          <p:cNvSpPr>
            <a:spLocks noChangeAspect="1"/>
          </p:cNvSpPr>
          <p:nvPr/>
        </p:nvSpPr>
        <p:spPr>
          <a:xfrm>
            <a:off x="308087" y="5193561"/>
            <a:ext cx="557099" cy="557099"/>
          </a:xfrm>
          <a:prstGeom prst="rect">
            <a:avLst/>
          </a:prstGeom>
          <a:solidFill>
            <a:srgbClr val="5671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5</a:t>
            </a:r>
          </a:p>
        </p:txBody>
      </p:sp>
      <p:sp>
        <p:nvSpPr>
          <p:cNvPr id="15" name="Rectangle 14">
            <a:extLst>
              <a:ext uri="{FF2B5EF4-FFF2-40B4-BE49-F238E27FC236}">
                <a16:creationId xmlns:a16="http://schemas.microsoft.com/office/drawing/2014/main" id="{0242C004-2089-47B0-B4D8-398B6A62A2A0}"/>
              </a:ext>
            </a:extLst>
          </p:cNvPr>
          <p:cNvSpPr>
            <a:spLocks noChangeAspect="1"/>
          </p:cNvSpPr>
          <p:nvPr/>
        </p:nvSpPr>
        <p:spPr>
          <a:xfrm>
            <a:off x="308093" y="5856240"/>
            <a:ext cx="557099" cy="557099"/>
          </a:xfrm>
          <a:prstGeom prst="rect">
            <a:avLst/>
          </a:prstGeom>
          <a:solidFill>
            <a:srgbClr val="3AC9F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6</a:t>
            </a:r>
          </a:p>
        </p:txBody>
      </p:sp>
      <p:sp>
        <p:nvSpPr>
          <p:cNvPr id="16" name="TextBox 15">
            <a:extLst>
              <a:ext uri="{FF2B5EF4-FFF2-40B4-BE49-F238E27FC236}">
                <a16:creationId xmlns:a16="http://schemas.microsoft.com/office/drawing/2014/main" id="{A962D5CA-AAB6-4D8A-A2F5-719DE6C174B3}"/>
              </a:ext>
            </a:extLst>
          </p:cNvPr>
          <p:cNvSpPr txBox="1"/>
          <p:nvPr/>
        </p:nvSpPr>
        <p:spPr>
          <a:xfrm>
            <a:off x="1079863" y="1784249"/>
            <a:ext cx="7756049" cy="646331"/>
          </a:xfrm>
          <a:prstGeom prst="rect">
            <a:avLst/>
          </a:prstGeom>
          <a:noFill/>
        </p:spPr>
        <p:txBody>
          <a:bodyPr wrap="square" rtlCol="0">
            <a:spAutoFit/>
          </a:bodyPr>
          <a:lstStyle/>
          <a:p>
            <a:r>
              <a:rPr lang="en-PH" sz="1200" dirty="0"/>
              <a:t>Residents’ satisfaction with Ashburton District Council’s </a:t>
            </a:r>
            <a:r>
              <a:rPr lang="en-PH" sz="1200" i="1" dirty="0"/>
              <a:t>Overall performance</a:t>
            </a:r>
            <a:r>
              <a:rPr lang="en-PH" sz="1200" dirty="0"/>
              <a:t> has declined by 8% to 66% in 2022 compared to 74% in 2021. Satisfaction with </a:t>
            </a:r>
            <a:r>
              <a:rPr lang="en-PH" sz="1200" i="1" dirty="0"/>
              <a:t>Rubbish and recycling </a:t>
            </a:r>
            <a:r>
              <a:rPr lang="en-PH" sz="1200" dirty="0"/>
              <a:t>has improved with more than eight in ten residents (85%) satisfied. Satisfaction with </a:t>
            </a:r>
            <a:r>
              <a:rPr lang="en-PH" sz="1200" i="1" dirty="0"/>
              <a:t>Playgrounds </a:t>
            </a:r>
            <a:r>
              <a:rPr lang="en-PH" sz="1200" dirty="0"/>
              <a:t>and </a:t>
            </a:r>
            <a:r>
              <a:rPr lang="en-PH" sz="1200" i="1" dirty="0"/>
              <a:t>Public toilets </a:t>
            </a:r>
            <a:r>
              <a:rPr lang="en-PH" sz="1200" dirty="0"/>
              <a:t>has also increased 4% year-on-year.</a:t>
            </a:r>
          </a:p>
        </p:txBody>
      </p:sp>
      <p:sp>
        <p:nvSpPr>
          <p:cNvPr id="18" name="TextBox 17">
            <a:extLst>
              <a:ext uri="{FF2B5EF4-FFF2-40B4-BE49-F238E27FC236}">
                <a16:creationId xmlns:a16="http://schemas.microsoft.com/office/drawing/2014/main" id="{E330292F-5120-4542-85C9-7DB527C910AF}"/>
              </a:ext>
            </a:extLst>
          </p:cNvPr>
          <p:cNvSpPr txBox="1"/>
          <p:nvPr/>
        </p:nvSpPr>
        <p:spPr>
          <a:xfrm>
            <a:off x="1079863" y="2531545"/>
            <a:ext cx="7756049" cy="830997"/>
          </a:xfrm>
          <a:prstGeom prst="rect">
            <a:avLst/>
          </a:prstGeom>
          <a:noFill/>
        </p:spPr>
        <p:txBody>
          <a:bodyPr wrap="square" rtlCol="0">
            <a:spAutoFit/>
          </a:bodyPr>
          <a:lstStyle/>
          <a:p>
            <a:r>
              <a:rPr lang="en-PH" sz="1200" dirty="0"/>
              <a:t>Concerning local infrastructure, satisfaction with the standard and safety of </a:t>
            </a:r>
            <a:r>
              <a:rPr lang="en-PH" sz="1200" i="1" dirty="0"/>
              <a:t>Sealed</a:t>
            </a:r>
            <a:r>
              <a:rPr lang="en-PH" sz="1200" dirty="0"/>
              <a:t> and </a:t>
            </a:r>
            <a:r>
              <a:rPr lang="en-PH" sz="1200" i="1" dirty="0"/>
              <a:t>Unsealed</a:t>
            </a:r>
            <a:r>
              <a:rPr lang="en-PH" sz="1200" dirty="0"/>
              <a:t> roads continues to be a pain point with residents, mentioned frequently in the verbatim comments and has decreased in 2022. Satisfaction with the quality of </a:t>
            </a:r>
            <a:r>
              <a:rPr lang="en-PH" sz="1200" i="1" dirty="0"/>
              <a:t>Drinking water supply</a:t>
            </a:r>
            <a:r>
              <a:rPr lang="en-PH" sz="1200" dirty="0"/>
              <a:t> further declined in 2022. As previously mentioned </a:t>
            </a:r>
            <a:r>
              <a:rPr lang="en-PH" sz="1200" i="1" dirty="0"/>
              <a:t>Rubbish and recycling </a:t>
            </a:r>
            <a:r>
              <a:rPr lang="en-PH" sz="1200" dirty="0"/>
              <a:t>has recorded positive results in 2022.</a:t>
            </a:r>
          </a:p>
        </p:txBody>
      </p:sp>
      <p:sp>
        <p:nvSpPr>
          <p:cNvPr id="20" name="TextBox 19">
            <a:extLst>
              <a:ext uri="{FF2B5EF4-FFF2-40B4-BE49-F238E27FC236}">
                <a16:creationId xmlns:a16="http://schemas.microsoft.com/office/drawing/2014/main" id="{8EEFAF4C-4E86-4DD0-AEFD-06354BB665EC}"/>
              </a:ext>
            </a:extLst>
          </p:cNvPr>
          <p:cNvSpPr txBox="1"/>
          <p:nvPr/>
        </p:nvSpPr>
        <p:spPr>
          <a:xfrm>
            <a:off x="1079861" y="3411758"/>
            <a:ext cx="7682355" cy="1015663"/>
          </a:xfrm>
          <a:prstGeom prst="rect">
            <a:avLst/>
          </a:prstGeom>
          <a:noFill/>
        </p:spPr>
        <p:txBody>
          <a:bodyPr wrap="square" rtlCol="0">
            <a:spAutoFit/>
          </a:bodyPr>
          <a:lstStyle/>
          <a:p>
            <a:r>
              <a:rPr lang="en-PH" sz="1200" dirty="0"/>
              <a:t>Overall perceptions of the different public services provided by Council have a mixed review this year. Satisfaction with </a:t>
            </a:r>
            <a:r>
              <a:rPr lang="en-PH" sz="1200" i="1" dirty="0"/>
              <a:t>Opportunities for grants and funding</a:t>
            </a:r>
            <a:r>
              <a:rPr lang="en-PH" sz="1200" dirty="0"/>
              <a:t>, </a:t>
            </a:r>
            <a:r>
              <a:rPr lang="en-PH" sz="1200" i="1" dirty="0"/>
              <a:t>Community events</a:t>
            </a:r>
            <a:r>
              <a:rPr lang="en-PH" sz="1200" dirty="0"/>
              <a:t>, </a:t>
            </a:r>
            <a:r>
              <a:rPr lang="en-PH" sz="1200" i="1" dirty="0"/>
              <a:t>Social services </a:t>
            </a:r>
            <a:r>
              <a:rPr lang="en-PH" sz="1200" dirty="0"/>
              <a:t>and </a:t>
            </a:r>
            <a:r>
              <a:rPr lang="en-PH" sz="1200" i="1" dirty="0"/>
              <a:t>Economic development </a:t>
            </a:r>
            <a:r>
              <a:rPr lang="en-PH" sz="1200" dirty="0"/>
              <a:t>remain at a very high level. However satisfaction with </a:t>
            </a:r>
            <a:r>
              <a:rPr lang="en-PH" sz="1200" i="1" dirty="0"/>
              <a:t>Overall performance, The Mayor and </a:t>
            </a:r>
            <a:r>
              <a:rPr lang="en-NZ" sz="1200" i="1" dirty="0"/>
              <a:t>Councillors</a:t>
            </a:r>
            <a:r>
              <a:rPr lang="en-PH" sz="1200" i="1" dirty="0"/>
              <a:t> </a:t>
            </a:r>
            <a:r>
              <a:rPr lang="en-PH" sz="1200" dirty="0"/>
              <a:t>and </a:t>
            </a:r>
            <a:r>
              <a:rPr lang="en-PH" sz="1200" i="1" dirty="0"/>
              <a:t>Council staff </a:t>
            </a:r>
            <a:r>
              <a:rPr lang="en-PH" sz="1200" dirty="0"/>
              <a:t>has decreased significantly when probed for comments on this dissatisfaction 63% of respondents mentioned </a:t>
            </a:r>
            <a:r>
              <a:rPr lang="en-PH" sz="1200" i="1" dirty="0"/>
              <a:t>roading</a:t>
            </a:r>
            <a:r>
              <a:rPr lang="en-PH" sz="1200" dirty="0"/>
              <a:t> as one of the main reasons.</a:t>
            </a:r>
          </a:p>
        </p:txBody>
      </p:sp>
      <p:sp>
        <p:nvSpPr>
          <p:cNvPr id="21" name="TextBox 20">
            <a:extLst>
              <a:ext uri="{FF2B5EF4-FFF2-40B4-BE49-F238E27FC236}">
                <a16:creationId xmlns:a16="http://schemas.microsoft.com/office/drawing/2014/main" id="{E1D58C66-6FA3-44A3-BF6F-4EACBD5A8C6B}"/>
              </a:ext>
            </a:extLst>
          </p:cNvPr>
          <p:cNvSpPr txBox="1"/>
          <p:nvPr/>
        </p:nvSpPr>
        <p:spPr>
          <a:xfrm>
            <a:off x="1079862" y="4395469"/>
            <a:ext cx="7682355" cy="646331"/>
          </a:xfrm>
          <a:prstGeom prst="rect">
            <a:avLst/>
          </a:prstGeom>
          <a:noFill/>
        </p:spPr>
        <p:txBody>
          <a:bodyPr wrap="square" rtlCol="0">
            <a:spAutoFit/>
          </a:bodyPr>
          <a:lstStyle/>
          <a:p>
            <a:r>
              <a:rPr lang="en-PH" sz="1200" dirty="0"/>
              <a:t>Council’s provision and maintenance of </a:t>
            </a:r>
            <a:r>
              <a:rPr lang="en-PH" sz="1200" i="1" dirty="0"/>
              <a:t>Recreation and leisure </a:t>
            </a:r>
            <a:r>
              <a:rPr lang="en-PH" sz="1200" dirty="0"/>
              <a:t>activities and facilities continues to be a very strong area of performance. Overall, residents are very highly satisfied with the </a:t>
            </a:r>
            <a:r>
              <a:rPr lang="en-PH" sz="1200" i="1" dirty="0"/>
              <a:t>Public library </a:t>
            </a:r>
            <a:r>
              <a:rPr lang="en-PH" sz="1200" dirty="0"/>
              <a:t>service (96%), </a:t>
            </a:r>
            <a:r>
              <a:rPr lang="en-PH" sz="1200" i="1" dirty="0"/>
              <a:t>Cemeteries</a:t>
            </a:r>
            <a:r>
              <a:rPr lang="en-PH" sz="1200" dirty="0"/>
              <a:t> (98%), and </a:t>
            </a:r>
            <a:r>
              <a:rPr lang="en-PH" sz="1200" i="1" dirty="0"/>
              <a:t>Ashburton Domain </a:t>
            </a:r>
            <a:r>
              <a:rPr lang="en-PH" sz="1200" dirty="0"/>
              <a:t>(96%) and a significant increase in satisfaction with </a:t>
            </a:r>
            <a:r>
              <a:rPr lang="en-PH" sz="1200" i="1" dirty="0"/>
              <a:t>Playgrounds </a:t>
            </a:r>
            <a:r>
              <a:rPr lang="en-PH" sz="1200" dirty="0"/>
              <a:t>also brings it into the mid 90’s (95%).</a:t>
            </a:r>
          </a:p>
        </p:txBody>
      </p:sp>
      <p:sp>
        <p:nvSpPr>
          <p:cNvPr id="22" name="TextBox 21">
            <a:extLst>
              <a:ext uri="{FF2B5EF4-FFF2-40B4-BE49-F238E27FC236}">
                <a16:creationId xmlns:a16="http://schemas.microsoft.com/office/drawing/2014/main" id="{50F21D3B-276E-4EB5-AFC0-52231E98E4AF}"/>
              </a:ext>
            </a:extLst>
          </p:cNvPr>
          <p:cNvSpPr txBox="1"/>
          <p:nvPr/>
        </p:nvSpPr>
        <p:spPr>
          <a:xfrm>
            <a:off x="1079861" y="5148946"/>
            <a:ext cx="7756049" cy="646331"/>
          </a:xfrm>
          <a:prstGeom prst="rect">
            <a:avLst/>
          </a:prstGeom>
          <a:noFill/>
        </p:spPr>
        <p:txBody>
          <a:bodyPr wrap="square" rtlCol="0">
            <a:spAutoFit/>
          </a:bodyPr>
          <a:lstStyle/>
          <a:p>
            <a:r>
              <a:rPr lang="en-PH" sz="1200" dirty="0"/>
              <a:t>Satisfaction with Council’s </a:t>
            </a:r>
            <a:r>
              <a:rPr lang="en-PH" sz="1200" i="1" dirty="0"/>
              <a:t>Regulatory services </a:t>
            </a:r>
            <a:r>
              <a:rPr lang="en-PH" sz="1200" dirty="0"/>
              <a:t>have generally improved this year. Residents are most satisfied with </a:t>
            </a:r>
            <a:r>
              <a:rPr lang="en-PH" sz="1200" i="1" dirty="0"/>
              <a:t>Property information services</a:t>
            </a:r>
            <a:r>
              <a:rPr lang="en-PH" sz="1200" dirty="0"/>
              <a:t> (96%) and </a:t>
            </a:r>
            <a:r>
              <a:rPr lang="en-PH" sz="1200" i="1" dirty="0"/>
              <a:t>Emergency management/Civil </a:t>
            </a:r>
            <a:r>
              <a:rPr lang="en-NZ" sz="1200" i="1" dirty="0"/>
              <a:t>defence</a:t>
            </a:r>
            <a:r>
              <a:rPr lang="en-PH" sz="1200" i="1" dirty="0"/>
              <a:t> </a:t>
            </a:r>
            <a:r>
              <a:rPr lang="en-PH" sz="1200" dirty="0"/>
              <a:t>(96%). User satisfaction with </a:t>
            </a:r>
            <a:r>
              <a:rPr lang="en-PH" sz="1200" i="1" dirty="0"/>
              <a:t>Environment monitoring/Public health </a:t>
            </a:r>
            <a:r>
              <a:rPr lang="en-PH" sz="1200" dirty="0"/>
              <a:t>recovered from its decline in 2021 back up to 76%.</a:t>
            </a:r>
          </a:p>
        </p:txBody>
      </p:sp>
      <p:sp>
        <p:nvSpPr>
          <p:cNvPr id="23" name="TextBox 22">
            <a:extLst>
              <a:ext uri="{FF2B5EF4-FFF2-40B4-BE49-F238E27FC236}">
                <a16:creationId xmlns:a16="http://schemas.microsoft.com/office/drawing/2014/main" id="{2616958F-62BD-429A-87B2-B07FE0DA6D27}"/>
              </a:ext>
            </a:extLst>
          </p:cNvPr>
          <p:cNvSpPr txBox="1"/>
          <p:nvPr/>
        </p:nvSpPr>
        <p:spPr>
          <a:xfrm>
            <a:off x="1079861" y="5811623"/>
            <a:ext cx="7756046" cy="646331"/>
          </a:xfrm>
          <a:prstGeom prst="rect">
            <a:avLst/>
          </a:prstGeom>
          <a:noFill/>
        </p:spPr>
        <p:txBody>
          <a:bodyPr wrap="square" rtlCol="0">
            <a:spAutoFit/>
          </a:bodyPr>
          <a:lstStyle/>
          <a:p>
            <a:r>
              <a:rPr lang="en-PH" sz="1200" dirty="0"/>
              <a:t>Almost all residents (92%) perceive that the Ashburton District is </a:t>
            </a:r>
            <a:r>
              <a:rPr lang="en-PH" sz="1200" i="1" dirty="0"/>
              <a:t>about the same or better as a place to live than it was three years ago</a:t>
            </a:r>
            <a:r>
              <a:rPr lang="en-PH" sz="1200" dirty="0"/>
              <a:t>. Satisfaction with the </a:t>
            </a:r>
            <a:r>
              <a:rPr lang="en-PH" sz="1200" i="1" dirty="0"/>
              <a:t>State of the district’s environment and biodiversity </a:t>
            </a:r>
            <a:r>
              <a:rPr lang="en-PH" sz="1200" dirty="0"/>
              <a:t>and Council’s </a:t>
            </a:r>
            <a:r>
              <a:rPr lang="en-PH" sz="1200" i="1" dirty="0"/>
              <a:t>Activity to protect the environment </a:t>
            </a:r>
            <a:r>
              <a:rPr lang="en-PH" sz="1200" dirty="0"/>
              <a:t>have declined slightly but remain high (85% and 84%, respectively).</a:t>
            </a:r>
          </a:p>
        </p:txBody>
      </p:sp>
    </p:spTree>
    <p:extLst>
      <p:ext uri="{BB962C8B-B14F-4D97-AF65-F5344CB8AC3E}">
        <p14:creationId xmlns:p14="http://schemas.microsoft.com/office/powerpoint/2010/main" val="210602096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35E2B3-91B1-4EEF-8D6E-890CCB7AE05A}"/>
              </a:ext>
            </a:extLst>
          </p:cNvPr>
          <p:cNvSpPr>
            <a:spLocks noGrp="1"/>
          </p:cNvSpPr>
          <p:nvPr>
            <p:ph type="body" sz="quarter" idx="11"/>
          </p:nvPr>
        </p:nvSpPr>
        <p:spPr/>
        <p:txBody>
          <a:bodyPr/>
          <a:lstStyle/>
          <a:p>
            <a:r>
              <a:rPr lang="en-US" dirty="0">
                <a:solidFill>
                  <a:schemeClr val="tx1"/>
                </a:solidFill>
              </a:rPr>
              <a:t>Residents’ satisfaction with </a:t>
            </a:r>
            <a:r>
              <a:rPr lang="en-US" i="1" dirty="0">
                <a:solidFill>
                  <a:schemeClr val="tx1"/>
                </a:solidFill>
              </a:rPr>
              <a:t>Building services </a:t>
            </a:r>
            <a:r>
              <a:rPr lang="en-US" dirty="0">
                <a:solidFill>
                  <a:schemeClr val="tx1"/>
                </a:solidFill>
              </a:rPr>
              <a:t>has decreased significantly both overall and amongst users. Satisfaction with </a:t>
            </a:r>
            <a:r>
              <a:rPr lang="en-US" i="1" dirty="0">
                <a:solidFill>
                  <a:schemeClr val="tx1"/>
                </a:solidFill>
              </a:rPr>
              <a:t>Emergency management / Civil </a:t>
            </a:r>
            <a:r>
              <a:rPr lang="en-NZ" i="1" dirty="0">
                <a:solidFill>
                  <a:schemeClr val="tx1"/>
                </a:solidFill>
              </a:rPr>
              <a:t>Defence</a:t>
            </a:r>
            <a:r>
              <a:rPr lang="en-US" i="1" dirty="0">
                <a:solidFill>
                  <a:schemeClr val="tx1"/>
                </a:solidFill>
              </a:rPr>
              <a:t> </a:t>
            </a:r>
            <a:r>
              <a:rPr lang="en-US" dirty="0">
                <a:solidFill>
                  <a:schemeClr val="tx1"/>
                </a:solidFill>
              </a:rPr>
              <a:t>remains high at 96% and satisfaction with </a:t>
            </a:r>
            <a:r>
              <a:rPr lang="en-US" i="1" dirty="0">
                <a:solidFill>
                  <a:schemeClr val="tx1"/>
                </a:solidFill>
              </a:rPr>
              <a:t>Environmental monitoring / public health </a:t>
            </a:r>
            <a:r>
              <a:rPr lang="en-US" dirty="0">
                <a:solidFill>
                  <a:schemeClr val="tx1"/>
                </a:solidFill>
              </a:rPr>
              <a:t>has increased slightly both overall and amongst users.</a:t>
            </a:r>
            <a:endParaRPr lang="en-NZ" dirty="0">
              <a:solidFill>
                <a:srgbClr val="FF0000"/>
              </a:solidFill>
            </a:endParaRPr>
          </a:p>
        </p:txBody>
      </p:sp>
      <p:sp>
        <p:nvSpPr>
          <p:cNvPr id="2" name="Title 1">
            <a:extLst>
              <a:ext uri="{FF2B5EF4-FFF2-40B4-BE49-F238E27FC236}">
                <a16:creationId xmlns:a16="http://schemas.microsoft.com/office/drawing/2014/main" id="{3B3A48A7-A127-4AF7-AB5D-093A2391FEC0}"/>
              </a:ext>
            </a:extLst>
          </p:cNvPr>
          <p:cNvSpPr>
            <a:spLocks noGrp="1"/>
          </p:cNvSpPr>
          <p:nvPr>
            <p:ph type="ctrTitle"/>
          </p:nvPr>
        </p:nvSpPr>
        <p:spPr>
          <a:xfrm>
            <a:off x="8706" y="777304"/>
            <a:ext cx="9144000" cy="417820"/>
          </a:xfrm>
        </p:spPr>
        <p:txBody>
          <a:bodyPr/>
          <a:lstStyle/>
          <a:p>
            <a:r>
              <a:rPr lang="en-NZ" dirty="0"/>
              <a:t>Regulatory services</a:t>
            </a:r>
          </a:p>
        </p:txBody>
      </p:sp>
      <p:graphicFrame>
        <p:nvGraphicFramePr>
          <p:cNvPr id="4" name="Table 7">
            <a:extLst>
              <a:ext uri="{FF2B5EF4-FFF2-40B4-BE49-F238E27FC236}">
                <a16:creationId xmlns:a16="http://schemas.microsoft.com/office/drawing/2014/main" id="{DA35D43D-9523-4478-AF83-8B2EEEAD0C3F}"/>
              </a:ext>
            </a:extLst>
          </p:cNvPr>
          <p:cNvGraphicFramePr>
            <a:graphicFrameLocks noGrp="1"/>
          </p:cNvGraphicFramePr>
          <p:nvPr>
            <p:extLst>
              <p:ext uri="{D42A27DB-BD31-4B8C-83A1-F6EECF244321}">
                <p14:modId xmlns:p14="http://schemas.microsoft.com/office/powerpoint/2010/main" val="3812493161"/>
              </p:ext>
            </p:extLst>
          </p:nvPr>
        </p:nvGraphicFramePr>
        <p:xfrm>
          <a:off x="5729681" y="2188914"/>
          <a:ext cx="3246684" cy="3513257"/>
        </p:xfrm>
        <a:graphic>
          <a:graphicData uri="http://schemas.openxmlformats.org/drawingml/2006/table">
            <a:tbl>
              <a:tblPr firstRow="1" bandRow="1">
                <a:tableStyleId>{2D5ABB26-0587-4C30-8999-92F81FD0307C}</a:tableStyleId>
              </a:tblPr>
              <a:tblGrid>
                <a:gridCol w="541114">
                  <a:extLst>
                    <a:ext uri="{9D8B030D-6E8A-4147-A177-3AD203B41FA5}">
                      <a16:colId xmlns:a16="http://schemas.microsoft.com/office/drawing/2014/main" val="663279749"/>
                    </a:ext>
                  </a:extLst>
                </a:gridCol>
                <a:gridCol w="541114">
                  <a:extLst>
                    <a:ext uri="{9D8B030D-6E8A-4147-A177-3AD203B41FA5}">
                      <a16:colId xmlns:a16="http://schemas.microsoft.com/office/drawing/2014/main" val="418057589"/>
                    </a:ext>
                  </a:extLst>
                </a:gridCol>
                <a:gridCol w="541114">
                  <a:extLst>
                    <a:ext uri="{9D8B030D-6E8A-4147-A177-3AD203B41FA5}">
                      <a16:colId xmlns:a16="http://schemas.microsoft.com/office/drawing/2014/main" val="2094602467"/>
                    </a:ext>
                  </a:extLst>
                </a:gridCol>
                <a:gridCol w="541114">
                  <a:extLst>
                    <a:ext uri="{9D8B030D-6E8A-4147-A177-3AD203B41FA5}">
                      <a16:colId xmlns:a16="http://schemas.microsoft.com/office/drawing/2014/main" val="108412112"/>
                    </a:ext>
                  </a:extLst>
                </a:gridCol>
                <a:gridCol w="541114">
                  <a:extLst>
                    <a:ext uri="{9D8B030D-6E8A-4147-A177-3AD203B41FA5}">
                      <a16:colId xmlns:a16="http://schemas.microsoft.com/office/drawing/2014/main" val="1192004097"/>
                    </a:ext>
                  </a:extLst>
                </a:gridCol>
                <a:gridCol w="541114">
                  <a:extLst>
                    <a:ext uri="{9D8B030D-6E8A-4147-A177-3AD203B41FA5}">
                      <a16:colId xmlns:a16="http://schemas.microsoft.com/office/drawing/2014/main" val="1837925760"/>
                    </a:ext>
                  </a:extLst>
                </a:gridCol>
              </a:tblGrid>
              <a:tr h="464216">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131115">
                <a:tc>
                  <a:txBody>
                    <a:bodyPr/>
                    <a:lstStyle/>
                    <a:p>
                      <a:pPr algn="ctr" fontAlgn="b"/>
                      <a:endParaRPr lang="en-NZ" sz="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endParaRPr lang="en-NZ" sz="100" b="0" i="0" dirty="0">
                        <a:solidFill>
                          <a:srgbClr val="00B050"/>
                        </a:solidFill>
                        <a:latin typeface="+mn-lt"/>
                      </a:endParaRPr>
                    </a:p>
                  </a:txBody>
                  <a:tcPr anchor="ctr"/>
                </a:tc>
                <a:tc>
                  <a:txBody>
                    <a:bodyPr/>
                    <a:lstStyle/>
                    <a:p>
                      <a:pPr algn="ctr"/>
                      <a:endParaRPr lang="en-NZ" sz="100" b="0" i="0" dirty="0">
                        <a:solidFill>
                          <a:srgbClr val="FF1D1D"/>
                        </a:solidFill>
                        <a:latin typeface="+mn-lt"/>
                      </a:endParaRPr>
                    </a:p>
                  </a:txBody>
                  <a:tcPr anchor="ctr"/>
                </a:tc>
                <a:extLst>
                  <a:ext uri="{0D108BD9-81ED-4DB2-BD59-A6C34878D82A}">
                    <a16:rowId xmlns:a16="http://schemas.microsoft.com/office/drawing/2014/main" val="3644774334"/>
                  </a:ext>
                </a:extLst>
              </a:tr>
              <a:tr h="265266">
                <a:tc>
                  <a:txBody>
                    <a:bodyPr/>
                    <a:lstStyle/>
                    <a:p>
                      <a:pPr algn="ctr" fontAlgn="b"/>
                      <a:r>
                        <a:rPr lang="en-NZ" sz="10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a:r>
                        <a:rPr lang="en-US" sz="1000" b="0" i="0" dirty="0">
                          <a:solidFill>
                            <a:schemeClr val="tx1"/>
                          </a:solidFill>
                          <a:latin typeface="+mn-lt"/>
                        </a:rPr>
                        <a:t>89%</a:t>
                      </a:r>
                      <a:endParaRPr lang="en-NZ" sz="1000" b="0" i="0" dirty="0">
                        <a:solidFill>
                          <a:schemeClr val="tx1"/>
                        </a:solidFill>
                        <a:latin typeface="+mn-lt"/>
                      </a:endParaRPr>
                    </a:p>
                  </a:txBody>
                  <a:tcPr anchor="ctr"/>
                </a:tc>
                <a:tc>
                  <a:txBody>
                    <a:bodyPr/>
                    <a:lstStyle/>
                    <a:p>
                      <a:pPr algn="ctr"/>
                      <a:r>
                        <a:rPr lang="en-US" sz="1000" b="0" i="0" dirty="0">
                          <a:solidFill>
                            <a:schemeClr val="tx1"/>
                          </a:solidFill>
                          <a:latin typeface="+mn-lt"/>
                        </a:rPr>
                        <a:t>93%</a:t>
                      </a:r>
                      <a:endParaRPr lang="en-NZ" sz="1000" b="0" i="0" dirty="0">
                        <a:solidFill>
                          <a:schemeClr val="tx1"/>
                        </a:solidFill>
                        <a:latin typeface="+mn-lt"/>
                      </a:endParaRPr>
                    </a:p>
                  </a:txBody>
                  <a:tcPr anchor="ctr"/>
                </a:tc>
                <a:extLst>
                  <a:ext uri="{0D108BD9-81ED-4DB2-BD59-A6C34878D82A}">
                    <a16:rowId xmlns:a16="http://schemas.microsoft.com/office/drawing/2014/main" val="2560416338"/>
                  </a:ext>
                </a:extLst>
              </a:tr>
              <a:tr h="265266">
                <a:tc>
                  <a:txBody>
                    <a:bodyPr/>
                    <a:lstStyle/>
                    <a:p>
                      <a:pPr algn="ctr" fontAlgn="b"/>
                      <a:r>
                        <a:rPr lang="en-NZ" sz="10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a:r>
                        <a:rPr lang="en-US" sz="1000" b="0" i="0" dirty="0">
                          <a:solidFill>
                            <a:schemeClr val="tx1"/>
                          </a:solidFill>
                          <a:latin typeface="+mn-lt"/>
                        </a:rPr>
                        <a:t>89%</a:t>
                      </a:r>
                      <a:endParaRPr lang="en-NZ" sz="1000" b="0" i="0" dirty="0">
                        <a:solidFill>
                          <a:schemeClr val="tx1"/>
                        </a:solidFill>
                        <a:latin typeface="+mn-lt"/>
                      </a:endParaRPr>
                    </a:p>
                  </a:txBody>
                  <a:tcPr anchor="ctr"/>
                </a:tc>
                <a:tc>
                  <a:txBody>
                    <a:bodyPr/>
                    <a:lstStyle/>
                    <a:p>
                      <a:pPr algn="ctr"/>
                      <a:r>
                        <a:rPr lang="en-US" sz="1000" b="0" i="0" dirty="0">
                          <a:solidFill>
                            <a:schemeClr val="tx1"/>
                          </a:solidFill>
                          <a:latin typeface="+mn-lt"/>
                        </a:rPr>
                        <a:t>86%</a:t>
                      </a:r>
                      <a:endParaRPr lang="en-NZ" sz="1000" b="0" i="0" dirty="0">
                        <a:solidFill>
                          <a:schemeClr val="tx1"/>
                        </a:solidFill>
                        <a:latin typeface="+mn-lt"/>
                      </a:endParaRPr>
                    </a:p>
                  </a:txBody>
                  <a:tcPr anchor="ctr"/>
                </a:tc>
                <a:extLst>
                  <a:ext uri="{0D108BD9-81ED-4DB2-BD59-A6C34878D82A}">
                    <a16:rowId xmlns:a16="http://schemas.microsoft.com/office/drawing/2014/main" val="1782427575"/>
                  </a:ext>
                </a:extLst>
              </a:tr>
              <a:tr h="265266">
                <a:tc>
                  <a:txBody>
                    <a:bodyPr/>
                    <a:lstStyle/>
                    <a:p>
                      <a:pPr algn="ctr" fontAlgn="b"/>
                      <a:r>
                        <a:rPr lang="en-NZ" sz="10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a:r>
                        <a:rPr lang="en-US" sz="1000" b="0" i="0" dirty="0">
                          <a:solidFill>
                            <a:schemeClr val="tx1"/>
                          </a:solidFill>
                          <a:latin typeface="+mn-lt"/>
                        </a:rPr>
                        <a:t>81%</a:t>
                      </a:r>
                      <a:endParaRPr lang="en-NZ" sz="1000" b="0" i="0" dirty="0">
                        <a:solidFill>
                          <a:schemeClr val="tx1"/>
                        </a:solidFill>
                        <a:latin typeface="+mn-lt"/>
                      </a:endParaRPr>
                    </a:p>
                  </a:txBody>
                  <a:tcPr anchor="ctr"/>
                </a:tc>
                <a:tc>
                  <a:txBody>
                    <a:bodyPr/>
                    <a:lstStyle/>
                    <a:p>
                      <a:pPr algn="ctr"/>
                      <a:r>
                        <a:rPr lang="en-US" sz="1000" b="0" i="0" dirty="0">
                          <a:solidFill>
                            <a:schemeClr val="tx1"/>
                          </a:solidFill>
                          <a:latin typeface="+mn-lt"/>
                        </a:rPr>
                        <a:t>76%</a:t>
                      </a:r>
                      <a:endParaRPr lang="en-NZ" sz="1000" b="0" i="0" dirty="0">
                        <a:solidFill>
                          <a:schemeClr val="tx1"/>
                        </a:solidFill>
                        <a:latin typeface="+mn-lt"/>
                      </a:endParaRPr>
                    </a:p>
                  </a:txBody>
                  <a:tcPr anchor="ctr"/>
                </a:tc>
                <a:extLst>
                  <a:ext uri="{0D108BD9-81ED-4DB2-BD59-A6C34878D82A}">
                    <a16:rowId xmlns:a16="http://schemas.microsoft.com/office/drawing/2014/main" val="3816754322"/>
                  </a:ext>
                </a:extLst>
              </a:tr>
              <a:tr h="265266">
                <a:tc>
                  <a:txBody>
                    <a:bodyPr/>
                    <a:lstStyle/>
                    <a:p>
                      <a:pPr algn="ctr" fontAlgn="b"/>
                      <a:r>
                        <a:rPr lang="en-NZ"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a:r>
                        <a:rPr lang="en-US" sz="1000" b="0" i="0" dirty="0">
                          <a:solidFill>
                            <a:schemeClr val="tx1"/>
                          </a:solidFill>
                          <a:latin typeface="+mn-lt"/>
                        </a:rPr>
                        <a:t>66%</a:t>
                      </a:r>
                      <a:endParaRPr lang="en-NZ" sz="1000" b="0" i="0" dirty="0">
                        <a:solidFill>
                          <a:schemeClr val="tx1"/>
                        </a:solidFill>
                        <a:latin typeface="+mn-lt"/>
                      </a:endParaRPr>
                    </a:p>
                  </a:txBody>
                  <a:tcPr anchor="ctr"/>
                </a:tc>
                <a:tc>
                  <a:txBody>
                    <a:bodyPr/>
                    <a:lstStyle/>
                    <a:p>
                      <a:pPr algn="ctr"/>
                      <a:r>
                        <a:rPr lang="en-US" sz="1000" b="0" i="0" dirty="0">
                          <a:solidFill>
                            <a:schemeClr val="tx1"/>
                          </a:solidFill>
                          <a:latin typeface="+mn-lt"/>
                        </a:rPr>
                        <a:t>64%</a:t>
                      </a:r>
                      <a:endParaRPr lang="en-NZ" sz="1000" b="0" i="0" dirty="0">
                        <a:solidFill>
                          <a:schemeClr val="tx1"/>
                        </a:solidFill>
                        <a:latin typeface="+mn-lt"/>
                      </a:endParaRPr>
                    </a:p>
                  </a:txBody>
                  <a:tcPr anchor="ctr"/>
                </a:tc>
                <a:extLst>
                  <a:ext uri="{0D108BD9-81ED-4DB2-BD59-A6C34878D82A}">
                    <a16:rowId xmlns:a16="http://schemas.microsoft.com/office/drawing/2014/main" val="761290681"/>
                  </a:ext>
                </a:extLst>
              </a:tr>
              <a:tr h="265266">
                <a:tc>
                  <a:txBody>
                    <a:bodyPr/>
                    <a:lstStyle/>
                    <a:p>
                      <a:pPr algn="ctr" fontAlgn="b"/>
                      <a:r>
                        <a:rPr lang="en-NZ" sz="10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a:r>
                        <a:rPr lang="en-US" sz="1000" b="0" i="0" dirty="0">
                          <a:solidFill>
                            <a:schemeClr val="tx1"/>
                          </a:solidFill>
                          <a:latin typeface="+mn-lt"/>
                        </a:rPr>
                        <a:t>96%</a:t>
                      </a:r>
                      <a:endParaRPr lang="en-NZ" sz="1000" b="0" i="0" dirty="0">
                        <a:solidFill>
                          <a:schemeClr val="tx1"/>
                        </a:solidFill>
                        <a:latin typeface="+mn-lt"/>
                      </a:endParaRPr>
                    </a:p>
                  </a:txBody>
                  <a:tcPr anchor="ctr"/>
                </a:tc>
                <a:tc>
                  <a:txBody>
                    <a:bodyPr/>
                    <a:lstStyle/>
                    <a:p>
                      <a:pPr algn="ctr"/>
                      <a:r>
                        <a:rPr lang="en-US" sz="1000" b="0" i="0" dirty="0">
                          <a:solidFill>
                            <a:schemeClr val="tx1"/>
                          </a:solidFill>
                          <a:latin typeface="+mn-lt"/>
                        </a:rPr>
                        <a:t>96%</a:t>
                      </a:r>
                      <a:endParaRPr lang="en-NZ" sz="1000" b="0" i="0" dirty="0">
                        <a:solidFill>
                          <a:schemeClr val="tx1"/>
                        </a:solidFill>
                        <a:latin typeface="+mn-lt"/>
                      </a:endParaRPr>
                    </a:p>
                  </a:txBody>
                  <a:tcPr anchor="ctr"/>
                </a:tc>
                <a:extLst>
                  <a:ext uri="{0D108BD9-81ED-4DB2-BD59-A6C34878D82A}">
                    <a16:rowId xmlns:a16="http://schemas.microsoft.com/office/drawing/2014/main" val="4125266447"/>
                  </a:ext>
                </a:extLst>
              </a:tr>
              <a:tr h="265266">
                <a:tc>
                  <a:txBody>
                    <a:bodyPr/>
                    <a:lstStyle/>
                    <a:p>
                      <a:pPr algn="ctr" fontAlgn="b"/>
                      <a:r>
                        <a:rPr lang="en-NZ" sz="10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a:r>
                        <a:rPr lang="en-NZ" sz="1000" b="0" i="0" dirty="0">
                          <a:solidFill>
                            <a:schemeClr val="tx1"/>
                          </a:solidFill>
                          <a:latin typeface="+mn-lt"/>
                        </a:rPr>
                        <a:t>82%</a:t>
                      </a:r>
                    </a:p>
                  </a:txBody>
                  <a:tcPr anchor="ctr"/>
                </a:tc>
                <a:tc>
                  <a:txBody>
                    <a:bodyPr/>
                    <a:lstStyle/>
                    <a:p>
                      <a:pPr algn="ctr"/>
                      <a:r>
                        <a:rPr lang="en-NZ" sz="1000" b="0" i="0" dirty="0">
                          <a:solidFill>
                            <a:schemeClr val="tx1"/>
                          </a:solidFill>
                          <a:latin typeface="+mn-lt"/>
                        </a:rPr>
                        <a:t>75%</a:t>
                      </a:r>
                    </a:p>
                  </a:txBody>
                  <a:tcPr anchor="ctr"/>
                </a:tc>
                <a:extLst>
                  <a:ext uri="{0D108BD9-81ED-4DB2-BD59-A6C34878D82A}">
                    <a16:rowId xmlns:a16="http://schemas.microsoft.com/office/drawing/2014/main" val="2394945561"/>
                  </a:ext>
                </a:extLst>
              </a:tr>
              <a:tr h="265266">
                <a:tc>
                  <a:txBody>
                    <a:bodyPr/>
                    <a:lstStyle/>
                    <a:p>
                      <a:pPr algn="ctr" fontAlgn="b"/>
                      <a:r>
                        <a:rPr lang="en-NZ" sz="10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a:r>
                        <a:rPr lang="en-NZ" sz="1000" b="0" i="0" dirty="0">
                          <a:solidFill>
                            <a:schemeClr val="tx1"/>
                          </a:solidFill>
                          <a:latin typeface="+mn-lt"/>
                        </a:rPr>
                        <a:t>62%</a:t>
                      </a:r>
                    </a:p>
                  </a:txBody>
                  <a:tcPr anchor="ctr"/>
                </a:tc>
                <a:tc>
                  <a:txBody>
                    <a:bodyPr/>
                    <a:lstStyle/>
                    <a:p>
                      <a:pPr algn="ctr"/>
                      <a:r>
                        <a:rPr lang="en-NZ" sz="1000" b="0" i="0" dirty="0">
                          <a:solidFill>
                            <a:schemeClr val="tx1"/>
                          </a:solidFill>
                          <a:latin typeface="+mn-lt"/>
                        </a:rPr>
                        <a:t>69%</a:t>
                      </a:r>
                    </a:p>
                  </a:txBody>
                  <a:tcPr anchor="ctr"/>
                </a:tc>
                <a:extLst>
                  <a:ext uri="{0D108BD9-81ED-4DB2-BD59-A6C34878D82A}">
                    <a16:rowId xmlns:a16="http://schemas.microsoft.com/office/drawing/2014/main" val="441039727"/>
                  </a:ext>
                </a:extLst>
              </a:tr>
              <a:tr h="265266">
                <a:tc>
                  <a:txBody>
                    <a:bodyPr/>
                    <a:lstStyle/>
                    <a:p>
                      <a:pPr algn="ctr" fontAlgn="b"/>
                      <a:r>
                        <a:rPr lang="en-NZ" sz="10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a:r>
                        <a:rPr lang="en-NZ" sz="1000" b="0" i="0" dirty="0">
                          <a:solidFill>
                            <a:schemeClr val="tx1"/>
                          </a:solidFill>
                          <a:latin typeface="+mn-lt"/>
                        </a:rPr>
                        <a:t>97%</a:t>
                      </a:r>
                    </a:p>
                  </a:txBody>
                  <a:tcPr anchor="ctr"/>
                </a:tc>
                <a:tc>
                  <a:txBody>
                    <a:bodyPr/>
                    <a:lstStyle/>
                    <a:p>
                      <a:pPr algn="ctr"/>
                      <a:r>
                        <a:rPr lang="en-NZ" sz="1000" b="0" i="0" dirty="0">
                          <a:solidFill>
                            <a:schemeClr val="tx1"/>
                          </a:solidFill>
                          <a:latin typeface="+mn-lt"/>
                        </a:rPr>
                        <a:t>94%</a:t>
                      </a:r>
                    </a:p>
                  </a:txBody>
                  <a:tcPr anchor="ctr"/>
                </a:tc>
                <a:extLst>
                  <a:ext uri="{0D108BD9-81ED-4DB2-BD59-A6C34878D82A}">
                    <a16:rowId xmlns:a16="http://schemas.microsoft.com/office/drawing/2014/main" val="951570417"/>
                  </a:ext>
                </a:extLst>
              </a:tr>
              <a:tr h="265266">
                <a:tc>
                  <a:txBody>
                    <a:bodyPr/>
                    <a:lstStyle/>
                    <a:p>
                      <a:pPr algn="ctr" fontAlgn="b"/>
                      <a:r>
                        <a:rPr lang="en-NZ" sz="10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a:r>
                        <a:rPr lang="en-NZ" sz="1000" b="0" i="0" dirty="0">
                          <a:solidFill>
                            <a:schemeClr val="tx1"/>
                          </a:solidFill>
                          <a:latin typeface="+mn-lt"/>
                        </a:rPr>
                        <a:t>95%</a:t>
                      </a:r>
                    </a:p>
                  </a:txBody>
                  <a:tcPr anchor="ctr"/>
                </a:tc>
                <a:tc>
                  <a:txBody>
                    <a:bodyPr/>
                    <a:lstStyle/>
                    <a:p>
                      <a:pPr algn="ctr"/>
                      <a:r>
                        <a:rPr lang="en-NZ" sz="1000" b="0" i="0" dirty="0">
                          <a:solidFill>
                            <a:schemeClr val="tx1"/>
                          </a:solidFill>
                          <a:latin typeface="+mn-lt"/>
                        </a:rPr>
                        <a:t>92%</a:t>
                      </a:r>
                    </a:p>
                  </a:txBody>
                  <a:tcPr anchor="ctr"/>
                </a:tc>
                <a:extLst>
                  <a:ext uri="{0D108BD9-81ED-4DB2-BD59-A6C34878D82A}">
                    <a16:rowId xmlns:a16="http://schemas.microsoft.com/office/drawing/2014/main" val="688608352"/>
                  </a:ext>
                </a:extLst>
              </a:tr>
              <a:tr h="265266">
                <a:tc>
                  <a:txBody>
                    <a:bodyPr/>
                    <a:lstStyle/>
                    <a:p>
                      <a:pPr algn="ctr" fontAlgn="b"/>
                      <a:r>
                        <a:rPr lang="en-NZ" sz="10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a:r>
                        <a:rPr lang="en-NZ" sz="1000" b="0" i="0" dirty="0">
                          <a:solidFill>
                            <a:schemeClr val="tx1"/>
                          </a:solidFill>
                          <a:latin typeface="+mn-lt"/>
                        </a:rPr>
                        <a:t>91%</a:t>
                      </a:r>
                    </a:p>
                  </a:txBody>
                  <a:tcPr anchor="ctr"/>
                </a:tc>
                <a:tc>
                  <a:txBody>
                    <a:bodyPr/>
                    <a:lstStyle/>
                    <a:p>
                      <a:pPr algn="ctr"/>
                      <a:r>
                        <a:rPr lang="en-NZ" sz="1000" b="0" i="0" dirty="0">
                          <a:solidFill>
                            <a:schemeClr val="tx1"/>
                          </a:solidFill>
                          <a:latin typeface="+mn-lt"/>
                        </a:rPr>
                        <a:t>90%</a:t>
                      </a:r>
                    </a:p>
                  </a:txBody>
                  <a:tcPr anchor="ctr"/>
                </a:tc>
                <a:extLst>
                  <a:ext uri="{0D108BD9-81ED-4DB2-BD59-A6C34878D82A}">
                    <a16:rowId xmlns:a16="http://schemas.microsoft.com/office/drawing/2014/main" val="808201088"/>
                  </a:ext>
                </a:extLst>
              </a:tr>
              <a:tr h="265266">
                <a:tc>
                  <a:txBody>
                    <a:bodyPr/>
                    <a:lstStyle/>
                    <a:p>
                      <a:pPr algn="ctr" fontAlgn="b"/>
                      <a:r>
                        <a:rPr lang="en-NZ" sz="10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0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a:r>
                        <a:rPr lang="en-NZ" sz="1000" b="0" i="0" dirty="0">
                          <a:solidFill>
                            <a:schemeClr val="tx1"/>
                          </a:solidFill>
                          <a:latin typeface="+mn-lt"/>
                        </a:rPr>
                        <a:t>82%</a:t>
                      </a:r>
                    </a:p>
                  </a:txBody>
                  <a:tcPr anchor="ctr"/>
                </a:tc>
                <a:tc>
                  <a:txBody>
                    <a:bodyPr/>
                    <a:lstStyle/>
                    <a:p>
                      <a:pPr algn="ctr"/>
                      <a:r>
                        <a:rPr lang="en-NZ" sz="1000" b="0" i="0" dirty="0">
                          <a:solidFill>
                            <a:schemeClr val="tx1"/>
                          </a:solidFill>
                          <a:latin typeface="+mn-lt"/>
                        </a:rPr>
                        <a:t>63%</a:t>
                      </a:r>
                    </a:p>
                  </a:txBody>
                  <a:tcPr anchor="ctr"/>
                </a:tc>
                <a:extLst>
                  <a:ext uri="{0D108BD9-81ED-4DB2-BD59-A6C34878D82A}">
                    <a16:rowId xmlns:a16="http://schemas.microsoft.com/office/drawing/2014/main" val="2004223304"/>
                  </a:ext>
                </a:extLst>
              </a:tr>
            </a:tbl>
          </a:graphicData>
        </a:graphic>
      </p:graphicFrame>
      <p:graphicFrame>
        <p:nvGraphicFramePr>
          <p:cNvPr id="5" name="Chart 4">
            <a:extLst>
              <a:ext uri="{FF2B5EF4-FFF2-40B4-BE49-F238E27FC236}">
                <a16:creationId xmlns:a16="http://schemas.microsoft.com/office/drawing/2014/main" id="{DFCC6CA4-9F42-47E4-BCAC-ED6291DDA94E}"/>
              </a:ext>
            </a:extLst>
          </p:cNvPr>
          <p:cNvGraphicFramePr/>
          <p:nvPr>
            <p:extLst>
              <p:ext uri="{D42A27DB-BD31-4B8C-83A1-F6EECF244321}">
                <p14:modId xmlns:p14="http://schemas.microsoft.com/office/powerpoint/2010/main" val="2063693201"/>
              </p:ext>
            </p:extLst>
          </p:nvPr>
        </p:nvGraphicFramePr>
        <p:xfrm>
          <a:off x="8706" y="2635139"/>
          <a:ext cx="5634433" cy="35941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7FAED95-9928-4DED-A1FF-605DE06ECD19}"/>
              </a:ext>
            </a:extLst>
          </p:cNvPr>
          <p:cNvSpPr txBox="1"/>
          <p:nvPr/>
        </p:nvSpPr>
        <p:spPr>
          <a:xfrm>
            <a:off x="6381324" y="2117630"/>
            <a:ext cx="847288" cy="261610"/>
          </a:xfrm>
          <a:prstGeom prst="rect">
            <a:avLst/>
          </a:prstGeom>
          <a:noFill/>
        </p:spPr>
        <p:txBody>
          <a:bodyPr wrap="square" rtlCol="0">
            <a:spAutoFit/>
          </a:bodyPr>
          <a:lstStyle/>
          <a:p>
            <a:r>
              <a:rPr lang="en-NZ" sz="1100" b="1" dirty="0"/>
              <a:t>% Satisfied</a:t>
            </a:r>
          </a:p>
        </p:txBody>
      </p:sp>
      <p:sp>
        <p:nvSpPr>
          <p:cNvPr id="10" name="TextBox 9">
            <a:extLst>
              <a:ext uri="{FF2B5EF4-FFF2-40B4-BE49-F238E27FC236}">
                <a16:creationId xmlns:a16="http://schemas.microsoft.com/office/drawing/2014/main" id="{0FEF1CAC-3A28-45F8-BCBE-303016167891}"/>
              </a:ext>
            </a:extLst>
          </p:cNvPr>
          <p:cNvSpPr txBox="1"/>
          <p:nvPr/>
        </p:nvSpPr>
        <p:spPr>
          <a:xfrm>
            <a:off x="60663" y="5995983"/>
            <a:ext cx="6499528" cy="79380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SF5A.1: How satisfied or dissatisfied are you with the following? How Council undertakes its role in alcohol licensing; n=552</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SF2A.4: Are you satisfied with the following? Animal control (i.e. dogs and wandering stock); n=578</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SF5A.5: Council’s building regulation service. This involves the inspection of new buildings and alterations to existing buildings, to ensure compliance with building and safety regulations; building services users n=107</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SF2A.5: Are you satisfied with the following? Civil Defence (i.e. emergency management); n=700</a:t>
            </a:r>
          </a:p>
        </p:txBody>
      </p:sp>
      <p:cxnSp>
        <p:nvCxnSpPr>
          <p:cNvPr id="12" name="Straight Connector 11">
            <a:extLst>
              <a:ext uri="{FF2B5EF4-FFF2-40B4-BE49-F238E27FC236}">
                <a16:creationId xmlns:a16="http://schemas.microsoft.com/office/drawing/2014/main" id="{D997FC15-0244-4928-81DB-FFC3232E2503}"/>
              </a:ext>
            </a:extLst>
          </p:cNvPr>
          <p:cNvCxnSpPr>
            <a:cxnSpLocks/>
          </p:cNvCxnSpPr>
          <p:nvPr/>
        </p:nvCxnSpPr>
        <p:spPr>
          <a:xfrm>
            <a:off x="7880255" y="2128409"/>
            <a:ext cx="0" cy="377598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105F4D-91C8-469D-9F94-DC7F6512091A}"/>
              </a:ext>
            </a:extLst>
          </p:cNvPr>
          <p:cNvSpPr txBox="1"/>
          <p:nvPr/>
        </p:nvSpPr>
        <p:spPr>
          <a:xfrm>
            <a:off x="3899587" y="2367353"/>
            <a:ext cx="732732" cy="261610"/>
          </a:xfrm>
          <a:prstGeom prst="rect">
            <a:avLst/>
          </a:prstGeom>
          <a:noFill/>
        </p:spPr>
        <p:txBody>
          <a:bodyPr wrap="square" rtlCol="0">
            <a:spAutoFit/>
          </a:bodyPr>
          <a:lstStyle/>
          <a:p>
            <a:pPr algn="ctr"/>
            <a:r>
              <a:rPr lang="en-NZ" sz="1100" b="1" dirty="0"/>
              <a:t>2021/22</a:t>
            </a:r>
          </a:p>
        </p:txBody>
      </p:sp>
      <p:sp>
        <p:nvSpPr>
          <p:cNvPr id="6" name="TextBox 5">
            <a:extLst>
              <a:ext uri="{FF2B5EF4-FFF2-40B4-BE49-F238E27FC236}">
                <a16:creationId xmlns:a16="http://schemas.microsoft.com/office/drawing/2014/main" id="{05E707EB-D0F9-4B92-9799-28DEF31AE376}"/>
              </a:ext>
            </a:extLst>
          </p:cNvPr>
          <p:cNvSpPr txBox="1"/>
          <p:nvPr/>
        </p:nvSpPr>
        <p:spPr>
          <a:xfrm>
            <a:off x="8043824" y="2100595"/>
            <a:ext cx="731519" cy="261610"/>
          </a:xfrm>
          <a:prstGeom prst="rect">
            <a:avLst/>
          </a:prstGeom>
          <a:noFill/>
        </p:spPr>
        <p:txBody>
          <a:bodyPr wrap="square" rtlCol="0">
            <a:spAutoFit/>
          </a:bodyPr>
          <a:lstStyle/>
          <a:p>
            <a:pPr algn="ctr"/>
            <a:r>
              <a:rPr lang="en-NZ" sz="1100" b="1" dirty="0"/>
              <a:t>2021/22</a:t>
            </a:r>
          </a:p>
        </p:txBody>
      </p:sp>
      <p:sp>
        <p:nvSpPr>
          <p:cNvPr id="33" name="Isosceles Triangle 32">
            <a:extLst>
              <a:ext uri="{FF2B5EF4-FFF2-40B4-BE49-F238E27FC236}">
                <a16:creationId xmlns:a16="http://schemas.microsoft.com/office/drawing/2014/main" id="{7D6A101B-4563-4A65-FBAF-2CCE8E897033}"/>
              </a:ext>
            </a:extLst>
          </p:cNvPr>
          <p:cNvSpPr/>
          <p:nvPr/>
        </p:nvSpPr>
        <p:spPr>
          <a:xfrm rot="10800000">
            <a:off x="4638010" y="3394624"/>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4" name="Isosceles Triangle 33">
            <a:extLst>
              <a:ext uri="{FF2B5EF4-FFF2-40B4-BE49-F238E27FC236}">
                <a16:creationId xmlns:a16="http://schemas.microsoft.com/office/drawing/2014/main" id="{6DBAF837-8293-C69C-40A5-2BAA181061AF}"/>
              </a:ext>
            </a:extLst>
          </p:cNvPr>
          <p:cNvSpPr/>
          <p:nvPr/>
        </p:nvSpPr>
        <p:spPr>
          <a:xfrm rot="10800000">
            <a:off x="4844215" y="3666279"/>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5" name="Isosceles Triangle 34">
            <a:extLst>
              <a:ext uri="{FF2B5EF4-FFF2-40B4-BE49-F238E27FC236}">
                <a16:creationId xmlns:a16="http://schemas.microsoft.com/office/drawing/2014/main" id="{4FFA963C-ACE2-17DB-1BAC-B4B41BA89DB3}"/>
              </a:ext>
            </a:extLst>
          </p:cNvPr>
          <p:cNvSpPr/>
          <p:nvPr/>
        </p:nvSpPr>
        <p:spPr>
          <a:xfrm rot="10800000">
            <a:off x="8283057" y="2874591"/>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6" name="Isosceles Triangle 35">
            <a:extLst>
              <a:ext uri="{FF2B5EF4-FFF2-40B4-BE49-F238E27FC236}">
                <a16:creationId xmlns:a16="http://schemas.microsoft.com/office/drawing/2014/main" id="{D2ECF61D-D905-CE3A-9777-F2A3561E59FA}"/>
              </a:ext>
            </a:extLst>
          </p:cNvPr>
          <p:cNvSpPr/>
          <p:nvPr/>
        </p:nvSpPr>
        <p:spPr>
          <a:xfrm rot="10800000">
            <a:off x="8283057" y="3403014"/>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7" name="Isosceles Triangle 36">
            <a:extLst>
              <a:ext uri="{FF2B5EF4-FFF2-40B4-BE49-F238E27FC236}">
                <a16:creationId xmlns:a16="http://schemas.microsoft.com/office/drawing/2014/main" id="{71D80880-7754-6500-A0E1-5CA706A92D11}"/>
              </a:ext>
            </a:extLst>
          </p:cNvPr>
          <p:cNvSpPr/>
          <p:nvPr/>
        </p:nvSpPr>
        <p:spPr>
          <a:xfrm rot="10800000">
            <a:off x="8283057" y="4738262"/>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1" name="Group 30">
            <a:extLst>
              <a:ext uri="{FF2B5EF4-FFF2-40B4-BE49-F238E27FC236}">
                <a16:creationId xmlns:a16="http://schemas.microsoft.com/office/drawing/2014/main" id="{6767B319-FCC5-4FAE-8F62-C087847D55CF}"/>
              </a:ext>
            </a:extLst>
          </p:cNvPr>
          <p:cNvGrpSpPr/>
          <p:nvPr/>
        </p:nvGrpSpPr>
        <p:grpSpPr>
          <a:xfrm>
            <a:off x="6943140" y="6376060"/>
            <a:ext cx="1960803" cy="447047"/>
            <a:chOff x="-6175365" y="7289658"/>
            <a:chExt cx="1960803" cy="447047"/>
          </a:xfrm>
        </p:grpSpPr>
        <p:grpSp>
          <p:nvGrpSpPr>
            <p:cNvPr id="32" name="Group 31">
              <a:extLst>
                <a:ext uri="{FF2B5EF4-FFF2-40B4-BE49-F238E27FC236}">
                  <a16:creationId xmlns:a16="http://schemas.microsoft.com/office/drawing/2014/main" id="{59BAD955-B3DD-48DA-A9F9-6D61F940EC9A}"/>
                </a:ext>
              </a:extLst>
            </p:cNvPr>
            <p:cNvGrpSpPr/>
            <p:nvPr/>
          </p:nvGrpSpPr>
          <p:grpSpPr>
            <a:xfrm>
              <a:off x="-5348127" y="7289658"/>
              <a:ext cx="1133565" cy="441380"/>
              <a:chOff x="7471343" y="6121184"/>
              <a:chExt cx="1511420" cy="588507"/>
            </a:xfrm>
          </p:grpSpPr>
          <p:sp>
            <p:nvSpPr>
              <p:cNvPr id="45" name="TextBox 13">
                <a:extLst>
                  <a:ext uri="{FF2B5EF4-FFF2-40B4-BE49-F238E27FC236}">
                    <a16:creationId xmlns:a16="http://schemas.microsoft.com/office/drawing/2014/main" id="{D6032AE2-D197-480A-AA65-ADE5D13461FD}"/>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6" name="TextBox 14">
                <a:extLst>
                  <a:ext uri="{FF2B5EF4-FFF2-40B4-BE49-F238E27FC236}">
                    <a16:creationId xmlns:a16="http://schemas.microsoft.com/office/drawing/2014/main" id="{0B27A70D-DF38-449C-8DCF-1DE31EC8BE8D}"/>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7" name="TextBox 13">
                <a:extLst>
                  <a:ext uri="{FF2B5EF4-FFF2-40B4-BE49-F238E27FC236}">
                    <a16:creationId xmlns:a16="http://schemas.microsoft.com/office/drawing/2014/main" id="{1615B7B6-9D15-4EDB-9511-95A2A2DB03F7}"/>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8" name="Group 37">
              <a:extLst>
                <a:ext uri="{FF2B5EF4-FFF2-40B4-BE49-F238E27FC236}">
                  <a16:creationId xmlns:a16="http://schemas.microsoft.com/office/drawing/2014/main" id="{7AC2D27B-325E-4045-8C8E-7D0B560B9ED1}"/>
                </a:ext>
              </a:extLst>
            </p:cNvPr>
            <p:cNvGrpSpPr/>
            <p:nvPr/>
          </p:nvGrpSpPr>
          <p:grpSpPr>
            <a:xfrm>
              <a:off x="-6175365" y="7294753"/>
              <a:ext cx="936107" cy="441952"/>
              <a:chOff x="7181793" y="6110869"/>
              <a:chExt cx="1248142" cy="589270"/>
            </a:xfrm>
          </p:grpSpPr>
          <p:grpSp>
            <p:nvGrpSpPr>
              <p:cNvPr id="39" name="Group 38">
                <a:extLst>
                  <a:ext uri="{FF2B5EF4-FFF2-40B4-BE49-F238E27FC236}">
                    <a16:creationId xmlns:a16="http://schemas.microsoft.com/office/drawing/2014/main" id="{2BD02684-6327-45DC-A6C8-543D05502566}"/>
                  </a:ext>
                </a:extLst>
              </p:cNvPr>
              <p:cNvGrpSpPr/>
              <p:nvPr/>
            </p:nvGrpSpPr>
            <p:grpSpPr>
              <a:xfrm>
                <a:off x="7181793" y="6291726"/>
                <a:ext cx="1248142" cy="408413"/>
                <a:chOff x="7576031" y="6004684"/>
                <a:chExt cx="1248142" cy="408413"/>
              </a:xfrm>
            </p:grpSpPr>
            <p:sp>
              <p:nvSpPr>
                <p:cNvPr id="41" name="TextBox 13">
                  <a:extLst>
                    <a:ext uri="{FF2B5EF4-FFF2-40B4-BE49-F238E27FC236}">
                      <a16:creationId xmlns:a16="http://schemas.microsoft.com/office/drawing/2014/main" id="{823347AB-F41C-4D2D-ADD4-A87156BA6BA8}"/>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42" name="TextBox 14">
                  <a:extLst>
                    <a:ext uri="{FF2B5EF4-FFF2-40B4-BE49-F238E27FC236}">
                      <a16:creationId xmlns:a16="http://schemas.microsoft.com/office/drawing/2014/main" id="{518EF4CB-ABB4-4F86-8D2A-C595954340D4}"/>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3" name="Isosceles Triangle 42">
                  <a:extLst>
                    <a:ext uri="{FF2B5EF4-FFF2-40B4-BE49-F238E27FC236}">
                      <a16:creationId xmlns:a16="http://schemas.microsoft.com/office/drawing/2014/main" id="{3A36F1EC-50DA-4233-A277-C32993B2A2A9}"/>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4" name="Isosceles Triangle 43">
                  <a:extLst>
                    <a:ext uri="{FF2B5EF4-FFF2-40B4-BE49-F238E27FC236}">
                      <a16:creationId xmlns:a16="http://schemas.microsoft.com/office/drawing/2014/main" id="{29699BB9-007C-44C7-87DE-212748DD18A6}"/>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40" name="TextBox 13">
                <a:extLst>
                  <a:ext uri="{FF2B5EF4-FFF2-40B4-BE49-F238E27FC236}">
                    <a16:creationId xmlns:a16="http://schemas.microsoft.com/office/drawing/2014/main" id="{57CB6B1E-73AC-4988-9B6D-5990FBBDD25E}"/>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3697774093"/>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251D0-AF04-4B53-A6CD-4417489D9C5A}"/>
              </a:ext>
            </a:extLst>
          </p:cNvPr>
          <p:cNvSpPr>
            <a:spLocks noGrp="1"/>
          </p:cNvSpPr>
          <p:nvPr>
            <p:ph type="body" sz="quarter" idx="11"/>
          </p:nvPr>
        </p:nvSpPr>
        <p:spPr>
          <a:xfrm>
            <a:off x="0" y="1208529"/>
            <a:ext cx="9144000" cy="772055"/>
          </a:xfrm>
        </p:spPr>
        <p:txBody>
          <a:bodyPr/>
          <a:lstStyle/>
          <a:p>
            <a:r>
              <a:rPr lang="en-NZ" i="1" dirty="0">
                <a:solidFill>
                  <a:schemeClr val="tx1"/>
                </a:solidFill>
              </a:rPr>
              <a:t>Process takes too long / Costly / Complicated</a:t>
            </a:r>
            <a:r>
              <a:rPr lang="en-NZ" dirty="0">
                <a:solidFill>
                  <a:schemeClr val="tx1"/>
                </a:solidFill>
              </a:rPr>
              <a:t> was the most frequently mentioned issue with Council’s </a:t>
            </a:r>
            <a:r>
              <a:rPr lang="en-NZ" i="1" dirty="0">
                <a:solidFill>
                  <a:schemeClr val="tx1"/>
                </a:solidFill>
              </a:rPr>
              <a:t>planning services</a:t>
            </a:r>
            <a:r>
              <a:rPr lang="en-NZ" dirty="0">
                <a:solidFill>
                  <a:schemeClr val="tx1"/>
                </a:solidFill>
              </a:rPr>
              <a:t> mentioned by 37% of commentors. </a:t>
            </a:r>
            <a:r>
              <a:rPr lang="en-NZ" i="1" dirty="0">
                <a:solidFill>
                  <a:schemeClr val="tx1"/>
                </a:solidFill>
              </a:rPr>
              <a:t>Lack of quality planning / Too many subdivisions approved / Traffic issues </a:t>
            </a:r>
            <a:r>
              <a:rPr lang="en-NZ" dirty="0">
                <a:solidFill>
                  <a:schemeClr val="tx1"/>
                </a:solidFill>
              </a:rPr>
              <a:t>was also mentioned by 32% of respondents.</a:t>
            </a:r>
            <a:endParaRPr lang="en-NZ" i="1" dirty="0">
              <a:solidFill>
                <a:srgbClr val="FF0000"/>
              </a:solidFill>
            </a:endParaRPr>
          </a:p>
        </p:txBody>
      </p:sp>
      <p:sp>
        <p:nvSpPr>
          <p:cNvPr id="8" name="TextBox 7">
            <a:extLst>
              <a:ext uri="{FF2B5EF4-FFF2-40B4-BE49-F238E27FC236}">
                <a16:creationId xmlns:a16="http://schemas.microsoft.com/office/drawing/2014/main" id="{6E4BCE2C-C7B7-4014-AEEB-CC552FFC9E0D}"/>
              </a:ext>
            </a:extLst>
          </p:cNvPr>
          <p:cNvSpPr txBox="1"/>
          <p:nvPr/>
        </p:nvSpPr>
        <p:spPr>
          <a:xfrm>
            <a:off x="26127" y="6400802"/>
            <a:ext cx="7418052" cy="40244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SF5B4. </a:t>
            </a:r>
            <a:r>
              <a:rPr lang="en-US" sz="650" dirty="0">
                <a:solidFill>
                  <a:srgbClr val="333333"/>
                </a:solidFill>
                <a:latin typeface="Verdana"/>
                <a:ea typeface="Verdana"/>
                <a:cs typeface="Verdana" panose="020B0604030504040204" pitchFamily="34" charset="0"/>
              </a:rPr>
              <a:t>If dissatisfied at SF5A.4: Why are you dissatisfied with Council planning services? n=95</a:t>
            </a:r>
            <a:endParaRPr lang="en-GB" sz="650" dirty="0">
              <a:solidFill>
                <a:srgbClr val="333333"/>
              </a:solidFill>
              <a:latin typeface="Verdana"/>
              <a:ea typeface="Verdana"/>
              <a:cs typeface="Verdana" panose="020B0604030504040204" pitchFamily="34" charset="0"/>
            </a:endParaRPr>
          </a:p>
        </p:txBody>
      </p:sp>
      <p:graphicFrame>
        <p:nvGraphicFramePr>
          <p:cNvPr id="26" name="Chart 25">
            <a:extLst>
              <a:ext uri="{FF2B5EF4-FFF2-40B4-BE49-F238E27FC236}">
                <a16:creationId xmlns:a16="http://schemas.microsoft.com/office/drawing/2014/main" id="{60A2D014-9BCC-4438-96DF-005DC67716C1}"/>
              </a:ext>
            </a:extLst>
          </p:cNvPr>
          <p:cNvGraphicFramePr/>
          <p:nvPr>
            <p:extLst>
              <p:ext uri="{D42A27DB-BD31-4B8C-83A1-F6EECF244321}">
                <p14:modId xmlns:p14="http://schemas.microsoft.com/office/powerpoint/2010/main" val="1002146625"/>
              </p:ext>
            </p:extLst>
          </p:nvPr>
        </p:nvGraphicFramePr>
        <p:xfrm>
          <a:off x="35496" y="2307771"/>
          <a:ext cx="9108504" cy="3857898"/>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C84103D-C6D4-40BA-8A86-A5073D112D75}"/>
              </a:ext>
            </a:extLst>
          </p:cNvPr>
          <p:cNvSpPr txBox="1"/>
          <p:nvPr/>
        </p:nvSpPr>
        <p:spPr>
          <a:xfrm>
            <a:off x="-1" y="804119"/>
            <a:ext cx="7842803" cy="338554"/>
          </a:xfrm>
          <a:prstGeom prst="rect">
            <a:avLst/>
          </a:prstGeom>
          <a:noFill/>
        </p:spPr>
        <p:txBody>
          <a:bodyPr wrap="square" rtlCol="0">
            <a:spAutoFit/>
          </a:bodyPr>
          <a:lstStyle/>
          <a:p>
            <a:pPr defTabSz="914400">
              <a:spcBef>
                <a:spcPct val="0"/>
              </a:spcBef>
            </a:pPr>
            <a:r>
              <a:rPr lang="en-PH" sz="1600" b="1" dirty="0">
                <a:solidFill>
                  <a:schemeClr val="tx1">
                    <a:lumMod val="85000"/>
                    <a:lumOff val="15000"/>
                  </a:schemeClr>
                </a:solidFill>
                <a:latin typeface="+mj-lt"/>
                <a:ea typeface="+mj-ea"/>
                <a:cs typeface="+mj-cs"/>
              </a:rPr>
              <a:t>Dissatisfaction with </a:t>
            </a:r>
            <a:r>
              <a:rPr lang="en-NZ" sz="1600" b="1" dirty="0">
                <a:solidFill>
                  <a:schemeClr val="tx1">
                    <a:lumMod val="85000"/>
                    <a:lumOff val="15000"/>
                  </a:schemeClr>
                </a:solidFill>
                <a:latin typeface="+mj-lt"/>
                <a:ea typeface="+mj-ea"/>
                <a:cs typeface="+mj-cs"/>
              </a:rPr>
              <a:t>the standard of Council’s planning services.</a:t>
            </a:r>
          </a:p>
        </p:txBody>
      </p:sp>
      <p:grpSp>
        <p:nvGrpSpPr>
          <p:cNvPr id="6" name="Group 5">
            <a:extLst>
              <a:ext uri="{FF2B5EF4-FFF2-40B4-BE49-F238E27FC236}">
                <a16:creationId xmlns:a16="http://schemas.microsoft.com/office/drawing/2014/main" id="{2D49E6F1-4625-9144-AE3D-72082D1AC505}"/>
              </a:ext>
            </a:extLst>
          </p:cNvPr>
          <p:cNvGrpSpPr/>
          <p:nvPr/>
        </p:nvGrpSpPr>
        <p:grpSpPr>
          <a:xfrm>
            <a:off x="7015564" y="6376060"/>
            <a:ext cx="1960803" cy="447047"/>
            <a:chOff x="-6175365" y="7289658"/>
            <a:chExt cx="1960803" cy="447047"/>
          </a:xfrm>
        </p:grpSpPr>
        <p:grpSp>
          <p:nvGrpSpPr>
            <p:cNvPr id="7" name="Group 6">
              <a:extLst>
                <a:ext uri="{FF2B5EF4-FFF2-40B4-BE49-F238E27FC236}">
                  <a16:creationId xmlns:a16="http://schemas.microsoft.com/office/drawing/2014/main" id="{4BCFC402-BF55-5B44-18C2-2743B9F954FC}"/>
                </a:ext>
              </a:extLst>
            </p:cNvPr>
            <p:cNvGrpSpPr/>
            <p:nvPr/>
          </p:nvGrpSpPr>
          <p:grpSpPr>
            <a:xfrm>
              <a:off x="-5348127" y="7289658"/>
              <a:ext cx="1133565" cy="441380"/>
              <a:chOff x="7471343" y="6121184"/>
              <a:chExt cx="1511420" cy="588507"/>
            </a:xfrm>
          </p:grpSpPr>
          <p:sp>
            <p:nvSpPr>
              <p:cNvPr id="16" name="TextBox 13">
                <a:extLst>
                  <a:ext uri="{FF2B5EF4-FFF2-40B4-BE49-F238E27FC236}">
                    <a16:creationId xmlns:a16="http://schemas.microsoft.com/office/drawing/2014/main" id="{E56DE24F-D0CF-209D-E9F4-B52587346C58}"/>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17" name="TextBox 14">
                <a:extLst>
                  <a:ext uri="{FF2B5EF4-FFF2-40B4-BE49-F238E27FC236}">
                    <a16:creationId xmlns:a16="http://schemas.microsoft.com/office/drawing/2014/main" id="{C72B328C-6E46-1632-B43E-34233165B31B}"/>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18" name="TextBox 13">
                <a:extLst>
                  <a:ext uri="{FF2B5EF4-FFF2-40B4-BE49-F238E27FC236}">
                    <a16:creationId xmlns:a16="http://schemas.microsoft.com/office/drawing/2014/main" id="{4F937F81-9642-5632-9DF1-94C85596E66E}"/>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9" name="Group 8">
              <a:extLst>
                <a:ext uri="{FF2B5EF4-FFF2-40B4-BE49-F238E27FC236}">
                  <a16:creationId xmlns:a16="http://schemas.microsoft.com/office/drawing/2014/main" id="{C7AE21C1-FAF6-2391-4144-5BD1E591835A}"/>
                </a:ext>
              </a:extLst>
            </p:cNvPr>
            <p:cNvGrpSpPr/>
            <p:nvPr/>
          </p:nvGrpSpPr>
          <p:grpSpPr>
            <a:xfrm>
              <a:off x="-6175365" y="7294753"/>
              <a:ext cx="936107" cy="441952"/>
              <a:chOff x="7181793" y="6110869"/>
              <a:chExt cx="1248142" cy="589270"/>
            </a:xfrm>
          </p:grpSpPr>
          <p:grpSp>
            <p:nvGrpSpPr>
              <p:cNvPr id="10" name="Group 9">
                <a:extLst>
                  <a:ext uri="{FF2B5EF4-FFF2-40B4-BE49-F238E27FC236}">
                    <a16:creationId xmlns:a16="http://schemas.microsoft.com/office/drawing/2014/main" id="{EDB19915-9113-4370-8EAB-C5FADFE371B5}"/>
                  </a:ext>
                </a:extLst>
              </p:cNvPr>
              <p:cNvGrpSpPr/>
              <p:nvPr/>
            </p:nvGrpSpPr>
            <p:grpSpPr>
              <a:xfrm>
                <a:off x="7181793" y="6291726"/>
                <a:ext cx="1248142" cy="408413"/>
                <a:chOff x="7576031" y="6004684"/>
                <a:chExt cx="1248142" cy="408413"/>
              </a:xfrm>
            </p:grpSpPr>
            <p:sp>
              <p:nvSpPr>
                <p:cNvPr id="12" name="TextBox 13">
                  <a:extLst>
                    <a:ext uri="{FF2B5EF4-FFF2-40B4-BE49-F238E27FC236}">
                      <a16:creationId xmlns:a16="http://schemas.microsoft.com/office/drawing/2014/main" id="{C8363A9D-0656-43C5-CDB4-378299FBE93F}"/>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13" name="TextBox 14">
                  <a:extLst>
                    <a:ext uri="{FF2B5EF4-FFF2-40B4-BE49-F238E27FC236}">
                      <a16:creationId xmlns:a16="http://schemas.microsoft.com/office/drawing/2014/main" id="{84867B2D-7F12-FE34-275D-D79067EC29DF}"/>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14" name="Isosceles Triangle 13">
                  <a:extLst>
                    <a:ext uri="{FF2B5EF4-FFF2-40B4-BE49-F238E27FC236}">
                      <a16:creationId xmlns:a16="http://schemas.microsoft.com/office/drawing/2014/main" id="{6C9D6F87-CAF2-3B7E-9886-E5E8E70FAAB1}"/>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15" name="Isosceles Triangle 14">
                  <a:extLst>
                    <a:ext uri="{FF2B5EF4-FFF2-40B4-BE49-F238E27FC236}">
                      <a16:creationId xmlns:a16="http://schemas.microsoft.com/office/drawing/2014/main" id="{D825C0AD-0CAE-6711-EBE4-BC58D51F62D2}"/>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11" name="TextBox 13">
                <a:extLst>
                  <a:ext uri="{FF2B5EF4-FFF2-40B4-BE49-F238E27FC236}">
                    <a16:creationId xmlns:a16="http://schemas.microsoft.com/office/drawing/2014/main" id="{35797A91-EC3C-7679-7E0A-3F9B382C99E0}"/>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1287027283"/>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8A1A-3D65-46B7-ACCB-C5A316473984}"/>
              </a:ext>
            </a:extLst>
          </p:cNvPr>
          <p:cNvSpPr>
            <a:spLocks noGrp="1"/>
          </p:cNvSpPr>
          <p:nvPr>
            <p:ph type="ctrTitle"/>
          </p:nvPr>
        </p:nvSpPr>
        <p:spPr/>
        <p:txBody>
          <a:bodyPr/>
          <a:lstStyle/>
          <a:p>
            <a:r>
              <a:rPr lang="en-NZ" dirty="0"/>
              <a:t>Regulatory functions: Trend in satisfaction (2011 – 2022)</a:t>
            </a:r>
          </a:p>
        </p:txBody>
      </p:sp>
      <p:sp>
        <p:nvSpPr>
          <p:cNvPr id="3" name="Text Placeholder 2">
            <a:extLst>
              <a:ext uri="{FF2B5EF4-FFF2-40B4-BE49-F238E27FC236}">
                <a16:creationId xmlns:a16="http://schemas.microsoft.com/office/drawing/2014/main" id="{5BF16C36-A4E8-4BDC-B69F-3068B0B6A435}"/>
              </a:ext>
            </a:extLst>
          </p:cNvPr>
          <p:cNvSpPr>
            <a:spLocks noGrp="1"/>
          </p:cNvSpPr>
          <p:nvPr>
            <p:ph type="body" sz="quarter" idx="11"/>
          </p:nvPr>
        </p:nvSpPr>
        <p:spPr/>
        <p:txBody>
          <a:bodyPr/>
          <a:lstStyle/>
          <a:p>
            <a:r>
              <a:rPr lang="en-NZ" dirty="0">
                <a:solidFill>
                  <a:schemeClr val="tx1"/>
                </a:solidFill>
              </a:rPr>
              <a:t>Ashburton District Council’s performance in its </a:t>
            </a:r>
            <a:r>
              <a:rPr lang="en-NZ" i="1" dirty="0">
                <a:solidFill>
                  <a:schemeClr val="tx1"/>
                </a:solidFill>
              </a:rPr>
              <a:t>Regulatory functions </a:t>
            </a:r>
            <a:r>
              <a:rPr lang="en-NZ" dirty="0">
                <a:solidFill>
                  <a:schemeClr val="tx1"/>
                </a:solidFill>
              </a:rPr>
              <a:t>has been evaluated positively over time and remain consistent in 2022.</a:t>
            </a:r>
            <a:endParaRPr lang="en-NZ" strike="sngStrike" dirty="0">
              <a:solidFill>
                <a:schemeClr val="tx1"/>
              </a:solidFill>
            </a:endParaRPr>
          </a:p>
        </p:txBody>
      </p:sp>
      <p:graphicFrame>
        <p:nvGraphicFramePr>
          <p:cNvPr id="4" name="Chart 3">
            <a:extLst>
              <a:ext uri="{FF2B5EF4-FFF2-40B4-BE49-F238E27FC236}">
                <a16:creationId xmlns:a16="http://schemas.microsoft.com/office/drawing/2014/main" id="{FD542FA1-C844-4C26-B4AB-87991D2FD9BF}"/>
              </a:ext>
            </a:extLst>
          </p:cNvPr>
          <p:cNvGraphicFramePr/>
          <p:nvPr>
            <p:extLst>
              <p:ext uri="{D42A27DB-BD31-4B8C-83A1-F6EECF244321}">
                <p14:modId xmlns:p14="http://schemas.microsoft.com/office/powerpoint/2010/main" val="2023327983"/>
              </p:ext>
            </p:extLst>
          </p:nvPr>
        </p:nvGraphicFramePr>
        <p:xfrm>
          <a:off x="339634" y="2182168"/>
          <a:ext cx="8473440" cy="37222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B85B7C-1592-4FD0-B3D5-27C20B6EDE90}"/>
              </a:ext>
            </a:extLst>
          </p:cNvPr>
          <p:cNvSpPr txBox="1"/>
          <p:nvPr/>
        </p:nvSpPr>
        <p:spPr>
          <a:xfrm>
            <a:off x="35496" y="6130833"/>
            <a:ext cx="7418052" cy="72124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SF5A.1: How satisfied or dissatisfied are you with the following? How Council undertakes its role in alcohol licensing</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SF2A.4: Are you satisfied with the following? Animal control (i.e. dogs and wandering stock)</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SF2A.5: Are you satisfied with the following? Civil Defence (i.e. emergency management)</a:t>
            </a:r>
          </a:p>
          <a:p>
            <a:pPr marL="228600" indent="-228600">
              <a:buFont typeface="+mj-lt"/>
              <a:buAutoNum type="arabicPeriod"/>
            </a:pP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6395738"/>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8A1A-3D65-46B7-ACCB-C5A316473984}"/>
              </a:ext>
            </a:extLst>
          </p:cNvPr>
          <p:cNvSpPr>
            <a:spLocks noGrp="1"/>
          </p:cNvSpPr>
          <p:nvPr>
            <p:ph type="ctrTitle"/>
          </p:nvPr>
        </p:nvSpPr>
        <p:spPr/>
        <p:txBody>
          <a:bodyPr/>
          <a:lstStyle/>
          <a:p>
            <a:r>
              <a:rPr lang="en-NZ" dirty="0"/>
              <a:t>Building services: Trend in satisfaction (2011 – 2022)</a:t>
            </a:r>
          </a:p>
        </p:txBody>
      </p:sp>
      <p:sp>
        <p:nvSpPr>
          <p:cNvPr id="3" name="Text Placeholder 2">
            <a:extLst>
              <a:ext uri="{FF2B5EF4-FFF2-40B4-BE49-F238E27FC236}">
                <a16:creationId xmlns:a16="http://schemas.microsoft.com/office/drawing/2014/main" id="{5BF16C36-A4E8-4BDC-B69F-3068B0B6A435}"/>
              </a:ext>
            </a:extLst>
          </p:cNvPr>
          <p:cNvSpPr>
            <a:spLocks noGrp="1"/>
          </p:cNvSpPr>
          <p:nvPr>
            <p:ph type="body" sz="quarter" idx="11"/>
          </p:nvPr>
        </p:nvSpPr>
        <p:spPr/>
        <p:txBody>
          <a:bodyPr/>
          <a:lstStyle/>
          <a:p>
            <a:r>
              <a:rPr lang="en-NZ" dirty="0">
                <a:solidFill>
                  <a:schemeClr val="tx1"/>
                </a:solidFill>
              </a:rPr>
              <a:t>Satisfaction with </a:t>
            </a:r>
            <a:r>
              <a:rPr lang="en-NZ" i="1" dirty="0">
                <a:solidFill>
                  <a:schemeClr val="tx1"/>
                </a:solidFill>
              </a:rPr>
              <a:t>Building services </a:t>
            </a:r>
            <a:r>
              <a:rPr lang="en-NZ" dirty="0">
                <a:solidFill>
                  <a:schemeClr val="tx1"/>
                </a:solidFill>
              </a:rPr>
              <a:t>has decreased significantly both overall and amongst users in 2022.</a:t>
            </a:r>
            <a:endParaRPr lang="en-NZ" strike="sngStrike" dirty="0">
              <a:solidFill>
                <a:schemeClr val="tx1"/>
              </a:solidFill>
            </a:endParaRPr>
          </a:p>
        </p:txBody>
      </p:sp>
      <p:graphicFrame>
        <p:nvGraphicFramePr>
          <p:cNvPr id="4" name="Chart 3">
            <a:extLst>
              <a:ext uri="{FF2B5EF4-FFF2-40B4-BE49-F238E27FC236}">
                <a16:creationId xmlns:a16="http://schemas.microsoft.com/office/drawing/2014/main" id="{FD542FA1-C844-4C26-B4AB-87991D2FD9BF}"/>
              </a:ext>
            </a:extLst>
          </p:cNvPr>
          <p:cNvGraphicFramePr/>
          <p:nvPr>
            <p:extLst>
              <p:ext uri="{D42A27DB-BD31-4B8C-83A1-F6EECF244321}">
                <p14:modId xmlns:p14="http://schemas.microsoft.com/office/powerpoint/2010/main" val="3681639976"/>
              </p:ext>
            </p:extLst>
          </p:nvPr>
        </p:nvGraphicFramePr>
        <p:xfrm>
          <a:off x="339634" y="2182168"/>
          <a:ext cx="8473440" cy="37222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B85B7C-1592-4FD0-B3D5-27C20B6EDE90}"/>
              </a:ext>
            </a:extLst>
          </p:cNvPr>
          <p:cNvSpPr txBox="1"/>
          <p:nvPr/>
        </p:nvSpPr>
        <p:spPr>
          <a:xfrm>
            <a:off x="35496" y="6313714"/>
            <a:ext cx="7418052" cy="53836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SF5A.5: Council’s building regulation service. This involves the inspection of new buildings and alterations to existing buildings, to ensure compliance with building and safety regulations; building services users n=107</a:t>
            </a:r>
          </a:p>
          <a:p>
            <a:pPr marL="228600" indent="-228600">
              <a:buFont typeface="+mj-lt"/>
              <a:buAutoNum type="arabicPeriod"/>
            </a:pP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2850179"/>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8A1A-3D65-46B7-ACCB-C5A316473984}"/>
              </a:ext>
            </a:extLst>
          </p:cNvPr>
          <p:cNvSpPr>
            <a:spLocks noGrp="1"/>
          </p:cNvSpPr>
          <p:nvPr>
            <p:ph type="ctrTitle"/>
          </p:nvPr>
        </p:nvSpPr>
        <p:spPr/>
        <p:txBody>
          <a:bodyPr/>
          <a:lstStyle/>
          <a:p>
            <a:r>
              <a:rPr lang="en-NZ" dirty="0"/>
              <a:t>Environmental monitoring/Public health: Trend in satisfaction (2017 – 2022)</a:t>
            </a:r>
          </a:p>
        </p:txBody>
      </p:sp>
      <p:sp>
        <p:nvSpPr>
          <p:cNvPr id="3" name="Text Placeholder 2">
            <a:extLst>
              <a:ext uri="{FF2B5EF4-FFF2-40B4-BE49-F238E27FC236}">
                <a16:creationId xmlns:a16="http://schemas.microsoft.com/office/drawing/2014/main" id="{5BF16C36-A4E8-4BDC-B69F-3068B0B6A435}"/>
              </a:ext>
            </a:extLst>
          </p:cNvPr>
          <p:cNvSpPr>
            <a:spLocks noGrp="1"/>
          </p:cNvSpPr>
          <p:nvPr>
            <p:ph type="body" sz="quarter" idx="11"/>
          </p:nvPr>
        </p:nvSpPr>
        <p:spPr/>
        <p:txBody>
          <a:bodyPr/>
          <a:lstStyle/>
          <a:p>
            <a:r>
              <a:rPr lang="en-NZ" dirty="0">
                <a:solidFill>
                  <a:schemeClr val="tx1"/>
                </a:solidFill>
              </a:rPr>
              <a:t>Overall satisfaction with </a:t>
            </a:r>
            <a:r>
              <a:rPr lang="en-NZ" i="1" dirty="0">
                <a:solidFill>
                  <a:schemeClr val="tx1"/>
                </a:solidFill>
              </a:rPr>
              <a:t>Environmental monitoring services </a:t>
            </a:r>
            <a:r>
              <a:rPr lang="en-NZ" dirty="0">
                <a:solidFill>
                  <a:schemeClr val="tx1"/>
                </a:solidFill>
              </a:rPr>
              <a:t>has slightly increased while satisfaction amongst users has increased significantly in 2022.</a:t>
            </a:r>
          </a:p>
        </p:txBody>
      </p:sp>
      <p:graphicFrame>
        <p:nvGraphicFramePr>
          <p:cNvPr id="4" name="Chart 3">
            <a:extLst>
              <a:ext uri="{FF2B5EF4-FFF2-40B4-BE49-F238E27FC236}">
                <a16:creationId xmlns:a16="http://schemas.microsoft.com/office/drawing/2014/main" id="{FD542FA1-C844-4C26-B4AB-87991D2FD9BF}"/>
              </a:ext>
            </a:extLst>
          </p:cNvPr>
          <p:cNvGraphicFramePr/>
          <p:nvPr>
            <p:extLst>
              <p:ext uri="{D42A27DB-BD31-4B8C-83A1-F6EECF244321}">
                <p14:modId xmlns:p14="http://schemas.microsoft.com/office/powerpoint/2010/main" val="622912678"/>
              </p:ext>
            </p:extLst>
          </p:nvPr>
        </p:nvGraphicFramePr>
        <p:xfrm>
          <a:off x="1515291" y="2199103"/>
          <a:ext cx="6113417" cy="37222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B85B7C-1592-4FD0-B3D5-27C20B6EDE90}"/>
              </a:ext>
            </a:extLst>
          </p:cNvPr>
          <p:cNvSpPr txBox="1"/>
          <p:nvPr/>
        </p:nvSpPr>
        <p:spPr>
          <a:xfrm>
            <a:off x="35496" y="6357256"/>
            <a:ext cx="7418052" cy="494817"/>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182563" indent="-182563"/>
            <a:r>
              <a:rPr lang="en-GB" sz="650" dirty="0">
                <a:solidFill>
                  <a:srgbClr val="333333"/>
                </a:solidFill>
                <a:latin typeface="Verdana"/>
                <a:ea typeface="Verdana"/>
                <a:cs typeface="Verdana" panose="020B0604030504040204" pitchFamily="34" charset="0"/>
              </a:rPr>
              <a:t>1. 	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182563" indent="-182563"/>
            <a:r>
              <a:rPr lang="en-GB" sz="650" dirty="0">
                <a:solidFill>
                  <a:srgbClr val="333333"/>
                </a:solidFill>
                <a:latin typeface="Verdana"/>
                <a:ea typeface="Verdana"/>
                <a:cs typeface="Verdana" panose="020B0604030504040204" pitchFamily="34" charset="0"/>
              </a:rPr>
              <a:t>2. 	SF5A.7: Council’s environmental monitoring and public health services, including noise, litter control, and food safety in commercial premises</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1645508"/>
      </p:ext>
    </p:extLst>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8A1A-3D65-46B7-ACCB-C5A316473984}"/>
              </a:ext>
            </a:extLst>
          </p:cNvPr>
          <p:cNvSpPr>
            <a:spLocks noGrp="1"/>
          </p:cNvSpPr>
          <p:nvPr>
            <p:ph type="ctrTitle"/>
          </p:nvPr>
        </p:nvSpPr>
        <p:spPr/>
        <p:txBody>
          <a:bodyPr/>
          <a:lstStyle/>
          <a:p>
            <a:r>
              <a:rPr lang="en-NZ" dirty="0"/>
              <a:t>Planning Services: Trend in satisfaction (2011 – 2022) </a:t>
            </a:r>
          </a:p>
        </p:txBody>
      </p:sp>
      <p:sp>
        <p:nvSpPr>
          <p:cNvPr id="3" name="Text Placeholder 2">
            <a:extLst>
              <a:ext uri="{FF2B5EF4-FFF2-40B4-BE49-F238E27FC236}">
                <a16:creationId xmlns:a16="http://schemas.microsoft.com/office/drawing/2014/main" id="{5BF16C36-A4E8-4BDC-B69F-3068B0B6A435}"/>
              </a:ext>
            </a:extLst>
          </p:cNvPr>
          <p:cNvSpPr>
            <a:spLocks noGrp="1"/>
          </p:cNvSpPr>
          <p:nvPr>
            <p:ph type="body" sz="quarter" idx="11"/>
          </p:nvPr>
        </p:nvSpPr>
        <p:spPr/>
        <p:txBody>
          <a:bodyPr/>
          <a:lstStyle/>
          <a:p>
            <a:r>
              <a:rPr lang="en-NZ" dirty="0">
                <a:solidFill>
                  <a:schemeClr val="tx1"/>
                </a:solidFill>
              </a:rPr>
              <a:t>Satisfaction both overall and amongst users of Council’s </a:t>
            </a:r>
            <a:r>
              <a:rPr lang="en-NZ" i="1" dirty="0">
                <a:solidFill>
                  <a:schemeClr val="tx1"/>
                </a:solidFill>
              </a:rPr>
              <a:t>Planning services </a:t>
            </a:r>
            <a:r>
              <a:rPr lang="en-NZ" dirty="0">
                <a:solidFill>
                  <a:schemeClr val="tx1"/>
                </a:solidFill>
              </a:rPr>
              <a:t>has increased significantly in 2022 with more than nine in ten respondents satisfied across both measures.</a:t>
            </a:r>
          </a:p>
        </p:txBody>
      </p:sp>
      <p:graphicFrame>
        <p:nvGraphicFramePr>
          <p:cNvPr id="4" name="Chart 3">
            <a:extLst>
              <a:ext uri="{FF2B5EF4-FFF2-40B4-BE49-F238E27FC236}">
                <a16:creationId xmlns:a16="http://schemas.microsoft.com/office/drawing/2014/main" id="{FD542FA1-C844-4C26-B4AB-87991D2FD9BF}"/>
              </a:ext>
            </a:extLst>
          </p:cNvPr>
          <p:cNvGraphicFramePr/>
          <p:nvPr>
            <p:extLst>
              <p:ext uri="{D42A27DB-BD31-4B8C-83A1-F6EECF244321}">
                <p14:modId xmlns:p14="http://schemas.microsoft.com/office/powerpoint/2010/main" val="2931240450"/>
              </p:ext>
            </p:extLst>
          </p:nvPr>
        </p:nvGraphicFramePr>
        <p:xfrm>
          <a:off x="339634" y="2182168"/>
          <a:ext cx="8473440" cy="37222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B85B7C-1592-4FD0-B3D5-27C20B6EDE90}"/>
              </a:ext>
            </a:extLst>
          </p:cNvPr>
          <p:cNvSpPr txBox="1"/>
          <p:nvPr/>
        </p:nvSpPr>
        <p:spPr>
          <a:xfrm>
            <a:off x="35496" y="6331131"/>
            <a:ext cx="7418052" cy="520942"/>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SF5A.4: How satisfied or dissatisfied are you with the following? The standard of Council’s planning services, which includes resource consents and rules about urban and rural planning; that is, the District Plan</a:t>
            </a:r>
          </a:p>
        </p:txBody>
      </p:sp>
    </p:spTree>
    <p:extLst>
      <p:ext uri="{BB962C8B-B14F-4D97-AF65-F5344CB8AC3E}">
        <p14:creationId xmlns:p14="http://schemas.microsoft.com/office/powerpoint/2010/main" val="2247191251"/>
      </p:ext>
    </p:extLst>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8A1A-3D65-46B7-ACCB-C5A316473984}"/>
              </a:ext>
            </a:extLst>
          </p:cNvPr>
          <p:cNvSpPr>
            <a:spLocks noGrp="1"/>
          </p:cNvSpPr>
          <p:nvPr>
            <p:ph type="ctrTitle"/>
          </p:nvPr>
        </p:nvSpPr>
        <p:spPr/>
        <p:txBody>
          <a:bodyPr/>
          <a:lstStyle/>
          <a:p>
            <a:r>
              <a:rPr lang="en-NZ" dirty="0"/>
              <a:t>Property information services: Trend in satisfaction (2011 – 2022)</a:t>
            </a:r>
          </a:p>
        </p:txBody>
      </p:sp>
      <p:sp>
        <p:nvSpPr>
          <p:cNvPr id="3" name="Text Placeholder 2">
            <a:extLst>
              <a:ext uri="{FF2B5EF4-FFF2-40B4-BE49-F238E27FC236}">
                <a16:creationId xmlns:a16="http://schemas.microsoft.com/office/drawing/2014/main" id="{5BF16C36-A4E8-4BDC-B69F-3068B0B6A435}"/>
              </a:ext>
            </a:extLst>
          </p:cNvPr>
          <p:cNvSpPr>
            <a:spLocks noGrp="1"/>
          </p:cNvSpPr>
          <p:nvPr>
            <p:ph type="body" sz="quarter" idx="11"/>
          </p:nvPr>
        </p:nvSpPr>
        <p:spPr/>
        <p:txBody>
          <a:bodyPr/>
          <a:lstStyle/>
          <a:p>
            <a:r>
              <a:rPr lang="en-NZ" dirty="0">
                <a:solidFill>
                  <a:schemeClr val="tx1"/>
                </a:solidFill>
              </a:rPr>
              <a:t>Satisfaction with</a:t>
            </a:r>
            <a:r>
              <a:rPr lang="en-NZ" i="1" dirty="0">
                <a:solidFill>
                  <a:schemeClr val="tx1"/>
                </a:solidFill>
              </a:rPr>
              <a:t> Property information services </a:t>
            </a:r>
            <a:r>
              <a:rPr lang="en-NZ" dirty="0">
                <a:solidFill>
                  <a:schemeClr val="tx1"/>
                </a:solidFill>
              </a:rPr>
              <a:t>remains consistently high in 2022.</a:t>
            </a:r>
          </a:p>
        </p:txBody>
      </p:sp>
      <p:graphicFrame>
        <p:nvGraphicFramePr>
          <p:cNvPr id="4" name="Chart 3">
            <a:extLst>
              <a:ext uri="{FF2B5EF4-FFF2-40B4-BE49-F238E27FC236}">
                <a16:creationId xmlns:a16="http://schemas.microsoft.com/office/drawing/2014/main" id="{FD542FA1-C844-4C26-B4AB-87991D2FD9BF}"/>
              </a:ext>
            </a:extLst>
          </p:cNvPr>
          <p:cNvGraphicFramePr/>
          <p:nvPr>
            <p:extLst>
              <p:ext uri="{D42A27DB-BD31-4B8C-83A1-F6EECF244321}">
                <p14:modId xmlns:p14="http://schemas.microsoft.com/office/powerpoint/2010/main" val="1413948326"/>
              </p:ext>
            </p:extLst>
          </p:nvPr>
        </p:nvGraphicFramePr>
        <p:xfrm>
          <a:off x="339634" y="2182168"/>
          <a:ext cx="8473440" cy="37222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B85B7C-1592-4FD0-B3D5-27C20B6EDE90}"/>
              </a:ext>
            </a:extLst>
          </p:cNvPr>
          <p:cNvSpPr txBox="1"/>
          <p:nvPr/>
        </p:nvSpPr>
        <p:spPr>
          <a:xfrm>
            <a:off x="35496" y="6331131"/>
            <a:ext cx="7418052" cy="520942"/>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AutoNum type="arabicPeriod"/>
            </a:pPr>
            <a:r>
              <a:rPr lang="en-GB" sz="650" dirty="0">
                <a:solidFill>
                  <a:srgbClr val="333333"/>
                </a:solidFill>
                <a:latin typeface="Verdana"/>
                <a:ea typeface="Verdana"/>
                <a:cs typeface="Verdana" panose="020B0604030504040204" pitchFamily="34" charset="0"/>
              </a:rPr>
              <a:t>SF5A.4: How satisfied or dissatisfied are you with the following? The standard of Council’s planning services, which includes resource consents and rules about urban and rural planning; that is, the District Plan</a:t>
            </a:r>
          </a:p>
        </p:txBody>
      </p:sp>
    </p:spTree>
    <p:extLst>
      <p:ext uri="{BB962C8B-B14F-4D97-AF65-F5344CB8AC3E}">
        <p14:creationId xmlns:p14="http://schemas.microsoft.com/office/powerpoint/2010/main" val="2313087395"/>
      </p:ext>
    </p:extLst>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CA40EC8-E3EC-41C8-8BE2-E320964FFBA7}"/>
              </a:ext>
            </a:extLst>
          </p:cNvPr>
          <p:cNvGraphicFramePr/>
          <p:nvPr>
            <p:extLst>
              <p:ext uri="{D42A27DB-BD31-4B8C-83A1-F6EECF244321}">
                <p14:modId xmlns:p14="http://schemas.microsoft.com/office/powerpoint/2010/main" val="3378971174"/>
              </p:ext>
            </p:extLst>
          </p:nvPr>
        </p:nvGraphicFramePr>
        <p:xfrm>
          <a:off x="522519" y="2774689"/>
          <a:ext cx="8098962" cy="30084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ADA505F-7BFF-4533-876D-5013672852F8}"/>
              </a:ext>
            </a:extLst>
          </p:cNvPr>
          <p:cNvSpPr>
            <a:spLocks noGrp="1"/>
          </p:cNvSpPr>
          <p:nvPr>
            <p:ph type="ctrTitle"/>
          </p:nvPr>
        </p:nvSpPr>
        <p:spPr/>
        <p:txBody>
          <a:bodyPr/>
          <a:lstStyle/>
          <a:p>
            <a:r>
              <a:rPr lang="en-NZ" dirty="0"/>
              <a:t>Use of services and facilities</a:t>
            </a:r>
          </a:p>
        </p:txBody>
      </p:sp>
      <p:sp>
        <p:nvSpPr>
          <p:cNvPr id="3" name="Text Placeholder 2">
            <a:extLst>
              <a:ext uri="{FF2B5EF4-FFF2-40B4-BE49-F238E27FC236}">
                <a16:creationId xmlns:a16="http://schemas.microsoft.com/office/drawing/2014/main" id="{9C0A87E4-1811-4B68-8BEA-EFB6AFFF535F}"/>
              </a:ext>
            </a:extLst>
          </p:cNvPr>
          <p:cNvSpPr>
            <a:spLocks noGrp="1"/>
          </p:cNvSpPr>
          <p:nvPr>
            <p:ph type="body" sz="quarter" idx="11"/>
          </p:nvPr>
        </p:nvSpPr>
        <p:spPr/>
        <p:txBody>
          <a:bodyPr/>
          <a:lstStyle/>
          <a:p>
            <a:r>
              <a:rPr lang="en-NZ" dirty="0">
                <a:solidFill>
                  <a:schemeClr val="tx1"/>
                </a:solidFill>
              </a:rPr>
              <a:t>The </a:t>
            </a:r>
            <a:r>
              <a:rPr lang="en-NZ" i="1" dirty="0">
                <a:solidFill>
                  <a:schemeClr val="tx1"/>
                </a:solidFill>
              </a:rPr>
              <a:t>Ashburton Domain, Public toilets</a:t>
            </a:r>
            <a:r>
              <a:rPr lang="en-NZ" dirty="0">
                <a:solidFill>
                  <a:schemeClr val="tx1"/>
                </a:solidFill>
              </a:rPr>
              <a:t> and the </a:t>
            </a:r>
            <a:r>
              <a:rPr lang="en-NZ" i="1" dirty="0">
                <a:solidFill>
                  <a:schemeClr val="tx1"/>
                </a:solidFill>
              </a:rPr>
              <a:t>EA Networks Centre</a:t>
            </a:r>
            <a:r>
              <a:rPr lang="en-NZ" dirty="0">
                <a:solidFill>
                  <a:schemeClr val="tx1"/>
                </a:solidFill>
              </a:rPr>
              <a:t> are the most visited facilities in the district in the past twelve months. The </a:t>
            </a:r>
            <a:r>
              <a:rPr lang="en-NZ" i="1" dirty="0">
                <a:solidFill>
                  <a:schemeClr val="tx1"/>
                </a:solidFill>
              </a:rPr>
              <a:t>Ashburton Museum </a:t>
            </a:r>
            <a:r>
              <a:rPr lang="en-NZ" dirty="0">
                <a:solidFill>
                  <a:schemeClr val="tx1"/>
                </a:solidFill>
              </a:rPr>
              <a:t>is the least visited facility these results are consistent with results from 2021.</a:t>
            </a:r>
          </a:p>
        </p:txBody>
      </p:sp>
      <p:sp>
        <p:nvSpPr>
          <p:cNvPr id="9" name="TextBox 8">
            <a:extLst>
              <a:ext uri="{FF2B5EF4-FFF2-40B4-BE49-F238E27FC236}">
                <a16:creationId xmlns:a16="http://schemas.microsoft.com/office/drawing/2014/main" id="{D0FC274B-F70E-4483-A371-2800C7544F9D}"/>
              </a:ext>
            </a:extLst>
          </p:cNvPr>
          <p:cNvSpPr txBox="1"/>
          <p:nvPr/>
        </p:nvSpPr>
        <p:spPr>
          <a:xfrm>
            <a:off x="35496" y="6366975"/>
            <a:ext cx="7418052" cy="476390"/>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US1. Have you, or a member of your household, used or visited the following service or facility in the last year?</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FB9DFAFB-F315-4816-BDA6-5523CEE2ED9D}"/>
              </a:ext>
            </a:extLst>
          </p:cNvPr>
          <p:cNvSpPr txBox="1"/>
          <p:nvPr/>
        </p:nvSpPr>
        <p:spPr>
          <a:xfrm>
            <a:off x="3313655" y="2347624"/>
            <a:ext cx="2516689" cy="261610"/>
          </a:xfrm>
          <a:prstGeom prst="rect">
            <a:avLst/>
          </a:prstGeom>
          <a:noFill/>
        </p:spPr>
        <p:txBody>
          <a:bodyPr wrap="square" rtlCol="0">
            <a:spAutoFit/>
          </a:bodyPr>
          <a:lstStyle/>
          <a:p>
            <a:pPr algn="ctr"/>
            <a:r>
              <a:rPr lang="en-NZ" sz="1100" b="1" dirty="0"/>
              <a:t>Use of district facilities (2021/22)</a:t>
            </a:r>
          </a:p>
        </p:txBody>
      </p:sp>
      <p:sp>
        <p:nvSpPr>
          <p:cNvPr id="8" name="TextBox 7">
            <a:extLst>
              <a:ext uri="{FF2B5EF4-FFF2-40B4-BE49-F238E27FC236}">
                <a16:creationId xmlns:a16="http://schemas.microsoft.com/office/drawing/2014/main" id="{CBCCB49F-7CE2-4931-82C8-9A2694ACED6E}"/>
              </a:ext>
            </a:extLst>
          </p:cNvPr>
          <p:cNvSpPr txBox="1"/>
          <p:nvPr/>
        </p:nvSpPr>
        <p:spPr>
          <a:xfrm>
            <a:off x="882803" y="5904390"/>
            <a:ext cx="4368465" cy="215444"/>
          </a:xfrm>
          <a:prstGeom prst="rect">
            <a:avLst/>
          </a:prstGeom>
          <a:noFill/>
        </p:spPr>
        <p:txBody>
          <a:bodyPr wrap="square" rtlCol="0">
            <a:spAutoFit/>
          </a:bodyPr>
          <a:lstStyle/>
          <a:p>
            <a:r>
              <a:rPr lang="en-NZ" sz="800" i="1" dirty="0"/>
              <a:t>In 2020/21, the Ashburton Domain and the EA Networks Centre are the most visited facilities.</a:t>
            </a:r>
          </a:p>
        </p:txBody>
      </p:sp>
      <p:grpSp>
        <p:nvGrpSpPr>
          <p:cNvPr id="24" name="Group 23">
            <a:extLst>
              <a:ext uri="{FF2B5EF4-FFF2-40B4-BE49-F238E27FC236}">
                <a16:creationId xmlns:a16="http://schemas.microsoft.com/office/drawing/2014/main" id="{A9B76010-3E8D-42BC-A7F9-098CB07E529A}"/>
              </a:ext>
            </a:extLst>
          </p:cNvPr>
          <p:cNvGrpSpPr/>
          <p:nvPr/>
        </p:nvGrpSpPr>
        <p:grpSpPr>
          <a:xfrm>
            <a:off x="6943140" y="6376060"/>
            <a:ext cx="1960803" cy="447047"/>
            <a:chOff x="-6175365" y="7289658"/>
            <a:chExt cx="1960803" cy="447047"/>
          </a:xfrm>
        </p:grpSpPr>
        <p:grpSp>
          <p:nvGrpSpPr>
            <p:cNvPr id="25" name="Group 24">
              <a:extLst>
                <a:ext uri="{FF2B5EF4-FFF2-40B4-BE49-F238E27FC236}">
                  <a16:creationId xmlns:a16="http://schemas.microsoft.com/office/drawing/2014/main" id="{2921422C-2620-4146-968E-DC790A0A9164}"/>
                </a:ext>
              </a:extLst>
            </p:cNvPr>
            <p:cNvGrpSpPr/>
            <p:nvPr/>
          </p:nvGrpSpPr>
          <p:grpSpPr>
            <a:xfrm>
              <a:off x="-5348127" y="7289658"/>
              <a:ext cx="1133565" cy="441380"/>
              <a:chOff x="7471343" y="6121184"/>
              <a:chExt cx="1511420" cy="588507"/>
            </a:xfrm>
          </p:grpSpPr>
          <p:sp>
            <p:nvSpPr>
              <p:cNvPr id="33" name="TextBox 13">
                <a:extLst>
                  <a:ext uri="{FF2B5EF4-FFF2-40B4-BE49-F238E27FC236}">
                    <a16:creationId xmlns:a16="http://schemas.microsoft.com/office/drawing/2014/main" id="{ECB02C24-4810-4FB3-96F1-F8A06E64420D}"/>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4" name="TextBox 14">
                <a:extLst>
                  <a:ext uri="{FF2B5EF4-FFF2-40B4-BE49-F238E27FC236}">
                    <a16:creationId xmlns:a16="http://schemas.microsoft.com/office/drawing/2014/main" id="{A4A26065-A5F8-4A4E-9CA3-118174DCA8AF}"/>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5" name="TextBox 13">
                <a:extLst>
                  <a:ext uri="{FF2B5EF4-FFF2-40B4-BE49-F238E27FC236}">
                    <a16:creationId xmlns:a16="http://schemas.microsoft.com/office/drawing/2014/main" id="{CF793517-57D0-4FDB-81E7-37FB1A0AB377}"/>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26" name="Group 25">
              <a:extLst>
                <a:ext uri="{FF2B5EF4-FFF2-40B4-BE49-F238E27FC236}">
                  <a16:creationId xmlns:a16="http://schemas.microsoft.com/office/drawing/2014/main" id="{413C194F-4E3F-4DE4-B27D-BCF973E59836}"/>
                </a:ext>
              </a:extLst>
            </p:cNvPr>
            <p:cNvGrpSpPr/>
            <p:nvPr/>
          </p:nvGrpSpPr>
          <p:grpSpPr>
            <a:xfrm>
              <a:off x="-6175365" y="7294753"/>
              <a:ext cx="936107" cy="441952"/>
              <a:chOff x="7181793" y="6110869"/>
              <a:chExt cx="1248142" cy="589270"/>
            </a:xfrm>
          </p:grpSpPr>
          <p:grpSp>
            <p:nvGrpSpPr>
              <p:cNvPr id="27" name="Group 26">
                <a:extLst>
                  <a:ext uri="{FF2B5EF4-FFF2-40B4-BE49-F238E27FC236}">
                    <a16:creationId xmlns:a16="http://schemas.microsoft.com/office/drawing/2014/main" id="{7B9FEA0D-049B-4C68-934A-D06054EE094B}"/>
                  </a:ext>
                </a:extLst>
              </p:cNvPr>
              <p:cNvGrpSpPr/>
              <p:nvPr/>
            </p:nvGrpSpPr>
            <p:grpSpPr>
              <a:xfrm>
                <a:off x="7181793" y="6291726"/>
                <a:ext cx="1248142" cy="408413"/>
                <a:chOff x="7576031" y="6004684"/>
                <a:chExt cx="1248142" cy="408413"/>
              </a:xfrm>
            </p:grpSpPr>
            <p:sp>
              <p:nvSpPr>
                <p:cNvPr id="29" name="TextBox 13">
                  <a:extLst>
                    <a:ext uri="{FF2B5EF4-FFF2-40B4-BE49-F238E27FC236}">
                      <a16:creationId xmlns:a16="http://schemas.microsoft.com/office/drawing/2014/main" id="{CD7D154A-7B1E-4BAF-87A7-BDB5CC33A293}"/>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0" name="TextBox 14">
                  <a:extLst>
                    <a:ext uri="{FF2B5EF4-FFF2-40B4-BE49-F238E27FC236}">
                      <a16:creationId xmlns:a16="http://schemas.microsoft.com/office/drawing/2014/main" id="{7F77289E-DF61-42D6-A031-1F497AD8D224}"/>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1" name="Isosceles Triangle 30">
                  <a:extLst>
                    <a:ext uri="{FF2B5EF4-FFF2-40B4-BE49-F238E27FC236}">
                      <a16:creationId xmlns:a16="http://schemas.microsoft.com/office/drawing/2014/main" id="{D3E4AE1D-1B97-4B39-BDD5-CD23B91E5A41}"/>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CD80134A-42C2-47A3-906A-A22CB8A5168F}"/>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28" name="TextBox 13">
                <a:extLst>
                  <a:ext uri="{FF2B5EF4-FFF2-40B4-BE49-F238E27FC236}">
                    <a16:creationId xmlns:a16="http://schemas.microsoft.com/office/drawing/2014/main" id="{0E836817-C63A-4D5A-A2C4-F491F0BD3A21}"/>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97406541"/>
      </p:ext>
    </p:extLst>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05F-7BFF-4533-876D-5013672852F8}"/>
              </a:ext>
            </a:extLst>
          </p:cNvPr>
          <p:cNvSpPr>
            <a:spLocks noGrp="1"/>
          </p:cNvSpPr>
          <p:nvPr>
            <p:ph type="ctrTitle"/>
          </p:nvPr>
        </p:nvSpPr>
        <p:spPr/>
        <p:txBody>
          <a:bodyPr/>
          <a:lstStyle/>
          <a:p>
            <a:r>
              <a:rPr lang="en-NZ" dirty="0"/>
              <a:t>Use of services and facilities</a:t>
            </a:r>
          </a:p>
        </p:txBody>
      </p:sp>
      <p:sp>
        <p:nvSpPr>
          <p:cNvPr id="3" name="Text Placeholder 2">
            <a:extLst>
              <a:ext uri="{FF2B5EF4-FFF2-40B4-BE49-F238E27FC236}">
                <a16:creationId xmlns:a16="http://schemas.microsoft.com/office/drawing/2014/main" id="{9C0A87E4-1811-4B68-8BEA-EFB6AFFF535F}"/>
              </a:ext>
            </a:extLst>
          </p:cNvPr>
          <p:cNvSpPr>
            <a:spLocks noGrp="1"/>
          </p:cNvSpPr>
          <p:nvPr>
            <p:ph type="body" sz="quarter" idx="11"/>
          </p:nvPr>
        </p:nvSpPr>
        <p:spPr/>
        <p:txBody>
          <a:bodyPr/>
          <a:lstStyle/>
          <a:p>
            <a:r>
              <a:rPr lang="en-NZ" dirty="0">
                <a:solidFill>
                  <a:schemeClr val="tx1"/>
                </a:solidFill>
              </a:rPr>
              <a:t>Amongst the regulatory services, </a:t>
            </a:r>
            <a:r>
              <a:rPr lang="en-NZ" i="1" dirty="0">
                <a:solidFill>
                  <a:schemeClr val="tx1"/>
                </a:solidFill>
              </a:rPr>
              <a:t>Property information services </a:t>
            </a:r>
            <a:r>
              <a:rPr lang="en-NZ" dirty="0">
                <a:solidFill>
                  <a:schemeClr val="tx1"/>
                </a:solidFill>
              </a:rPr>
              <a:t>is the most used service while </a:t>
            </a:r>
            <a:r>
              <a:rPr lang="en-NZ" i="1" dirty="0">
                <a:solidFill>
                  <a:schemeClr val="tx1"/>
                </a:solidFill>
              </a:rPr>
              <a:t>Environmental monitoring/Public health </a:t>
            </a:r>
            <a:r>
              <a:rPr lang="en-NZ" dirty="0">
                <a:solidFill>
                  <a:schemeClr val="tx1"/>
                </a:solidFill>
              </a:rPr>
              <a:t>is the least used service in 2022 usage remains relatively consistent year-on-year.</a:t>
            </a:r>
          </a:p>
        </p:txBody>
      </p:sp>
      <p:sp>
        <p:nvSpPr>
          <p:cNvPr id="9" name="TextBox 8">
            <a:extLst>
              <a:ext uri="{FF2B5EF4-FFF2-40B4-BE49-F238E27FC236}">
                <a16:creationId xmlns:a16="http://schemas.microsoft.com/office/drawing/2014/main" id="{D0FC274B-F70E-4483-A371-2800C7544F9D}"/>
              </a:ext>
            </a:extLst>
          </p:cNvPr>
          <p:cNvSpPr txBox="1"/>
          <p:nvPr/>
        </p:nvSpPr>
        <p:spPr>
          <a:xfrm>
            <a:off x="35496" y="6103415"/>
            <a:ext cx="6686669" cy="64633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US1. Have you, or a member of your household, used or visited the following service or facility in the last year? Used Council’s building inspection services n=107, Used Council’s planning services n=84, Used Council’s information services about property n=163, Used Council’s environmental monitoring and public health services n=65 </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FB9DFAFB-F315-4816-BDA6-5523CEE2ED9D}"/>
              </a:ext>
            </a:extLst>
          </p:cNvPr>
          <p:cNvSpPr txBox="1"/>
          <p:nvPr/>
        </p:nvSpPr>
        <p:spPr>
          <a:xfrm>
            <a:off x="6985310" y="2376479"/>
            <a:ext cx="1847401" cy="584775"/>
          </a:xfrm>
          <a:prstGeom prst="rect">
            <a:avLst/>
          </a:prstGeom>
          <a:noFill/>
        </p:spPr>
        <p:txBody>
          <a:bodyPr wrap="square" rtlCol="0">
            <a:spAutoFit/>
          </a:bodyPr>
          <a:lstStyle/>
          <a:p>
            <a:pPr algn="ctr"/>
            <a:r>
              <a:rPr lang="en-NZ" sz="1600" dirty="0"/>
              <a:t>Use of Council Services</a:t>
            </a:r>
          </a:p>
        </p:txBody>
      </p:sp>
      <p:graphicFrame>
        <p:nvGraphicFramePr>
          <p:cNvPr id="6" name="Chart 5">
            <a:extLst>
              <a:ext uri="{FF2B5EF4-FFF2-40B4-BE49-F238E27FC236}">
                <a16:creationId xmlns:a16="http://schemas.microsoft.com/office/drawing/2014/main" id="{98172F16-9FA1-4D79-A02D-9A6C3E8E3FD4}"/>
              </a:ext>
            </a:extLst>
          </p:cNvPr>
          <p:cNvGraphicFramePr/>
          <p:nvPr>
            <p:extLst>
              <p:ext uri="{D42A27DB-BD31-4B8C-83A1-F6EECF244321}">
                <p14:modId xmlns:p14="http://schemas.microsoft.com/office/powerpoint/2010/main" val="4047974516"/>
              </p:ext>
            </p:extLst>
          </p:nvPr>
        </p:nvGraphicFramePr>
        <p:xfrm>
          <a:off x="130085" y="2126058"/>
          <a:ext cx="2471627" cy="24085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193470D-7936-408A-B1F0-73310B2C2F17}"/>
              </a:ext>
            </a:extLst>
          </p:cNvPr>
          <p:cNvSpPr txBox="1"/>
          <p:nvPr/>
        </p:nvSpPr>
        <p:spPr>
          <a:xfrm>
            <a:off x="875090" y="3030254"/>
            <a:ext cx="981615" cy="646331"/>
          </a:xfrm>
          <a:prstGeom prst="rect">
            <a:avLst/>
          </a:prstGeom>
          <a:noFill/>
        </p:spPr>
        <p:txBody>
          <a:bodyPr wrap="none" rtlCol="0">
            <a:spAutoFit/>
          </a:bodyPr>
          <a:lstStyle/>
          <a:p>
            <a:pPr algn="ctr"/>
            <a:r>
              <a:rPr lang="en-NZ" sz="1200" b="1" dirty="0"/>
              <a:t>Property </a:t>
            </a:r>
          </a:p>
          <a:p>
            <a:pPr algn="ctr"/>
            <a:r>
              <a:rPr lang="en-NZ" sz="1200" b="1" dirty="0"/>
              <a:t>information </a:t>
            </a:r>
          </a:p>
          <a:p>
            <a:pPr algn="ctr"/>
            <a:r>
              <a:rPr lang="en-NZ" sz="1200" b="1" dirty="0"/>
              <a:t>services</a:t>
            </a:r>
          </a:p>
        </p:txBody>
      </p:sp>
      <p:graphicFrame>
        <p:nvGraphicFramePr>
          <p:cNvPr id="12" name="Chart 11">
            <a:extLst>
              <a:ext uri="{FF2B5EF4-FFF2-40B4-BE49-F238E27FC236}">
                <a16:creationId xmlns:a16="http://schemas.microsoft.com/office/drawing/2014/main" id="{DF345257-28B0-4E83-87F9-6C4930AF127C}"/>
              </a:ext>
            </a:extLst>
          </p:cNvPr>
          <p:cNvGraphicFramePr/>
          <p:nvPr>
            <p:extLst>
              <p:ext uri="{D42A27DB-BD31-4B8C-83A1-F6EECF244321}">
                <p14:modId xmlns:p14="http://schemas.microsoft.com/office/powerpoint/2010/main" val="2845015070"/>
              </p:ext>
            </p:extLst>
          </p:nvPr>
        </p:nvGraphicFramePr>
        <p:xfrm>
          <a:off x="2051568" y="3804847"/>
          <a:ext cx="2471627" cy="24085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D3E860E-2FFF-4426-B896-79B74CE5BD18}"/>
              </a:ext>
            </a:extLst>
          </p:cNvPr>
          <p:cNvSpPr txBox="1"/>
          <p:nvPr/>
        </p:nvSpPr>
        <p:spPr>
          <a:xfrm>
            <a:off x="2862424" y="4709043"/>
            <a:ext cx="849913" cy="646331"/>
          </a:xfrm>
          <a:prstGeom prst="rect">
            <a:avLst/>
          </a:prstGeom>
          <a:noFill/>
        </p:spPr>
        <p:txBody>
          <a:bodyPr wrap="none" rtlCol="0">
            <a:spAutoFit/>
          </a:bodyPr>
          <a:lstStyle/>
          <a:p>
            <a:pPr algn="ctr"/>
            <a:r>
              <a:rPr lang="en-NZ" sz="1200" b="1" dirty="0"/>
              <a:t>Building</a:t>
            </a:r>
          </a:p>
          <a:p>
            <a:pPr algn="ctr"/>
            <a:r>
              <a:rPr lang="en-NZ" sz="1200" b="1" dirty="0"/>
              <a:t>inspection</a:t>
            </a:r>
          </a:p>
          <a:p>
            <a:pPr algn="ctr"/>
            <a:r>
              <a:rPr lang="en-NZ" sz="1200" b="1" dirty="0"/>
              <a:t>services</a:t>
            </a:r>
          </a:p>
        </p:txBody>
      </p:sp>
      <p:graphicFrame>
        <p:nvGraphicFramePr>
          <p:cNvPr id="14" name="Chart 13">
            <a:extLst>
              <a:ext uri="{FF2B5EF4-FFF2-40B4-BE49-F238E27FC236}">
                <a16:creationId xmlns:a16="http://schemas.microsoft.com/office/drawing/2014/main" id="{0B6E2BD7-0EB6-44E5-8767-3AFC932F162E}"/>
              </a:ext>
            </a:extLst>
          </p:cNvPr>
          <p:cNvGraphicFramePr/>
          <p:nvPr>
            <p:extLst>
              <p:ext uri="{D42A27DB-BD31-4B8C-83A1-F6EECF244321}">
                <p14:modId xmlns:p14="http://schemas.microsoft.com/office/powerpoint/2010/main" val="530901111"/>
              </p:ext>
            </p:extLst>
          </p:nvPr>
        </p:nvGraphicFramePr>
        <p:xfrm>
          <a:off x="4250538" y="2126058"/>
          <a:ext cx="2471627" cy="240855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CACF46B-609B-46DD-94F3-63412DD7856B}"/>
              </a:ext>
            </a:extLst>
          </p:cNvPr>
          <p:cNvSpPr txBox="1"/>
          <p:nvPr/>
        </p:nvSpPr>
        <p:spPr>
          <a:xfrm>
            <a:off x="4795302" y="3012467"/>
            <a:ext cx="1370695" cy="646331"/>
          </a:xfrm>
          <a:prstGeom prst="rect">
            <a:avLst/>
          </a:prstGeom>
          <a:noFill/>
        </p:spPr>
        <p:txBody>
          <a:bodyPr wrap="none" rtlCol="0">
            <a:spAutoFit/>
          </a:bodyPr>
          <a:lstStyle/>
          <a:p>
            <a:pPr algn="ctr"/>
            <a:r>
              <a:rPr lang="en-NZ" sz="1200" b="1" dirty="0"/>
              <a:t>Environmental</a:t>
            </a:r>
          </a:p>
          <a:p>
            <a:pPr algn="ctr"/>
            <a:r>
              <a:rPr lang="en-NZ" sz="1200" b="1" dirty="0"/>
              <a:t>Monitoring/public</a:t>
            </a:r>
          </a:p>
          <a:p>
            <a:pPr algn="ctr"/>
            <a:r>
              <a:rPr lang="en-NZ" sz="1200" b="1" dirty="0"/>
              <a:t>Health services</a:t>
            </a:r>
          </a:p>
        </p:txBody>
      </p:sp>
      <p:graphicFrame>
        <p:nvGraphicFramePr>
          <p:cNvPr id="16" name="Chart 15">
            <a:extLst>
              <a:ext uri="{FF2B5EF4-FFF2-40B4-BE49-F238E27FC236}">
                <a16:creationId xmlns:a16="http://schemas.microsoft.com/office/drawing/2014/main" id="{FDA2B68A-A7AD-4CD9-83A1-9B48771E43E6}"/>
              </a:ext>
            </a:extLst>
          </p:cNvPr>
          <p:cNvGraphicFramePr/>
          <p:nvPr>
            <p:extLst>
              <p:ext uri="{D42A27DB-BD31-4B8C-83A1-F6EECF244321}">
                <p14:modId xmlns:p14="http://schemas.microsoft.com/office/powerpoint/2010/main" val="2372110916"/>
              </p:ext>
            </p:extLst>
          </p:nvPr>
        </p:nvGraphicFramePr>
        <p:xfrm>
          <a:off x="6444678" y="3804847"/>
          <a:ext cx="2471627" cy="24085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9FD25DCB-8273-4EDC-8556-13D3FC029AE3}"/>
              </a:ext>
            </a:extLst>
          </p:cNvPr>
          <p:cNvSpPr txBox="1"/>
          <p:nvPr/>
        </p:nvSpPr>
        <p:spPr>
          <a:xfrm>
            <a:off x="7310274" y="4778342"/>
            <a:ext cx="742511" cy="461665"/>
          </a:xfrm>
          <a:prstGeom prst="rect">
            <a:avLst/>
          </a:prstGeom>
          <a:noFill/>
        </p:spPr>
        <p:txBody>
          <a:bodyPr wrap="none" rtlCol="0">
            <a:spAutoFit/>
          </a:bodyPr>
          <a:lstStyle/>
          <a:p>
            <a:pPr algn="ctr"/>
            <a:r>
              <a:rPr lang="en-NZ" sz="1200" b="1" dirty="0"/>
              <a:t>Planning</a:t>
            </a:r>
          </a:p>
          <a:p>
            <a:pPr algn="ctr"/>
            <a:r>
              <a:rPr lang="en-NZ" sz="1200" b="1" dirty="0"/>
              <a:t>services</a:t>
            </a:r>
          </a:p>
        </p:txBody>
      </p:sp>
      <p:grpSp>
        <p:nvGrpSpPr>
          <p:cNvPr id="20" name="Group 19">
            <a:extLst>
              <a:ext uri="{FF2B5EF4-FFF2-40B4-BE49-F238E27FC236}">
                <a16:creationId xmlns:a16="http://schemas.microsoft.com/office/drawing/2014/main" id="{F61C9194-8EA9-4E9A-9655-3FC174A9E934}"/>
              </a:ext>
            </a:extLst>
          </p:cNvPr>
          <p:cNvGrpSpPr/>
          <p:nvPr/>
        </p:nvGrpSpPr>
        <p:grpSpPr>
          <a:xfrm>
            <a:off x="7266929" y="3107198"/>
            <a:ext cx="1492953" cy="246221"/>
            <a:chOff x="335159" y="5637609"/>
            <a:chExt cx="1492953" cy="246221"/>
          </a:xfrm>
        </p:grpSpPr>
        <p:sp>
          <p:nvSpPr>
            <p:cNvPr id="10" name="Rectangle 9">
              <a:extLst>
                <a:ext uri="{FF2B5EF4-FFF2-40B4-BE49-F238E27FC236}">
                  <a16:creationId xmlns:a16="http://schemas.microsoft.com/office/drawing/2014/main" id="{48B31CD7-21D2-425B-B19E-F00CBF899626}"/>
                </a:ext>
              </a:extLst>
            </p:cNvPr>
            <p:cNvSpPr/>
            <p:nvPr/>
          </p:nvSpPr>
          <p:spPr>
            <a:xfrm>
              <a:off x="335159" y="5704115"/>
              <a:ext cx="152521" cy="113211"/>
            </a:xfrm>
            <a:prstGeom prst="rect">
              <a:avLst/>
            </a:prstGeom>
            <a:solidFill>
              <a:srgbClr val="08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TextBox 17">
              <a:extLst>
                <a:ext uri="{FF2B5EF4-FFF2-40B4-BE49-F238E27FC236}">
                  <a16:creationId xmlns:a16="http://schemas.microsoft.com/office/drawing/2014/main" id="{6C073BC9-C3CE-46B7-9B44-0D20A63AAE74}"/>
                </a:ext>
              </a:extLst>
            </p:cNvPr>
            <p:cNvSpPr txBox="1"/>
            <p:nvPr/>
          </p:nvSpPr>
          <p:spPr>
            <a:xfrm>
              <a:off x="487680" y="5637609"/>
              <a:ext cx="1340432" cy="246221"/>
            </a:xfrm>
            <a:prstGeom prst="rect">
              <a:avLst/>
            </a:prstGeom>
            <a:noFill/>
          </p:spPr>
          <p:txBody>
            <a:bodyPr wrap="none" rtlCol="0">
              <a:spAutoFit/>
            </a:bodyPr>
            <a:lstStyle/>
            <a:p>
              <a:r>
                <a:rPr lang="en-NZ" sz="1000" b="1" dirty="0"/>
                <a:t>Have used the service</a:t>
              </a:r>
            </a:p>
          </p:txBody>
        </p:sp>
      </p:grpSp>
      <p:grpSp>
        <p:nvGrpSpPr>
          <p:cNvPr id="33" name="Group 32">
            <a:extLst>
              <a:ext uri="{FF2B5EF4-FFF2-40B4-BE49-F238E27FC236}">
                <a16:creationId xmlns:a16="http://schemas.microsoft.com/office/drawing/2014/main" id="{75BCE3C7-E587-4D21-A327-C5FBDF9E8A9B}"/>
              </a:ext>
            </a:extLst>
          </p:cNvPr>
          <p:cNvGrpSpPr/>
          <p:nvPr/>
        </p:nvGrpSpPr>
        <p:grpSpPr>
          <a:xfrm>
            <a:off x="6943140" y="6376060"/>
            <a:ext cx="1960803" cy="447047"/>
            <a:chOff x="-6175365" y="7289658"/>
            <a:chExt cx="1960803" cy="447047"/>
          </a:xfrm>
        </p:grpSpPr>
        <p:grpSp>
          <p:nvGrpSpPr>
            <p:cNvPr id="34" name="Group 33">
              <a:extLst>
                <a:ext uri="{FF2B5EF4-FFF2-40B4-BE49-F238E27FC236}">
                  <a16:creationId xmlns:a16="http://schemas.microsoft.com/office/drawing/2014/main" id="{0F500812-4F38-45E4-9EFD-B7F6CA9009CA}"/>
                </a:ext>
              </a:extLst>
            </p:cNvPr>
            <p:cNvGrpSpPr/>
            <p:nvPr/>
          </p:nvGrpSpPr>
          <p:grpSpPr>
            <a:xfrm>
              <a:off x="-5348127" y="7289658"/>
              <a:ext cx="1133565" cy="441380"/>
              <a:chOff x="7471343" y="6121184"/>
              <a:chExt cx="1511420" cy="588507"/>
            </a:xfrm>
          </p:grpSpPr>
          <p:sp>
            <p:nvSpPr>
              <p:cNvPr id="42" name="TextBox 13">
                <a:extLst>
                  <a:ext uri="{FF2B5EF4-FFF2-40B4-BE49-F238E27FC236}">
                    <a16:creationId xmlns:a16="http://schemas.microsoft.com/office/drawing/2014/main" id="{314A8D6C-5789-460F-AB9D-CDF4AEA67EC8}"/>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3" name="TextBox 14">
                <a:extLst>
                  <a:ext uri="{FF2B5EF4-FFF2-40B4-BE49-F238E27FC236}">
                    <a16:creationId xmlns:a16="http://schemas.microsoft.com/office/drawing/2014/main" id="{35C82D04-66D9-4D2D-B080-DF3915A6552E}"/>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4" name="TextBox 13">
                <a:extLst>
                  <a:ext uri="{FF2B5EF4-FFF2-40B4-BE49-F238E27FC236}">
                    <a16:creationId xmlns:a16="http://schemas.microsoft.com/office/drawing/2014/main" id="{DF1E5276-3E16-4EA9-9D06-9A0CD896D358}"/>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5" name="Group 34">
              <a:extLst>
                <a:ext uri="{FF2B5EF4-FFF2-40B4-BE49-F238E27FC236}">
                  <a16:creationId xmlns:a16="http://schemas.microsoft.com/office/drawing/2014/main" id="{D5D710A2-B41B-4523-B45C-4A89F88D0779}"/>
                </a:ext>
              </a:extLst>
            </p:cNvPr>
            <p:cNvGrpSpPr/>
            <p:nvPr/>
          </p:nvGrpSpPr>
          <p:grpSpPr>
            <a:xfrm>
              <a:off x="-6175365" y="7294753"/>
              <a:ext cx="936107" cy="441952"/>
              <a:chOff x="7181793" y="6110869"/>
              <a:chExt cx="1248142" cy="589270"/>
            </a:xfrm>
          </p:grpSpPr>
          <p:grpSp>
            <p:nvGrpSpPr>
              <p:cNvPr id="36" name="Group 35">
                <a:extLst>
                  <a:ext uri="{FF2B5EF4-FFF2-40B4-BE49-F238E27FC236}">
                    <a16:creationId xmlns:a16="http://schemas.microsoft.com/office/drawing/2014/main" id="{04F38A01-9559-4BB1-944B-FB2FFD5DCE72}"/>
                  </a:ext>
                </a:extLst>
              </p:cNvPr>
              <p:cNvGrpSpPr/>
              <p:nvPr/>
            </p:nvGrpSpPr>
            <p:grpSpPr>
              <a:xfrm>
                <a:off x="7181793" y="6291726"/>
                <a:ext cx="1248142" cy="408413"/>
                <a:chOff x="7576031" y="6004684"/>
                <a:chExt cx="1248142" cy="408413"/>
              </a:xfrm>
            </p:grpSpPr>
            <p:sp>
              <p:nvSpPr>
                <p:cNvPr id="38" name="TextBox 13">
                  <a:extLst>
                    <a:ext uri="{FF2B5EF4-FFF2-40B4-BE49-F238E27FC236}">
                      <a16:creationId xmlns:a16="http://schemas.microsoft.com/office/drawing/2014/main" id="{0F12EA57-F5E8-43B6-8059-EBC56BC3B1E3}"/>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9" name="TextBox 14">
                  <a:extLst>
                    <a:ext uri="{FF2B5EF4-FFF2-40B4-BE49-F238E27FC236}">
                      <a16:creationId xmlns:a16="http://schemas.microsoft.com/office/drawing/2014/main" id="{03A7F3E2-CC04-46AE-B284-B7AC66B274BA}"/>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0" name="Isosceles Triangle 39">
                  <a:extLst>
                    <a:ext uri="{FF2B5EF4-FFF2-40B4-BE49-F238E27FC236}">
                      <a16:creationId xmlns:a16="http://schemas.microsoft.com/office/drawing/2014/main" id="{B705F5E4-7346-49EF-8E07-D6A5FC499261}"/>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1" name="Isosceles Triangle 40">
                  <a:extLst>
                    <a:ext uri="{FF2B5EF4-FFF2-40B4-BE49-F238E27FC236}">
                      <a16:creationId xmlns:a16="http://schemas.microsoft.com/office/drawing/2014/main" id="{28F51C48-49E9-4C5C-8F04-322FB0F72ACB}"/>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7" name="TextBox 13">
                <a:extLst>
                  <a:ext uri="{FF2B5EF4-FFF2-40B4-BE49-F238E27FC236}">
                    <a16:creationId xmlns:a16="http://schemas.microsoft.com/office/drawing/2014/main" id="{C8E8644B-B5BC-427F-AF26-13470FCB6443}"/>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1843389870"/>
      </p:ext>
    </p:extLst>
  </p:cSld>
  <p:clrMapOvr>
    <a:masterClrMapping/>
  </p:clrMapOvr>
  <p:transition>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D38A-5888-449C-8BA7-523F2F44D85B}"/>
              </a:ext>
            </a:extLst>
          </p:cNvPr>
          <p:cNvSpPr>
            <a:spLocks noGrp="1"/>
          </p:cNvSpPr>
          <p:nvPr>
            <p:ph type="ctrTitle"/>
          </p:nvPr>
        </p:nvSpPr>
        <p:spPr/>
        <p:txBody>
          <a:bodyPr/>
          <a:lstStyle/>
          <a:p>
            <a:r>
              <a:rPr lang="en-NZ" dirty="0">
                <a:latin typeface="Franklin Gothic Medium Cond" panose="020B0606030402020204" pitchFamily="34" charset="0"/>
              </a:rPr>
              <a:t>Organisational performance</a:t>
            </a:r>
          </a:p>
        </p:txBody>
      </p:sp>
    </p:spTree>
    <p:extLst>
      <p:ext uri="{BB962C8B-B14F-4D97-AF65-F5344CB8AC3E}">
        <p14:creationId xmlns:p14="http://schemas.microsoft.com/office/powerpoint/2010/main" val="3858005874"/>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A97E4-E887-4505-BDC9-A426630E4739}"/>
              </a:ext>
            </a:extLst>
          </p:cNvPr>
          <p:cNvSpPr txBox="1"/>
          <p:nvPr/>
        </p:nvSpPr>
        <p:spPr>
          <a:xfrm>
            <a:off x="0" y="5828312"/>
            <a:ext cx="9144000" cy="461665"/>
          </a:xfrm>
          <a:prstGeom prst="rect">
            <a:avLst/>
          </a:prstGeom>
          <a:noFill/>
        </p:spPr>
        <p:txBody>
          <a:bodyPr wrap="square" rtlCol="0">
            <a:spAutoFit/>
          </a:bodyPr>
          <a:lstStyle/>
          <a:p>
            <a:pPr algn="ctr"/>
            <a:r>
              <a:rPr lang="en-NZ" sz="2400" dirty="0">
                <a:solidFill>
                  <a:schemeClr val="bg1"/>
                </a:solidFill>
              </a:rPr>
              <a:t>Satisfaction with Infrastructure</a:t>
            </a:r>
          </a:p>
        </p:txBody>
      </p:sp>
      <p:sp>
        <p:nvSpPr>
          <p:cNvPr id="3" name="Title 2">
            <a:extLst>
              <a:ext uri="{FF2B5EF4-FFF2-40B4-BE49-F238E27FC236}">
                <a16:creationId xmlns:a16="http://schemas.microsoft.com/office/drawing/2014/main" id="{BF760451-56FC-4B80-A641-E44D980D314E}"/>
              </a:ext>
            </a:extLst>
          </p:cNvPr>
          <p:cNvSpPr>
            <a:spLocks noGrp="1"/>
          </p:cNvSpPr>
          <p:nvPr>
            <p:ph type="ctrTitle"/>
          </p:nvPr>
        </p:nvSpPr>
        <p:spPr/>
        <p:txBody>
          <a:bodyPr/>
          <a:lstStyle/>
          <a:p>
            <a:r>
              <a:rPr lang="en-NZ" dirty="0">
                <a:latin typeface="Franklin Gothic Medium Cond" panose="020B0606030402020204" pitchFamily="34" charset="0"/>
              </a:rPr>
              <a:t>Performance summary</a:t>
            </a:r>
          </a:p>
        </p:txBody>
      </p:sp>
    </p:spTree>
    <p:extLst>
      <p:ext uri="{BB962C8B-B14F-4D97-AF65-F5344CB8AC3E}">
        <p14:creationId xmlns:p14="http://schemas.microsoft.com/office/powerpoint/2010/main" val="430452650"/>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14A7F6C0-FA03-4390-818F-FA71E1BA345A}"/>
              </a:ext>
            </a:extLst>
          </p:cNvPr>
          <p:cNvGraphicFramePr/>
          <p:nvPr>
            <p:extLst>
              <p:ext uri="{D42A27DB-BD31-4B8C-83A1-F6EECF244321}">
                <p14:modId xmlns:p14="http://schemas.microsoft.com/office/powerpoint/2010/main" val="203505196"/>
              </p:ext>
            </p:extLst>
          </p:nvPr>
        </p:nvGraphicFramePr>
        <p:xfrm>
          <a:off x="35496" y="2262695"/>
          <a:ext cx="3554099" cy="31191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E62F129-ED19-4780-9E14-9551E5D232E1}"/>
              </a:ext>
            </a:extLst>
          </p:cNvPr>
          <p:cNvSpPr>
            <a:spLocks noGrp="1"/>
          </p:cNvSpPr>
          <p:nvPr>
            <p:ph type="ctrTitle"/>
          </p:nvPr>
        </p:nvSpPr>
        <p:spPr/>
        <p:txBody>
          <a:bodyPr/>
          <a:lstStyle/>
          <a:p>
            <a:r>
              <a:rPr lang="en-NZ" dirty="0"/>
              <a:t>Council website</a:t>
            </a:r>
          </a:p>
        </p:txBody>
      </p:sp>
      <p:sp>
        <p:nvSpPr>
          <p:cNvPr id="3" name="Text Placeholder 2">
            <a:extLst>
              <a:ext uri="{FF2B5EF4-FFF2-40B4-BE49-F238E27FC236}">
                <a16:creationId xmlns:a16="http://schemas.microsoft.com/office/drawing/2014/main" id="{101B52A0-FC26-4563-A715-48EA3487BA39}"/>
              </a:ext>
            </a:extLst>
          </p:cNvPr>
          <p:cNvSpPr>
            <a:spLocks noGrp="1"/>
          </p:cNvSpPr>
          <p:nvPr>
            <p:ph type="body" sz="quarter" idx="11"/>
          </p:nvPr>
        </p:nvSpPr>
        <p:spPr/>
        <p:txBody>
          <a:bodyPr/>
          <a:lstStyle/>
          <a:p>
            <a:r>
              <a:rPr lang="en-NZ" dirty="0">
                <a:solidFill>
                  <a:schemeClr val="tx1"/>
                </a:solidFill>
              </a:rPr>
              <a:t>More than half of residents (55%) have visited the Council’s </a:t>
            </a:r>
            <a:r>
              <a:rPr lang="en-NZ" i="1" dirty="0">
                <a:solidFill>
                  <a:schemeClr val="tx1"/>
                </a:solidFill>
              </a:rPr>
              <a:t>Website</a:t>
            </a:r>
            <a:r>
              <a:rPr lang="en-NZ" dirty="0">
                <a:solidFill>
                  <a:schemeClr val="tx1"/>
                </a:solidFill>
              </a:rPr>
              <a:t> in the last twelve months. Satisfaction with the information on Council’s </a:t>
            </a:r>
            <a:r>
              <a:rPr lang="en-NZ" i="1" dirty="0">
                <a:solidFill>
                  <a:schemeClr val="tx1"/>
                </a:solidFill>
              </a:rPr>
              <a:t>Website</a:t>
            </a:r>
            <a:r>
              <a:rPr lang="en-NZ" dirty="0">
                <a:solidFill>
                  <a:schemeClr val="tx1"/>
                </a:solidFill>
              </a:rPr>
              <a:t> remains constant at 89%.</a:t>
            </a:r>
            <a:endParaRPr lang="en-NZ" i="1" dirty="0">
              <a:solidFill>
                <a:schemeClr val="tx1"/>
              </a:solidFill>
            </a:endParaRPr>
          </a:p>
        </p:txBody>
      </p:sp>
      <p:graphicFrame>
        <p:nvGraphicFramePr>
          <p:cNvPr id="4" name="Table 7">
            <a:extLst>
              <a:ext uri="{FF2B5EF4-FFF2-40B4-BE49-F238E27FC236}">
                <a16:creationId xmlns:a16="http://schemas.microsoft.com/office/drawing/2014/main" id="{B0E4D81A-454A-438C-A349-81FD9CE0F07F}"/>
              </a:ext>
            </a:extLst>
          </p:cNvPr>
          <p:cNvGraphicFramePr>
            <a:graphicFrameLocks noGrp="1"/>
          </p:cNvGraphicFramePr>
          <p:nvPr>
            <p:extLst>
              <p:ext uri="{D42A27DB-BD31-4B8C-83A1-F6EECF244321}">
                <p14:modId xmlns:p14="http://schemas.microsoft.com/office/powerpoint/2010/main" val="324479845"/>
              </p:ext>
            </p:extLst>
          </p:nvPr>
        </p:nvGraphicFramePr>
        <p:xfrm>
          <a:off x="4572001" y="4404287"/>
          <a:ext cx="3993010" cy="1031846"/>
        </p:xfrm>
        <a:graphic>
          <a:graphicData uri="http://schemas.openxmlformats.org/drawingml/2006/table">
            <a:tbl>
              <a:tblPr firstRow="1" bandRow="1">
                <a:tableStyleId>{2D5ABB26-0587-4C30-8999-92F81FD0307C}</a:tableStyleId>
              </a:tblPr>
              <a:tblGrid>
                <a:gridCol w="570430">
                  <a:extLst>
                    <a:ext uri="{9D8B030D-6E8A-4147-A177-3AD203B41FA5}">
                      <a16:colId xmlns:a16="http://schemas.microsoft.com/office/drawing/2014/main" val="3537748761"/>
                    </a:ext>
                  </a:extLst>
                </a:gridCol>
                <a:gridCol w="570430">
                  <a:extLst>
                    <a:ext uri="{9D8B030D-6E8A-4147-A177-3AD203B41FA5}">
                      <a16:colId xmlns:a16="http://schemas.microsoft.com/office/drawing/2014/main" val="2227972826"/>
                    </a:ext>
                  </a:extLst>
                </a:gridCol>
                <a:gridCol w="570430">
                  <a:extLst>
                    <a:ext uri="{9D8B030D-6E8A-4147-A177-3AD203B41FA5}">
                      <a16:colId xmlns:a16="http://schemas.microsoft.com/office/drawing/2014/main" val="418057589"/>
                    </a:ext>
                  </a:extLst>
                </a:gridCol>
                <a:gridCol w="570430">
                  <a:extLst>
                    <a:ext uri="{9D8B030D-6E8A-4147-A177-3AD203B41FA5}">
                      <a16:colId xmlns:a16="http://schemas.microsoft.com/office/drawing/2014/main" val="2094602467"/>
                    </a:ext>
                  </a:extLst>
                </a:gridCol>
                <a:gridCol w="570430">
                  <a:extLst>
                    <a:ext uri="{9D8B030D-6E8A-4147-A177-3AD203B41FA5}">
                      <a16:colId xmlns:a16="http://schemas.microsoft.com/office/drawing/2014/main" val="108412112"/>
                    </a:ext>
                  </a:extLst>
                </a:gridCol>
                <a:gridCol w="570430">
                  <a:extLst>
                    <a:ext uri="{9D8B030D-6E8A-4147-A177-3AD203B41FA5}">
                      <a16:colId xmlns:a16="http://schemas.microsoft.com/office/drawing/2014/main" val="1192004097"/>
                    </a:ext>
                  </a:extLst>
                </a:gridCol>
                <a:gridCol w="570430">
                  <a:extLst>
                    <a:ext uri="{9D8B030D-6E8A-4147-A177-3AD203B41FA5}">
                      <a16:colId xmlns:a16="http://schemas.microsoft.com/office/drawing/2014/main" val="1837925760"/>
                    </a:ext>
                  </a:extLst>
                </a:gridCol>
              </a:tblGrid>
              <a:tr h="515923">
                <a:tc>
                  <a:txBody>
                    <a:bodyPr/>
                    <a:lstStyle/>
                    <a:p>
                      <a:pPr algn="ctr"/>
                      <a:r>
                        <a:rPr lang="en-NZ" sz="1100" b="1" i="0" dirty="0"/>
                        <a:t>2022</a:t>
                      </a:r>
                    </a:p>
                  </a:txBody>
                  <a:tcPr anchor="ctr"/>
                </a:tc>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515923">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a:r>
                        <a:rPr lang="en-NZ" sz="1100" b="0" i="0" dirty="0">
                          <a:latin typeface="+mn-lt"/>
                        </a:rPr>
                        <a:t>91%</a:t>
                      </a:r>
                    </a:p>
                  </a:txBody>
                  <a:tcPr anchor="ctr"/>
                </a:tc>
                <a:tc>
                  <a:txBody>
                    <a:bodyPr/>
                    <a:lstStyle/>
                    <a:p>
                      <a:pPr algn="ctr"/>
                      <a:r>
                        <a:rPr lang="en-NZ" sz="1100" b="0" i="0" dirty="0">
                          <a:latin typeface="+mn-lt"/>
                        </a:rPr>
                        <a:t>87%</a:t>
                      </a:r>
                    </a:p>
                  </a:txBody>
                  <a:tcPr anchor="ctr"/>
                </a:tc>
                <a:extLst>
                  <a:ext uri="{0D108BD9-81ED-4DB2-BD59-A6C34878D82A}">
                    <a16:rowId xmlns:a16="http://schemas.microsoft.com/office/drawing/2014/main" val="2560416338"/>
                  </a:ext>
                </a:extLst>
              </a:tr>
            </a:tbl>
          </a:graphicData>
        </a:graphic>
      </p:graphicFrame>
      <p:graphicFrame>
        <p:nvGraphicFramePr>
          <p:cNvPr id="5" name="Chart 4">
            <a:extLst>
              <a:ext uri="{FF2B5EF4-FFF2-40B4-BE49-F238E27FC236}">
                <a16:creationId xmlns:a16="http://schemas.microsoft.com/office/drawing/2014/main" id="{76683350-91E9-4D9B-BE85-C0AFCCD2DF71}"/>
              </a:ext>
            </a:extLst>
          </p:cNvPr>
          <p:cNvGraphicFramePr/>
          <p:nvPr>
            <p:extLst>
              <p:ext uri="{D42A27DB-BD31-4B8C-83A1-F6EECF244321}">
                <p14:modId xmlns:p14="http://schemas.microsoft.com/office/powerpoint/2010/main" val="1991416333"/>
              </p:ext>
            </p:extLst>
          </p:nvPr>
        </p:nvGraphicFramePr>
        <p:xfrm>
          <a:off x="4297812" y="2509545"/>
          <a:ext cx="4024597" cy="1269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57C31CA-B1B6-453A-86E8-5B90C3D055F0}"/>
              </a:ext>
            </a:extLst>
          </p:cNvPr>
          <p:cNvSpPr txBox="1"/>
          <p:nvPr/>
        </p:nvSpPr>
        <p:spPr>
          <a:xfrm>
            <a:off x="5529802" y="4225046"/>
            <a:ext cx="847288" cy="261610"/>
          </a:xfrm>
          <a:prstGeom prst="rect">
            <a:avLst/>
          </a:prstGeom>
          <a:noFill/>
        </p:spPr>
        <p:txBody>
          <a:bodyPr wrap="square" rtlCol="0">
            <a:spAutoFit/>
          </a:bodyPr>
          <a:lstStyle/>
          <a:p>
            <a:r>
              <a:rPr lang="en-NZ" sz="1100" b="1" dirty="0"/>
              <a:t>% Satisfied</a:t>
            </a:r>
          </a:p>
        </p:txBody>
      </p:sp>
      <p:sp>
        <p:nvSpPr>
          <p:cNvPr id="8" name="TextBox 7">
            <a:extLst>
              <a:ext uri="{FF2B5EF4-FFF2-40B4-BE49-F238E27FC236}">
                <a16:creationId xmlns:a16="http://schemas.microsoft.com/office/drawing/2014/main" id="{1BDA9247-A067-412D-86D7-055A992127D7}"/>
              </a:ext>
            </a:extLst>
          </p:cNvPr>
          <p:cNvSpPr txBox="1"/>
          <p:nvPr/>
        </p:nvSpPr>
        <p:spPr>
          <a:xfrm>
            <a:off x="35496" y="6226513"/>
            <a:ext cx="7418052" cy="62556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IN6: How often have you visited the Council’s website in the last 12 months? n=397</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IN8: Overall, are you satisfied or dissatisfied with the information on Council’s website? n=397</a:t>
            </a:r>
          </a:p>
        </p:txBody>
      </p:sp>
      <p:sp>
        <p:nvSpPr>
          <p:cNvPr id="14" name="TextBox 13">
            <a:extLst>
              <a:ext uri="{FF2B5EF4-FFF2-40B4-BE49-F238E27FC236}">
                <a16:creationId xmlns:a16="http://schemas.microsoft.com/office/drawing/2014/main" id="{30AFF933-EB65-45AF-92ED-E9B2375F96AF}"/>
              </a:ext>
            </a:extLst>
          </p:cNvPr>
          <p:cNvSpPr txBox="1"/>
          <p:nvPr/>
        </p:nvSpPr>
        <p:spPr>
          <a:xfrm>
            <a:off x="925962" y="2239743"/>
            <a:ext cx="1904298" cy="261610"/>
          </a:xfrm>
          <a:prstGeom prst="rect">
            <a:avLst/>
          </a:prstGeom>
          <a:noFill/>
        </p:spPr>
        <p:txBody>
          <a:bodyPr wrap="square" rtlCol="0">
            <a:spAutoFit/>
          </a:bodyPr>
          <a:lstStyle/>
          <a:p>
            <a:r>
              <a:rPr lang="en-NZ" sz="1100" b="1" dirty="0"/>
              <a:t>Frequency of website use</a:t>
            </a:r>
          </a:p>
        </p:txBody>
      </p:sp>
      <p:cxnSp>
        <p:nvCxnSpPr>
          <p:cNvPr id="15" name="Straight Connector 14">
            <a:extLst>
              <a:ext uri="{FF2B5EF4-FFF2-40B4-BE49-F238E27FC236}">
                <a16:creationId xmlns:a16="http://schemas.microsoft.com/office/drawing/2014/main" id="{B04C580A-304A-4815-98EA-C41987868F2E}"/>
              </a:ext>
            </a:extLst>
          </p:cNvPr>
          <p:cNvCxnSpPr>
            <a:cxnSpLocks/>
          </p:cNvCxnSpPr>
          <p:nvPr/>
        </p:nvCxnSpPr>
        <p:spPr>
          <a:xfrm>
            <a:off x="7422111" y="4202762"/>
            <a:ext cx="0" cy="1156949"/>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A846755-FB11-433C-9372-268772F1ED28}"/>
              </a:ext>
            </a:extLst>
          </p:cNvPr>
          <p:cNvSpPr txBox="1"/>
          <p:nvPr/>
        </p:nvSpPr>
        <p:spPr>
          <a:xfrm>
            <a:off x="6443404" y="2337895"/>
            <a:ext cx="700290" cy="261610"/>
          </a:xfrm>
          <a:prstGeom prst="rect">
            <a:avLst/>
          </a:prstGeom>
          <a:noFill/>
        </p:spPr>
        <p:txBody>
          <a:bodyPr wrap="square" rtlCol="0">
            <a:spAutoFit/>
          </a:bodyPr>
          <a:lstStyle/>
          <a:p>
            <a:pPr algn="ctr"/>
            <a:r>
              <a:rPr lang="en-NZ" sz="1100" b="1" dirty="0"/>
              <a:t>2021/22</a:t>
            </a:r>
          </a:p>
        </p:txBody>
      </p:sp>
      <p:sp>
        <p:nvSpPr>
          <p:cNvPr id="9" name="TextBox 8">
            <a:extLst>
              <a:ext uri="{FF2B5EF4-FFF2-40B4-BE49-F238E27FC236}">
                <a16:creationId xmlns:a16="http://schemas.microsoft.com/office/drawing/2014/main" id="{9CDB8E26-DFB6-4BC4-8100-44381236D950}"/>
              </a:ext>
            </a:extLst>
          </p:cNvPr>
          <p:cNvSpPr txBox="1"/>
          <p:nvPr/>
        </p:nvSpPr>
        <p:spPr>
          <a:xfrm>
            <a:off x="7543416" y="4227443"/>
            <a:ext cx="732508" cy="261610"/>
          </a:xfrm>
          <a:prstGeom prst="rect">
            <a:avLst/>
          </a:prstGeom>
          <a:noFill/>
        </p:spPr>
        <p:txBody>
          <a:bodyPr wrap="square" rtlCol="0">
            <a:spAutoFit/>
          </a:bodyPr>
          <a:lstStyle/>
          <a:p>
            <a:pPr algn="ctr"/>
            <a:r>
              <a:rPr lang="en-NZ" sz="1100" b="1" dirty="0"/>
              <a:t>2020/21</a:t>
            </a:r>
          </a:p>
        </p:txBody>
      </p:sp>
      <p:cxnSp>
        <p:nvCxnSpPr>
          <p:cNvPr id="22" name="Straight Connector 21">
            <a:extLst>
              <a:ext uri="{FF2B5EF4-FFF2-40B4-BE49-F238E27FC236}">
                <a16:creationId xmlns:a16="http://schemas.microsoft.com/office/drawing/2014/main" id="{26939F4C-C675-40CA-8731-4D2F06510AC5}"/>
              </a:ext>
            </a:extLst>
          </p:cNvPr>
          <p:cNvCxnSpPr>
            <a:cxnSpLocks/>
          </p:cNvCxnSpPr>
          <p:nvPr/>
        </p:nvCxnSpPr>
        <p:spPr>
          <a:xfrm>
            <a:off x="3589595" y="2280113"/>
            <a:ext cx="0" cy="3529064"/>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F03895-A42A-4294-8569-C09E32C30B90}"/>
              </a:ext>
            </a:extLst>
          </p:cNvPr>
          <p:cNvSpPr txBox="1"/>
          <p:nvPr/>
        </p:nvSpPr>
        <p:spPr>
          <a:xfrm>
            <a:off x="3933108" y="5072934"/>
            <a:ext cx="729408" cy="261610"/>
          </a:xfrm>
          <a:prstGeom prst="rect">
            <a:avLst/>
          </a:prstGeom>
          <a:noFill/>
        </p:spPr>
        <p:txBody>
          <a:bodyPr wrap="square" rtlCol="0">
            <a:spAutoFit/>
          </a:bodyPr>
          <a:lstStyle/>
          <a:p>
            <a:r>
              <a:rPr lang="en-NZ" sz="1100" dirty="0"/>
              <a:t>Website</a:t>
            </a:r>
          </a:p>
        </p:txBody>
      </p:sp>
      <p:cxnSp>
        <p:nvCxnSpPr>
          <p:cNvPr id="24" name="Straight Connector 23">
            <a:extLst>
              <a:ext uri="{FF2B5EF4-FFF2-40B4-BE49-F238E27FC236}">
                <a16:creationId xmlns:a16="http://schemas.microsoft.com/office/drawing/2014/main" id="{C8CDBA18-5C3E-4EBD-BB2B-EDF2EA0EC61B}"/>
              </a:ext>
            </a:extLst>
          </p:cNvPr>
          <p:cNvCxnSpPr>
            <a:cxnSpLocks/>
          </p:cNvCxnSpPr>
          <p:nvPr/>
        </p:nvCxnSpPr>
        <p:spPr>
          <a:xfrm flipH="1">
            <a:off x="3986348" y="3918857"/>
            <a:ext cx="4519747" cy="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037BB1-3994-411B-8E03-906678DEE597}"/>
              </a:ext>
            </a:extLst>
          </p:cNvPr>
          <p:cNvSpPr txBox="1"/>
          <p:nvPr/>
        </p:nvSpPr>
        <p:spPr>
          <a:xfrm>
            <a:off x="348210" y="5481020"/>
            <a:ext cx="2861718" cy="215444"/>
          </a:xfrm>
          <a:prstGeom prst="rect">
            <a:avLst/>
          </a:prstGeom>
          <a:noFill/>
        </p:spPr>
        <p:txBody>
          <a:bodyPr wrap="square" rtlCol="0">
            <a:spAutoFit/>
          </a:bodyPr>
          <a:lstStyle/>
          <a:p>
            <a:r>
              <a:rPr lang="en-NZ" sz="800" i="1" dirty="0"/>
              <a:t>In 2021, 57% of the residents have visited the Council’s website.</a:t>
            </a:r>
          </a:p>
        </p:txBody>
      </p:sp>
      <p:sp>
        <p:nvSpPr>
          <p:cNvPr id="36" name="Isosceles Triangle 35">
            <a:extLst>
              <a:ext uri="{FF2B5EF4-FFF2-40B4-BE49-F238E27FC236}">
                <a16:creationId xmlns:a16="http://schemas.microsoft.com/office/drawing/2014/main" id="{0C63F3BE-91D2-D310-5D99-EDFE008EE25D}"/>
              </a:ext>
            </a:extLst>
          </p:cNvPr>
          <p:cNvSpPr/>
          <p:nvPr/>
        </p:nvSpPr>
        <p:spPr>
          <a:xfrm rot="10800000">
            <a:off x="1657778" y="3606134"/>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7" name="Group 36">
            <a:extLst>
              <a:ext uri="{FF2B5EF4-FFF2-40B4-BE49-F238E27FC236}">
                <a16:creationId xmlns:a16="http://schemas.microsoft.com/office/drawing/2014/main" id="{50AA6623-8C55-4ECB-9F81-518DD904FA1F}"/>
              </a:ext>
            </a:extLst>
          </p:cNvPr>
          <p:cNvGrpSpPr/>
          <p:nvPr/>
        </p:nvGrpSpPr>
        <p:grpSpPr>
          <a:xfrm>
            <a:off x="6943140" y="6376060"/>
            <a:ext cx="1960803" cy="447047"/>
            <a:chOff x="-6175365" y="7289658"/>
            <a:chExt cx="1960803" cy="447047"/>
          </a:xfrm>
        </p:grpSpPr>
        <p:grpSp>
          <p:nvGrpSpPr>
            <p:cNvPr id="38" name="Group 37">
              <a:extLst>
                <a:ext uri="{FF2B5EF4-FFF2-40B4-BE49-F238E27FC236}">
                  <a16:creationId xmlns:a16="http://schemas.microsoft.com/office/drawing/2014/main" id="{028C77E5-9AAA-46EA-846F-8A7522C2077E}"/>
                </a:ext>
              </a:extLst>
            </p:cNvPr>
            <p:cNvGrpSpPr/>
            <p:nvPr/>
          </p:nvGrpSpPr>
          <p:grpSpPr>
            <a:xfrm>
              <a:off x="-5348127" y="7289658"/>
              <a:ext cx="1133565" cy="441380"/>
              <a:chOff x="7471343" y="6121184"/>
              <a:chExt cx="1511420" cy="588507"/>
            </a:xfrm>
          </p:grpSpPr>
          <p:sp>
            <p:nvSpPr>
              <p:cNvPr id="46" name="TextBox 13">
                <a:extLst>
                  <a:ext uri="{FF2B5EF4-FFF2-40B4-BE49-F238E27FC236}">
                    <a16:creationId xmlns:a16="http://schemas.microsoft.com/office/drawing/2014/main" id="{F0C29C6B-F8A7-46BA-8476-D547131FEEF7}"/>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7" name="TextBox 14">
                <a:extLst>
                  <a:ext uri="{FF2B5EF4-FFF2-40B4-BE49-F238E27FC236}">
                    <a16:creationId xmlns:a16="http://schemas.microsoft.com/office/drawing/2014/main" id="{8D791BB8-D13F-4FBC-9C7F-5CBA024B3E16}"/>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8" name="TextBox 13">
                <a:extLst>
                  <a:ext uri="{FF2B5EF4-FFF2-40B4-BE49-F238E27FC236}">
                    <a16:creationId xmlns:a16="http://schemas.microsoft.com/office/drawing/2014/main" id="{78A0F801-0620-498A-9D14-72B649AFA78D}"/>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9" name="Group 38">
              <a:extLst>
                <a:ext uri="{FF2B5EF4-FFF2-40B4-BE49-F238E27FC236}">
                  <a16:creationId xmlns:a16="http://schemas.microsoft.com/office/drawing/2014/main" id="{B6426B10-4BA1-4BB4-9DCE-04FCB610D3AC}"/>
                </a:ext>
              </a:extLst>
            </p:cNvPr>
            <p:cNvGrpSpPr/>
            <p:nvPr/>
          </p:nvGrpSpPr>
          <p:grpSpPr>
            <a:xfrm>
              <a:off x="-6175365" y="7294753"/>
              <a:ext cx="936107" cy="441952"/>
              <a:chOff x="7181793" y="6110869"/>
              <a:chExt cx="1248142" cy="589270"/>
            </a:xfrm>
          </p:grpSpPr>
          <p:grpSp>
            <p:nvGrpSpPr>
              <p:cNvPr id="40" name="Group 39">
                <a:extLst>
                  <a:ext uri="{FF2B5EF4-FFF2-40B4-BE49-F238E27FC236}">
                    <a16:creationId xmlns:a16="http://schemas.microsoft.com/office/drawing/2014/main" id="{4A2A1B07-ED05-4705-B771-7D02F2A3AA51}"/>
                  </a:ext>
                </a:extLst>
              </p:cNvPr>
              <p:cNvGrpSpPr/>
              <p:nvPr/>
            </p:nvGrpSpPr>
            <p:grpSpPr>
              <a:xfrm>
                <a:off x="7181793" y="6291726"/>
                <a:ext cx="1248142" cy="408413"/>
                <a:chOff x="7576031" y="6004684"/>
                <a:chExt cx="1248142" cy="408413"/>
              </a:xfrm>
            </p:grpSpPr>
            <p:sp>
              <p:nvSpPr>
                <p:cNvPr id="42" name="TextBox 13">
                  <a:extLst>
                    <a:ext uri="{FF2B5EF4-FFF2-40B4-BE49-F238E27FC236}">
                      <a16:creationId xmlns:a16="http://schemas.microsoft.com/office/drawing/2014/main" id="{C43022C7-B5A6-4829-AD05-502CC1FDCFA3}"/>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43" name="TextBox 14">
                  <a:extLst>
                    <a:ext uri="{FF2B5EF4-FFF2-40B4-BE49-F238E27FC236}">
                      <a16:creationId xmlns:a16="http://schemas.microsoft.com/office/drawing/2014/main" id="{096516F8-CBEE-470E-9297-1ABAF4FFCFAD}"/>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4" name="Isosceles Triangle 43">
                  <a:extLst>
                    <a:ext uri="{FF2B5EF4-FFF2-40B4-BE49-F238E27FC236}">
                      <a16:creationId xmlns:a16="http://schemas.microsoft.com/office/drawing/2014/main" id="{65D176D0-0F8E-4323-8656-15AB27D60CF1}"/>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5" name="Isosceles Triangle 44">
                  <a:extLst>
                    <a:ext uri="{FF2B5EF4-FFF2-40B4-BE49-F238E27FC236}">
                      <a16:creationId xmlns:a16="http://schemas.microsoft.com/office/drawing/2014/main" id="{40A05B2A-67DD-43FC-9A03-70DA1CF2209D}"/>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41" name="TextBox 13">
                <a:extLst>
                  <a:ext uri="{FF2B5EF4-FFF2-40B4-BE49-F238E27FC236}">
                    <a16:creationId xmlns:a16="http://schemas.microsoft.com/office/drawing/2014/main" id="{0285C696-A4DC-46C0-9D94-3F4984343D77}"/>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724825707"/>
      </p:ext>
    </p:extLst>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9BD6-EC0D-4177-A93C-F8C7D05FBE6B}"/>
              </a:ext>
            </a:extLst>
          </p:cNvPr>
          <p:cNvSpPr>
            <a:spLocks noGrp="1"/>
          </p:cNvSpPr>
          <p:nvPr>
            <p:ph type="ctrTitle"/>
          </p:nvPr>
        </p:nvSpPr>
        <p:spPr/>
        <p:txBody>
          <a:bodyPr/>
          <a:lstStyle/>
          <a:p>
            <a:r>
              <a:rPr lang="en-NZ" dirty="0"/>
              <a:t>Rates spend</a:t>
            </a:r>
          </a:p>
        </p:txBody>
      </p:sp>
      <p:sp>
        <p:nvSpPr>
          <p:cNvPr id="3" name="Text Placeholder 2">
            <a:extLst>
              <a:ext uri="{FF2B5EF4-FFF2-40B4-BE49-F238E27FC236}">
                <a16:creationId xmlns:a16="http://schemas.microsoft.com/office/drawing/2014/main" id="{F3F30485-99ED-4B5A-BE8C-1E20A6096994}"/>
              </a:ext>
            </a:extLst>
          </p:cNvPr>
          <p:cNvSpPr>
            <a:spLocks noGrp="1"/>
          </p:cNvSpPr>
          <p:nvPr>
            <p:ph type="body" sz="quarter" idx="11"/>
          </p:nvPr>
        </p:nvSpPr>
        <p:spPr/>
        <p:txBody>
          <a:bodyPr/>
          <a:lstStyle/>
          <a:p>
            <a:r>
              <a:rPr lang="en-NZ" dirty="0">
                <a:solidFill>
                  <a:schemeClr val="tx1"/>
                </a:solidFill>
              </a:rPr>
              <a:t>Satisfaction with </a:t>
            </a:r>
            <a:r>
              <a:rPr lang="en-NZ" i="1" dirty="0">
                <a:solidFill>
                  <a:schemeClr val="tx1"/>
                </a:solidFill>
              </a:rPr>
              <a:t>Rates spend </a:t>
            </a:r>
            <a:r>
              <a:rPr lang="en-NZ" dirty="0">
                <a:solidFill>
                  <a:schemeClr val="tx1"/>
                </a:solidFill>
              </a:rPr>
              <a:t>has decreased significantly year-on-year both overall and amongst users. Urban residents are significantly more likely to be satisfied with </a:t>
            </a:r>
            <a:r>
              <a:rPr lang="en-NZ" i="1" dirty="0">
                <a:solidFill>
                  <a:schemeClr val="tx1"/>
                </a:solidFill>
              </a:rPr>
              <a:t>rates spend </a:t>
            </a:r>
            <a:r>
              <a:rPr lang="en-NZ" dirty="0">
                <a:solidFill>
                  <a:schemeClr val="tx1"/>
                </a:solidFill>
              </a:rPr>
              <a:t>than rural residents.</a:t>
            </a:r>
          </a:p>
        </p:txBody>
      </p:sp>
      <p:graphicFrame>
        <p:nvGraphicFramePr>
          <p:cNvPr id="4" name="Table 7">
            <a:extLst>
              <a:ext uri="{FF2B5EF4-FFF2-40B4-BE49-F238E27FC236}">
                <a16:creationId xmlns:a16="http://schemas.microsoft.com/office/drawing/2014/main" id="{95A3E778-2745-47ED-B2C8-A0BFE89E8F5C}"/>
              </a:ext>
            </a:extLst>
          </p:cNvPr>
          <p:cNvGraphicFramePr>
            <a:graphicFrameLocks noGrp="1"/>
          </p:cNvGraphicFramePr>
          <p:nvPr>
            <p:extLst>
              <p:ext uri="{D42A27DB-BD31-4B8C-83A1-F6EECF244321}">
                <p14:modId xmlns:p14="http://schemas.microsoft.com/office/powerpoint/2010/main" val="1761066373"/>
              </p:ext>
            </p:extLst>
          </p:nvPr>
        </p:nvGraphicFramePr>
        <p:xfrm>
          <a:off x="5050172" y="2406316"/>
          <a:ext cx="3514986" cy="3116180"/>
        </p:xfrm>
        <a:graphic>
          <a:graphicData uri="http://schemas.openxmlformats.org/drawingml/2006/table">
            <a:tbl>
              <a:tblPr firstRow="1" bandRow="1">
                <a:tableStyleId>{2D5ABB26-0587-4C30-8999-92F81FD0307C}</a:tableStyleId>
              </a:tblPr>
              <a:tblGrid>
                <a:gridCol w="585831">
                  <a:extLst>
                    <a:ext uri="{9D8B030D-6E8A-4147-A177-3AD203B41FA5}">
                      <a16:colId xmlns:a16="http://schemas.microsoft.com/office/drawing/2014/main" val="3338827366"/>
                    </a:ext>
                  </a:extLst>
                </a:gridCol>
                <a:gridCol w="585831">
                  <a:extLst>
                    <a:ext uri="{9D8B030D-6E8A-4147-A177-3AD203B41FA5}">
                      <a16:colId xmlns:a16="http://schemas.microsoft.com/office/drawing/2014/main" val="418057589"/>
                    </a:ext>
                  </a:extLst>
                </a:gridCol>
                <a:gridCol w="585831">
                  <a:extLst>
                    <a:ext uri="{9D8B030D-6E8A-4147-A177-3AD203B41FA5}">
                      <a16:colId xmlns:a16="http://schemas.microsoft.com/office/drawing/2014/main" val="2094602467"/>
                    </a:ext>
                  </a:extLst>
                </a:gridCol>
                <a:gridCol w="585831">
                  <a:extLst>
                    <a:ext uri="{9D8B030D-6E8A-4147-A177-3AD203B41FA5}">
                      <a16:colId xmlns:a16="http://schemas.microsoft.com/office/drawing/2014/main" val="108412112"/>
                    </a:ext>
                  </a:extLst>
                </a:gridCol>
                <a:gridCol w="585831">
                  <a:extLst>
                    <a:ext uri="{9D8B030D-6E8A-4147-A177-3AD203B41FA5}">
                      <a16:colId xmlns:a16="http://schemas.microsoft.com/office/drawing/2014/main" val="1192004097"/>
                    </a:ext>
                  </a:extLst>
                </a:gridCol>
                <a:gridCol w="585831">
                  <a:extLst>
                    <a:ext uri="{9D8B030D-6E8A-4147-A177-3AD203B41FA5}">
                      <a16:colId xmlns:a16="http://schemas.microsoft.com/office/drawing/2014/main" val="1837925760"/>
                    </a:ext>
                  </a:extLst>
                </a:gridCol>
              </a:tblGrid>
              <a:tr h="779045">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779045">
                <a:tc>
                  <a:txBody>
                    <a:bodyPr/>
                    <a:lstStyle/>
                    <a:p>
                      <a:pPr algn="ctr" fontAlgn="b"/>
                      <a:r>
                        <a:rPr lang="en-NZ"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a:r>
                        <a:rPr lang="en-NZ" sz="1100" b="0" i="0" dirty="0">
                          <a:solidFill>
                            <a:srgbClr val="32BF72"/>
                          </a:solidFill>
                          <a:latin typeface="+mn-lt"/>
                        </a:rPr>
                        <a:t>72%</a:t>
                      </a:r>
                    </a:p>
                  </a:txBody>
                  <a:tcPr anchor="ctr"/>
                </a:tc>
                <a:tc>
                  <a:txBody>
                    <a:bodyPr/>
                    <a:lstStyle/>
                    <a:p>
                      <a:pPr algn="ctr"/>
                      <a:r>
                        <a:rPr lang="en-NZ" sz="1100" b="0" i="0" dirty="0">
                          <a:solidFill>
                            <a:srgbClr val="FF0000"/>
                          </a:solidFill>
                          <a:latin typeface="+mn-lt"/>
                        </a:rPr>
                        <a:t>50%</a:t>
                      </a:r>
                    </a:p>
                  </a:txBody>
                  <a:tcPr anchor="ctr"/>
                </a:tc>
                <a:extLst>
                  <a:ext uri="{0D108BD9-81ED-4DB2-BD59-A6C34878D82A}">
                    <a16:rowId xmlns:a16="http://schemas.microsoft.com/office/drawing/2014/main" val="2560416338"/>
                  </a:ext>
                </a:extLst>
              </a:tr>
              <a:tr h="779045">
                <a:tc>
                  <a:txBody>
                    <a:bodyPr/>
                    <a:lstStyle/>
                    <a:p>
                      <a:pPr algn="ctr" fontAlgn="b"/>
                      <a:r>
                        <a:rPr lang="en-NZ"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a:r>
                        <a:rPr lang="en-NZ" sz="1100" b="0" i="0" dirty="0">
                          <a:solidFill>
                            <a:srgbClr val="32BF72"/>
                          </a:solidFill>
                          <a:latin typeface="+mn-lt"/>
                        </a:rPr>
                        <a:t>71%</a:t>
                      </a:r>
                    </a:p>
                  </a:txBody>
                  <a:tcPr anchor="ctr"/>
                </a:tc>
                <a:tc>
                  <a:txBody>
                    <a:bodyPr/>
                    <a:lstStyle/>
                    <a:p>
                      <a:pPr algn="ctr"/>
                      <a:r>
                        <a:rPr lang="en-NZ" sz="1100" b="0" i="0" dirty="0">
                          <a:solidFill>
                            <a:srgbClr val="FF0000"/>
                          </a:solidFill>
                          <a:latin typeface="+mn-lt"/>
                        </a:rPr>
                        <a:t>48%</a:t>
                      </a:r>
                    </a:p>
                  </a:txBody>
                  <a:tcPr anchor="ctr"/>
                </a:tc>
                <a:extLst>
                  <a:ext uri="{0D108BD9-81ED-4DB2-BD59-A6C34878D82A}">
                    <a16:rowId xmlns:a16="http://schemas.microsoft.com/office/drawing/2014/main" val="1360383013"/>
                  </a:ext>
                </a:extLst>
              </a:tr>
              <a:tr h="779045">
                <a:tc>
                  <a:txBody>
                    <a:bodyPr/>
                    <a:lstStyle/>
                    <a:p>
                      <a:pPr algn="ctr" fontAlgn="b"/>
                      <a:r>
                        <a:rPr lang="en-NZ"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a:r>
                        <a:rPr lang="en-NZ" sz="1100" b="0" i="0" dirty="0">
                          <a:latin typeface="+mn-lt"/>
                        </a:rPr>
                        <a:t>85%</a:t>
                      </a:r>
                    </a:p>
                  </a:txBody>
                  <a:tcPr anchor="ctr"/>
                </a:tc>
                <a:tc>
                  <a:txBody>
                    <a:bodyPr/>
                    <a:lstStyle/>
                    <a:p>
                      <a:pPr algn="ctr"/>
                      <a:r>
                        <a:rPr lang="en-NZ" sz="1100" b="0" i="0" dirty="0">
                          <a:latin typeface="+mn-lt"/>
                        </a:rPr>
                        <a:t>67%</a:t>
                      </a:r>
                    </a:p>
                  </a:txBody>
                  <a:tcPr anchor="ctr"/>
                </a:tc>
                <a:extLst>
                  <a:ext uri="{0D108BD9-81ED-4DB2-BD59-A6C34878D82A}">
                    <a16:rowId xmlns:a16="http://schemas.microsoft.com/office/drawing/2014/main" val="3562057210"/>
                  </a:ext>
                </a:extLst>
              </a:tr>
            </a:tbl>
          </a:graphicData>
        </a:graphic>
      </p:graphicFrame>
      <p:graphicFrame>
        <p:nvGraphicFramePr>
          <p:cNvPr id="5" name="Chart 4">
            <a:extLst>
              <a:ext uri="{FF2B5EF4-FFF2-40B4-BE49-F238E27FC236}">
                <a16:creationId xmlns:a16="http://schemas.microsoft.com/office/drawing/2014/main" id="{BDAE9F4B-F031-4311-B7B8-ACD6E93512DE}"/>
              </a:ext>
            </a:extLst>
          </p:cNvPr>
          <p:cNvGraphicFramePr/>
          <p:nvPr>
            <p:extLst>
              <p:ext uri="{D42A27DB-BD31-4B8C-83A1-F6EECF244321}">
                <p14:modId xmlns:p14="http://schemas.microsoft.com/office/powerpoint/2010/main" val="2831182160"/>
              </p:ext>
            </p:extLst>
          </p:nvPr>
        </p:nvGraphicFramePr>
        <p:xfrm>
          <a:off x="400597" y="3028424"/>
          <a:ext cx="4649576" cy="2971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0A839B3-0FFF-4AD5-8041-00A0B02DBF54}"/>
              </a:ext>
            </a:extLst>
          </p:cNvPr>
          <p:cNvSpPr txBox="1"/>
          <p:nvPr/>
        </p:nvSpPr>
        <p:spPr>
          <a:xfrm>
            <a:off x="5787728" y="2400649"/>
            <a:ext cx="847288" cy="261610"/>
          </a:xfrm>
          <a:prstGeom prst="rect">
            <a:avLst/>
          </a:prstGeom>
          <a:noFill/>
        </p:spPr>
        <p:txBody>
          <a:bodyPr wrap="square" rtlCol="0">
            <a:spAutoFit/>
          </a:bodyPr>
          <a:lstStyle/>
          <a:p>
            <a:r>
              <a:rPr lang="en-NZ" sz="1100" b="1" dirty="0"/>
              <a:t>% Satisfied</a:t>
            </a:r>
          </a:p>
        </p:txBody>
      </p:sp>
      <p:sp>
        <p:nvSpPr>
          <p:cNvPr id="8" name="TextBox 7">
            <a:extLst>
              <a:ext uri="{FF2B5EF4-FFF2-40B4-BE49-F238E27FC236}">
                <a16:creationId xmlns:a16="http://schemas.microsoft.com/office/drawing/2014/main" id="{4101B191-E002-47B1-87AE-7C0B7E9908EA}"/>
              </a:ext>
            </a:extLst>
          </p:cNvPr>
          <p:cNvSpPr txBox="1"/>
          <p:nvPr/>
        </p:nvSpPr>
        <p:spPr>
          <a:xfrm>
            <a:off x="70542" y="6360596"/>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PER1.5: Are you satisfied or dissatisfied with: The way rates are spent on the services and facilities provided by Council? n=587 ratepayers n=535 </a:t>
            </a:r>
          </a:p>
        </p:txBody>
      </p:sp>
      <p:cxnSp>
        <p:nvCxnSpPr>
          <p:cNvPr id="11" name="Straight Connector 10">
            <a:extLst>
              <a:ext uri="{FF2B5EF4-FFF2-40B4-BE49-F238E27FC236}">
                <a16:creationId xmlns:a16="http://schemas.microsoft.com/office/drawing/2014/main" id="{02078F83-1BF6-420F-923F-A05D35FCA6E4}"/>
              </a:ext>
            </a:extLst>
          </p:cNvPr>
          <p:cNvCxnSpPr>
            <a:cxnSpLocks/>
          </p:cNvCxnSpPr>
          <p:nvPr/>
        </p:nvCxnSpPr>
        <p:spPr>
          <a:xfrm>
            <a:off x="7372572" y="2306096"/>
            <a:ext cx="0" cy="333781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03FFBA-1AF1-4055-A734-22F445059BF5}"/>
              </a:ext>
            </a:extLst>
          </p:cNvPr>
          <p:cNvSpPr txBox="1"/>
          <p:nvPr/>
        </p:nvSpPr>
        <p:spPr>
          <a:xfrm>
            <a:off x="3272987" y="2662408"/>
            <a:ext cx="715367" cy="261610"/>
          </a:xfrm>
          <a:prstGeom prst="rect">
            <a:avLst/>
          </a:prstGeom>
          <a:noFill/>
        </p:spPr>
        <p:txBody>
          <a:bodyPr wrap="square" rtlCol="0">
            <a:spAutoFit/>
          </a:bodyPr>
          <a:lstStyle/>
          <a:p>
            <a:pPr algn="ctr"/>
            <a:r>
              <a:rPr lang="en-NZ" sz="1100" b="1" dirty="0"/>
              <a:t>2021/22</a:t>
            </a:r>
          </a:p>
        </p:txBody>
      </p:sp>
      <p:sp>
        <p:nvSpPr>
          <p:cNvPr id="9" name="TextBox 8">
            <a:extLst>
              <a:ext uri="{FF2B5EF4-FFF2-40B4-BE49-F238E27FC236}">
                <a16:creationId xmlns:a16="http://schemas.microsoft.com/office/drawing/2014/main" id="{31AFB5BF-A9EE-478A-984D-4EC6C685268C}"/>
              </a:ext>
            </a:extLst>
          </p:cNvPr>
          <p:cNvSpPr txBox="1"/>
          <p:nvPr/>
        </p:nvSpPr>
        <p:spPr>
          <a:xfrm>
            <a:off x="7623031" y="2400649"/>
            <a:ext cx="691668" cy="261610"/>
          </a:xfrm>
          <a:prstGeom prst="rect">
            <a:avLst/>
          </a:prstGeom>
          <a:noFill/>
        </p:spPr>
        <p:txBody>
          <a:bodyPr wrap="square" rtlCol="0">
            <a:spAutoFit/>
          </a:bodyPr>
          <a:lstStyle/>
          <a:p>
            <a:pPr algn="ctr"/>
            <a:r>
              <a:rPr lang="en-NZ" sz="1100" b="1" dirty="0"/>
              <a:t>2021/22</a:t>
            </a:r>
          </a:p>
        </p:txBody>
      </p:sp>
      <p:sp>
        <p:nvSpPr>
          <p:cNvPr id="30" name="Isosceles Triangle 29">
            <a:extLst>
              <a:ext uri="{FF2B5EF4-FFF2-40B4-BE49-F238E27FC236}">
                <a16:creationId xmlns:a16="http://schemas.microsoft.com/office/drawing/2014/main" id="{9E21DAB2-3DE6-732D-37A0-CF5666373F81}"/>
              </a:ext>
            </a:extLst>
          </p:cNvPr>
          <p:cNvSpPr/>
          <p:nvPr/>
        </p:nvSpPr>
        <p:spPr>
          <a:xfrm rot="10800000">
            <a:off x="4248596" y="3525466"/>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1" name="Isosceles Triangle 30">
            <a:extLst>
              <a:ext uri="{FF2B5EF4-FFF2-40B4-BE49-F238E27FC236}">
                <a16:creationId xmlns:a16="http://schemas.microsoft.com/office/drawing/2014/main" id="{555D6DEF-6E54-5BC7-CE0E-EDFA9B425E27}"/>
              </a:ext>
            </a:extLst>
          </p:cNvPr>
          <p:cNvSpPr/>
          <p:nvPr/>
        </p:nvSpPr>
        <p:spPr>
          <a:xfrm rot="10800000">
            <a:off x="4248596" y="4336067"/>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9C21186E-7554-E29C-A34E-2526C7BEF48B}"/>
              </a:ext>
            </a:extLst>
          </p:cNvPr>
          <p:cNvSpPr/>
          <p:nvPr/>
        </p:nvSpPr>
        <p:spPr>
          <a:xfrm rot="10800000">
            <a:off x="7807326" y="4319289"/>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3" name="Isosceles Triangle 32">
            <a:extLst>
              <a:ext uri="{FF2B5EF4-FFF2-40B4-BE49-F238E27FC236}">
                <a16:creationId xmlns:a16="http://schemas.microsoft.com/office/drawing/2014/main" id="{B1EA1169-5354-7EB6-799D-34C034183786}"/>
              </a:ext>
            </a:extLst>
          </p:cNvPr>
          <p:cNvSpPr/>
          <p:nvPr/>
        </p:nvSpPr>
        <p:spPr>
          <a:xfrm rot="10800000">
            <a:off x="8387514" y="431929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29" name="Group 28">
            <a:extLst>
              <a:ext uri="{FF2B5EF4-FFF2-40B4-BE49-F238E27FC236}">
                <a16:creationId xmlns:a16="http://schemas.microsoft.com/office/drawing/2014/main" id="{EB0EC0CB-6B7F-4328-AC55-0387EAA9667A}"/>
              </a:ext>
            </a:extLst>
          </p:cNvPr>
          <p:cNvGrpSpPr/>
          <p:nvPr/>
        </p:nvGrpSpPr>
        <p:grpSpPr>
          <a:xfrm>
            <a:off x="6943140" y="6376060"/>
            <a:ext cx="1960803" cy="447047"/>
            <a:chOff x="-6175365" y="7289658"/>
            <a:chExt cx="1960803" cy="447047"/>
          </a:xfrm>
        </p:grpSpPr>
        <p:grpSp>
          <p:nvGrpSpPr>
            <p:cNvPr id="34" name="Group 33">
              <a:extLst>
                <a:ext uri="{FF2B5EF4-FFF2-40B4-BE49-F238E27FC236}">
                  <a16:creationId xmlns:a16="http://schemas.microsoft.com/office/drawing/2014/main" id="{F8869BBC-44D4-4B4A-A37A-E7C0F88EC3CD}"/>
                </a:ext>
              </a:extLst>
            </p:cNvPr>
            <p:cNvGrpSpPr/>
            <p:nvPr/>
          </p:nvGrpSpPr>
          <p:grpSpPr>
            <a:xfrm>
              <a:off x="-5348127" y="7289658"/>
              <a:ext cx="1133565" cy="441380"/>
              <a:chOff x="7471343" y="6121184"/>
              <a:chExt cx="1511420" cy="588507"/>
            </a:xfrm>
          </p:grpSpPr>
          <p:sp>
            <p:nvSpPr>
              <p:cNvPr id="42" name="TextBox 13">
                <a:extLst>
                  <a:ext uri="{FF2B5EF4-FFF2-40B4-BE49-F238E27FC236}">
                    <a16:creationId xmlns:a16="http://schemas.microsoft.com/office/drawing/2014/main" id="{0DF8474A-0D32-4186-9935-30D4A17C8D87}"/>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3" name="TextBox 14">
                <a:extLst>
                  <a:ext uri="{FF2B5EF4-FFF2-40B4-BE49-F238E27FC236}">
                    <a16:creationId xmlns:a16="http://schemas.microsoft.com/office/drawing/2014/main" id="{48F70004-38C7-401A-AF84-A3C5E0538D0F}"/>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4" name="TextBox 13">
                <a:extLst>
                  <a:ext uri="{FF2B5EF4-FFF2-40B4-BE49-F238E27FC236}">
                    <a16:creationId xmlns:a16="http://schemas.microsoft.com/office/drawing/2014/main" id="{A717F354-0942-4995-8D55-E412BA748202}"/>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5" name="Group 34">
              <a:extLst>
                <a:ext uri="{FF2B5EF4-FFF2-40B4-BE49-F238E27FC236}">
                  <a16:creationId xmlns:a16="http://schemas.microsoft.com/office/drawing/2014/main" id="{FA5186A2-5755-40F3-ABF4-8F6AFECF024E}"/>
                </a:ext>
              </a:extLst>
            </p:cNvPr>
            <p:cNvGrpSpPr/>
            <p:nvPr/>
          </p:nvGrpSpPr>
          <p:grpSpPr>
            <a:xfrm>
              <a:off x="-6175365" y="7294753"/>
              <a:ext cx="936107" cy="441952"/>
              <a:chOff x="7181793" y="6110869"/>
              <a:chExt cx="1248142" cy="589270"/>
            </a:xfrm>
          </p:grpSpPr>
          <p:grpSp>
            <p:nvGrpSpPr>
              <p:cNvPr id="36" name="Group 35">
                <a:extLst>
                  <a:ext uri="{FF2B5EF4-FFF2-40B4-BE49-F238E27FC236}">
                    <a16:creationId xmlns:a16="http://schemas.microsoft.com/office/drawing/2014/main" id="{21AEC120-86ED-45AD-A745-769946E4B3F7}"/>
                  </a:ext>
                </a:extLst>
              </p:cNvPr>
              <p:cNvGrpSpPr/>
              <p:nvPr/>
            </p:nvGrpSpPr>
            <p:grpSpPr>
              <a:xfrm>
                <a:off x="7181793" y="6291726"/>
                <a:ext cx="1248142" cy="408413"/>
                <a:chOff x="7576031" y="6004684"/>
                <a:chExt cx="1248142" cy="408413"/>
              </a:xfrm>
            </p:grpSpPr>
            <p:sp>
              <p:nvSpPr>
                <p:cNvPr id="38" name="TextBox 13">
                  <a:extLst>
                    <a:ext uri="{FF2B5EF4-FFF2-40B4-BE49-F238E27FC236}">
                      <a16:creationId xmlns:a16="http://schemas.microsoft.com/office/drawing/2014/main" id="{B0B66C7C-CE2E-4984-A32A-4CA911E8D0F0}"/>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9" name="TextBox 14">
                  <a:extLst>
                    <a:ext uri="{FF2B5EF4-FFF2-40B4-BE49-F238E27FC236}">
                      <a16:creationId xmlns:a16="http://schemas.microsoft.com/office/drawing/2014/main" id="{FCD6C2C4-1738-40BA-A073-0740F1A2EF2F}"/>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0" name="Isosceles Triangle 39">
                  <a:extLst>
                    <a:ext uri="{FF2B5EF4-FFF2-40B4-BE49-F238E27FC236}">
                      <a16:creationId xmlns:a16="http://schemas.microsoft.com/office/drawing/2014/main" id="{DA6AF674-8128-49AF-9133-DD4DABF8C500}"/>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1" name="Isosceles Triangle 40">
                  <a:extLst>
                    <a:ext uri="{FF2B5EF4-FFF2-40B4-BE49-F238E27FC236}">
                      <a16:creationId xmlns:a16="http://schemas.microsoft.com/office/drawing/2014/main" id="{B91C1260-D36E-45F7-A54D-DB34CE7E7882}"/>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7" name="TextBox 13">
                <a:extLst>
                  <a:ext uri="{FF2B5EF4-FFF2-40B4-BE49-F238E27FC236}">
                    <a16:creationId xmlns:a16="http://schemas.microsoft.com/office/drawing/2014/main" id="{A4C2C34E-36BA-43D4-A1A8-755E74BDB344}"/>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3515313875"/>
      </p:ext>
    </p:extLst>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F6C9-C865-4D3F-AC61-A10E6A86A137}"/>
              </a:ext>
            </a:extLst>
          </p:cNvPr>
          <p:cNvSpPr>
            <a:spLocks noGrp="1"/>
          </p:cNvSpPr>
          <p:nvPr>
            <p:ph type="ctrTitle"/>
          </p:nvPr>
        </p:nvSpPr>
        <p:spPr/>
        <p:txBody>
          <a:bodyPr/>
          <a:lstStyle/>
          <a:p>
            <a:r>
              <a:rPr lang="en-NZ" dirty="0"/>
              <a:t>Services or facilities that Ashburton District Council should spend more on</a:t>
            </a:r>
          </a:p>
        </p:txBody>
      </p:sp>
      <p:sp>
        <p:nvSpPr>
          <p:cNvPr id="3" name="Text Placeholder 2">
            <a:extLst>
              <a:ext uri="{FF2B5EF4-FFF2-40B4-BE49-F238E27FC236}">
                <a16:creationId xmlns:a16="http://schemas.microsoft.com/office/drawing/2014/main" id="{4F49A3AD-2832-4A10-B6B4-55FE7308FDBA}"/>
              </a:ext>
            </a:extLst>
          </p:cNvPr>
          <p:cNvSpPr>
            <a:spLocks noGrp="1"/>
          </p:cNvSpPr>
          <p:nvPr>
            <p:ph type="body" sz="quarter" idx="11"/>
          </p:nvPr>
        </p:nvSpPr>
        <p:spPr/>
        <p:txBody>
          <a:bodyPr/>
          <a:lstStyle/>
          <a:p>
            <a:r>
              <a:rPr lang="en-NZ" dirty="0">
                <a:solidFill>
                  <a:schemeClr val="tx1"/>
                </a:solidFill>
              </a:rPr>
              <a:t>Consistent with last year, residents think that Council should spend more on </a:t>
            </a:r>
            <a:r>
              <a:rPr lang="en-NZ" i="1" dirty="0">
                <a:solidFill>
                  <a:schemeClr val="tx1"/>
                </a:solidFill>
              </a:rPr>
              <a:t>Safer roads, bridge, footpaths, culverts, cycleways, parking </a:t>
            </a:r>
            <a:r>
              <a:rPr lang="en-NZ" dirty="0">
                <a:solidFill>
                  <a:schemeClr val="tx1"/>
                </a:solidFill>
              </a:rPr>
              <a:t>(61%).</a:t>
            </a:r>
          </a:p>
        </p:txBody>
      </p:sp>
      <p:sp>
        <p:nvSpPr>
          <p:cNvPr id="5" name="TextBox 4">
            <a:extLst>
              <a:ext uri="{FF2B5EF4-FFF2-40B4-BE49-F238E27FC236}">
                <a16:creationId xmlns:a16="http://schemas.microsoft.com/office/drawing/2014/main" id="{1B49CC65-55BD-4B29-9B03-BB9C0472E65A}"/>
              </a:ext>
            </a:extLst>
          </p:cNvPr>
          <p:cNvSpPr txBox="1"/>
          <p:nvPr/>
        </p:nvSpPr>
        <p:spPr>
          <a:xfrm>
            <a:off x="35496" y="6434253"/>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PER3. Are there any services or facilities that you think Council should spend more on? n=536</a:t>
            </a:r>
          </a:p>
        </p:txBody>
      </p:sp>
      <p:graphicFrame>
        <p:nvGraphicFramePr>
          <p:cNvPr id="6" name="Chart 5">
            <a:extLst>
              <a:ext uri="{FF2B5EF4-FFF2-40B4-BE49-F238E27FC236}">
                <a16:creationId xmlns:a16="http://schemas.microsoft.com/office/drawing/2014/main" id="{8FB87DA5-157B-41BE-AF4F-A71A321DB507}"/>
              </a:ext>
            </a:extLst>
          </p:cNvPr>
          <p:cNvGraphicFramePr/>
          <p:nvPr>
            <p:extLst>
              <p:ext uri="{D42A27DB-BD31-4B8C-83A1-F6EECF244321}">
                <p14:modId xmlns:p14="http://schemas.microsoft.com/office/powerpoint/2010/main" val="2540929637"/>
              </p:ext>
            </p:extLst>
          </p:nvPr>
        </p:nvGraphicFramePr>
        <p:xfrm>
          <a:off x="35496" y="2310063"/>
          <a:ext cx="8603177" cy="401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524772"/>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F6C9-C865-4D3F-AC61-A10E6A86A137}"/>
              </a:ext>
            </a:extLst>
          </p:cNvPr>
          <p:cNvSpPr>
            <a:spLocks noGrp="1"/>
          </p:cNvSpPr>
          <p:nvPr>
            <p:ph type="ctrTitle"/>
          </p:nvPr>
        </p:nvSpPr>
        <p:spPr/>
        <p:txBody>
          <a:bodyPr/>
          <a:lstStyle/>
          <a:p>
            <a:r>
              <a:rPr lang="en-NZ" dirty="0"/>
              <a:t>Services or facilities that Ashburton District Council should spend less on</a:t>
            </a:r>
          </a:p>
        </p:txBody>
      </p:sp>
      <p:sp>
        <p:nvSpPr>
          <p:cNvPr id="3" name="Text Placeholder 2">
            <a:extLst>
              <a:ext uri="{FF2B5EF4-FFF2-40B4-BE49-F238E27FC236}">
                <a16:creationId xmlns:a16="http://schemas.microsoft.com/office/drawing/2014/main" id="{4F49A3AD-2832-4A10-B6B4-55FE7308FDBA}"/>
              </a:ext>
            </a:extLst>
          </p:cNvPr>
          <p:cNvSpPr>
            <a:spLocks noGrp="1"/>
          </p:cNvSpPr>
          <p:nvPr>
            <p:ph type="body" sz="quarter" idx="11"/>
          </p:nvPr>
        </p:nvSpPr>
        <p:spPr/>
        <p:txBody>
          <a:bodyPr/>
          <a:lstStyle/>
          <a:p>
            <a:r>
              <a:rPr lang="en-NZ" dirty="0">
                <a:solidFill>
                  <a:schemeClr val="tx1"/>
                </a:solidFill>
              </a:rPr>
              <a:t>Almost two in five residents (38%) believe that Council should spend less on </a:t>
            </a:r>
            <a:r>
              <a:rPr lang="en-NZ" i="1" dirty="0">
                <a:solidFill>
                  <a:schemeClr val="tx1"/>
                </a:solidFill>
              </a:rPr>
              <a:t>Art centre / Museum / Art gallery / Heritage centre.</a:t>
            </a:r>
            <a:endParaRPr lang="en-NZ" dirty="0">
              <a:solidFill>
                <a:schemeClr val="tx1"/>
              </a:solidFill>
            </a:endParaRPr>
          </a:p>
        </p:txBody>
      </p:sp>
      <p:sp>
        <p:nvSpPr>
          <p:cNvPr id="5" name="TextBox 4">
            <a:extLst>
              <a:ext uri="{FF2B5EF4-FFF2-40B4-BE49-F238E27FC236}">
                <a16:creationId xmlns:a16="http://schemas.microsoft.com/office/drawing/2014/main" id="{1B49CC65-55BD-4B29-9B03-BB9C0472E65A}"/>
              </a:ext>
            </a:extLst>
          </p:cNvPr>
          <p:cNvSpPr txBox="1"/>
          <p:nvPr/>
        </p:nvSpPr>
        <p:spPr>
          <a:xfrm>
            <a:off x="35496" y="6416835"/>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PER4. Are there any services or facilities that you think Council should spend less on? n=278 </a:t>
            </a:r>
          </a:p>
        </p:txBody>
      </p:sp>
      <p:graphicFrame>
        <p:nvGraphicFramePr>
          <p:cNvPr id="6" name="Chart 5">
            <a:extLst>
              <a:ext uri="{FF2B5EF4-FFF2-40B4-BE49-F238E27FC236}">
                <a16:creationId xmlns:a16="http://schemas.microsoft.com/office/drawing/2014/main" id="{8FB87DA5-157B-41BE-AF4F-A71A321DB507}"/>
              </a:ext>
            </a:extLst>
          </p:cNvPr>
          <p:cNvGraphicFramePr/>
          <p:nvPr>
            <p:extLst>
              <p:ext uri="{D42A27DB-BD31-4B8C-83A1-F6EECF244321}">
                <p14:modId xmlns:p14="http://schemas.microsoft.com/office/powerpoint/2010/main" val="816211759"/>
              </p:ext>
            </p:extLst>
          </p:nvPr>
        </p:nvGraphicFramePr>
        <p:xfrm>
          <a:off x="35496" y="2199103"/>
          <a:ext cx="9108504" cy="4129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6464286"/>
      </p:ext>
    </p:extLst>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0DA6-AB49-4C02-9B74-AF08386121BF}"/>
              </a:ext>
            </a:extLst>
          </p:cNvPr>
          <p:cNvSpPr>
            <a:spLocks noGrp="1"/>
          </p:cNvSpPr>
          <p:nvPr>
            <p:ph type="ctrTitle"/>
          </p:nvPr>
        </p:nvSpPr>
        <p:spPr/>
        <p:txBody>
          <a:bodyPr/>
          <a:lstStyle/>
          <a:p>
            <a:r>
              <a:rPr lang="en-NZ" dirty="0"/>
              <a:t>Rates spend: Trend in satisfaction (2011-2021)</a:t>
            </a:r>
          </a:p>
        </p:txBody>
      </p:sp>
      <p:sp>
        <p:nvSpPr>
          <p:cNvPr id="3" name="Text Placeholder 2">
            <a:extLst>
              <a:ext uri="{FF2B5EF4-FFF2-40B4-BE49-F238E27FC236}">
                <a16:creationId xmlns:a16="http://schemas.microsoft.com/office/drawing/2014/main" id="{FC576228-ACAC-4634-8B4E-F64BA2019F98}"/>
              </a:ext>
            </a:extLst>
          </p:cNvPr>
          <p:cNvSpPr>
            <a:spLocks noGrp="1"/>
          </p:cNvSpPr>
          <p:nvPr>
            <p:ph type="body" sz="quarter" idx="11"/>
          </p:nvPr>
        </p:nvSpPr>
        <p:spPr/>
        <p:txBody>
          <a:bodyPr/>
          <a:lstStyle/>
          <a:p>
            <a:r>
              <a:rPr lang="en-NZ" dirty="0">
                <a:solidFill>
                  <a:schemeClr val="tx1"/>
                </a:solidFill>
              </a:rPr>
              <a:t>Satisfaction with </a:t>
            </a:r>
            <a:r>
              <a:rPr lang="en-NZ" i="1" dirty="0">
                <a:solidFill>
                  <a:schemeClr val="tx1"/>
                </a:solidFill>
              </a:rPr>
              <a:t>Rates spend </a:t>
            </a:r>
            <a:r>
              <a:rPr lang="en-NZ" dirty="0">
                <a:solidFill>
                  <a:schemeClr val="tx1"/>
                </a:solidFill>
              </a:rPr>
              <a:t>has decreased significantly year-on-year both overall and amongst ratepayers. Satisfaction with </a:t>
            </a:r>
            <a:r>
              <a:rPr lang="en-NZ" i="1" dirty="0">
                <a:solidFill>
                  <a:schemeClr val="tx1"/>
                </a:solidFill>
              </a:rPr>
              <a:t>Rates spend </a:t>
            </a:r>
            <a:r>
              <a:rPr lang="en-NZ" dirty="0">
                <a:solidFill>
                  <a:schemeClr val="tx1"/>
                </a:solidFill>
              </a:rPr>
              <a:t>has increased slightly amongst non-ratepayers.</a:t>
            </a:r>
          </a:p>
        </p:txBody>
      </p:sp>
      <p:graphicFrame>
        <p:nvGraphicFramePr>
          <p:cNvPr id="4" name="Chart 3">
            <a:extLst>
              <a:ext uri="{FF2B5EF4-FFF2-40B4-BE49-F238E27FC236}">
                <a16:creationId xmlns:a16="http://schemas.microsoft.com/office/drawing/2014/main" id="{460BDC2A-6386-4AD3-B03C-FADBCAE359CC}"/>
              </a:ext>
            </a:extLst>
          </p:cNvPr>
          <p:cNvGraphicFramePr/>
          <p:nvPr>
            <p:extLst>
              <p:ext uri="{D42A27DB-BD31-4B8C-83A1-F6EECF244321}">
                <p14:modId xmlns:p14="http://schemas.microsoft.com/office/powerpoint/2010/main" val="4159353786"/>
              </p:ext>
            </p:extLst>
          </p:nvPr>
        </p:nvGraphicFramePr>
        <p:xfrm>
          <a:off x="431074" y="2356208"/>
          <a:ext cx="8281851"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0CE87D8-6F64-42A4-87DA-BC193564C749}"/>
              </a:ext>
            </a:extLst>
          </p:cNvPr>
          <p:cNvSpPr txBox="1"/>
          <p:nvPr/>
        </p:nvSpPr>
        <p:spPr>
          <a:xfrm>
            <a:off x="35496" y="6434253"/>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a:t>
            </a:r>
            <a:r>
              <a:rPr lang="pt-BR" sz="650" dirty="0">
                <a:solidFill>
                  <a:srgbClr val="333333"/>
                </a:solidFill>
                <a:latin typeface="Verdana"/>
                <a:ea typeface="Verdana"/>
                <a:cs typeface="Verdana" panose="020B0604030504040204" pitchFamily="34" charset="0"/>
              </a:rPr>
              <a:t>: 2022 n=871;2021 n=847; 2020 n=950 </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PER1.5: Are you satisfied or dissatisfied with: The way rates are spent on the services and facilities provided by Council? n=587 ratepayers n=535 </a:t>
            </a:r>
          </a:p>
        </p:txBody>
      </p:sp>
    </p:spTree>
    <p:extLst>
      <p:ext uri="{BB962C8B-B14F-4D97-AF65-F5344CB8AC3E}">
        <p14:creationId xmlns:p14="http://schemas.microsoft.com/office/powerpoint/2010/main" val="3776443152"/>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F8158E4-8AE6-46D1-A6B1-EC79729ED01B}"/>
              </a:ext>
            </a:extLst>
          </p:cNvPr>
          <p:cNvGraphicFramePr/>
          <p:nvPr>
            <p:extLst>
              <p:ext uri="{D42A27DB-BD31-4B8C-83A1-F6EECF244321}">
                <p14:modId xmlns:p14="http://schemas.microsoft.com/office/powerpoint/2010/main" val="2801854137"/>
              </p:ext>
            </p:extLst>
          </p:nvPr>
        </p:nvGraphicFramePr>
        <p:xfrm>
          <a:off x="-348343" y="2625239"/>
          <a:ext cx="3953691" cy="25871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8EFF6C9-C865-4D3F-AC61-A10E6A86A137}"/>
              </a:ext>
            </a:extLst>
          </p:cNvPr>
          <p:cNvSpPr>
            <a:spLocks noGrp="1"/>
          </p:cNvSpPr>
          <p:nvPr>
            <p:ph type="ctrTitle"/>
          </p:nvPr>
        </p:nvSpPr>
        <p:spPr/>
        <p:txBody>
          <a:bodyPr/>
          <a:lstStyle/>
          <a:p>
            <a:r>
              <a:rPr lang="en-NZ" dirty="0"/>
              <a:t>Contact with Ashburton District Council</a:t>
            </a:r>
          </a:p>
        </p:txBody>
      </p:sp>
      <p:sp>
        <p:nvSpPr>
          <p:cNvPr id="3" name="Text Placeholder 2">
            <a:extLst>
              <a:ext uri="{FF2B5EF4-FFF2-40B4-BE49-F238E27FC236}">
                <a16:creationId xmlns:a16="http://schemas.microsoft.com/office/drawing/2014/main" id="{4F49A3AD-2832-4A10-B6B4-55FE7308FDBA}"/>
              </a:ext>
            </a:extLst>
          </p:cNvPr>
          <p:cNvSpPr>
            <a:spLocks noGrp="1"/>
          </p:cNvSpPr>
          <p:nvPr>
            <p:ph type="body" sz="quarter" idx="11"/>
          </p:nvPr>
        </p:nvSpPr>
        <p:spPr/>
        <p:txBody>
          <a:bodyPr/>
          <a:lstStyle/>
          <a:p>
            <a:r>
              <a:rPr lang="en-NZ" dirty="0">
                <a:solidFill>
                  <a:schemeClr val="tx1"/>
                </a:solidFill>
              </a:rPr>
              <a:t>Over six in ten residents (63%) have contacted Council offices in the past twelve months. Contact via </a:t>
            </a:r>
            <a:r>
              <a:rPr lang="en-NZ" i="1" dirty="0">
                <a:solidFill>
                  <a:schemeClr val="tx1"/>
                </a:solidFill>
              </a:rPr>
              <a:t>Phone</a:t>
            </a:r>
            <a:r>
              <a:rPr lang="en-NZ" dirty="0">
                <a:solidFill>
                  <a:schemeClr val="tx1"/>
                </a:solidFill>
              </a:rPr>
              <a:t> is the most used method of interaction with Council (63%), followed by </a:t>
            </a:r>
            <a:r>
              <a:rPr lang="en-NZ" i="1" dirty="0">
                <a:solidFill>
                  <a:schemeClr val="tx1"/>
                </a:solidFill>
              </a:rPr>
              <a:t>In person </a:t>
            </a:r>
            <a:r>
              <a:rPr lang="en-NZ" dirty="0">
                <a:solidFill>
                  <a:schemeClr val="tx1"/>
                </a:solidFill>
              </a:rPr>
              <a:t>visit (53%) then </a:t>
            </a:r>
            <a:r>
              <a:rPr lang="en-NZ" i="1" dirty="0">
                <a:solidFill>
                  <a:schemeClr val="tx1"/>
                </a:solidFill>
              </a:rPr>
              <a:t>By email </a:t>
            </a:r>
            <a:r>
              <a:rPr lang="en-NZ" dirty="0">
                <a:solidFill>
                  <a:schemeClr val="tx1"/>
                </a:solidFill>
              </a:rPr>
              <a:t>(34%).</a:t>
            </a:r>
            <a:endParaRPr lang="en-NZ" i="1" dirty="0">
              <a:solidFill>
                <a:schemeClr val="tx1"/>
              </a:solidFill>
            </a:endParaRPr>
          </a:p>
        </p:txBody>
      </p:sp>
      <p:sp>
        <p:nvSpPr>
          <p:cNvPr id="5" name="TextBox 4">
            <a:extLst>
              <a:ext uri="{FF2B5EF4-FFF2-40B4-BE49-F238E27FC236}">
                <a16:creationId xmlns:a16="http://schemas.microsoft.com/office/drawing/2014/main" id="{1B49CC65-55BD-4B29-9B03-BB9C0472E65A}"/>
              </a:ext>
            </a:extLst>
          </p:cNvPr>
          <p:cNvSpPr txBox="1"/>
          <p:nvPr/>
        </p:nvSpPr>
        <p:spPr>
          <a:xfrm>
            <a:off x="35496" y="6408126"/>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Have made contact with council n=541</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IN1: During the last twelve months, have you contacted Council offices? Multiple response</a:t>
            </a:r>
          </a:p>
        </p:txBody>
      </p:sp>
      <p:graphicFrame>
        <p:nvGraphicFramePr>
          <p:cNvPr id="6" name="Chart 5">
            <a:extLst>
              <a:ext uri="{FF2B5EF4-FFF2-40B4-BE49-F238E27FC236}">
                <a16:creationId xmlns:a16="http://schemas.microsoft.com/office/drawing/2014/main" id="{8FB87DA5-157B-41BE-AF4F-A71A321DB507}"/>
              </a:ext>
            </a:extLst>
          </p:cNvPr>
          <p:cNvGraphicFramePr/>
          <p:nvPr>
            <p:extLst>
              <p:ext uri="{D42A27DB-BD31-4B8C-83A1-F6EECF244321}">
                <p14:modId xmlns:p14="http://schemas.microsoft.com/office/powerpoint/2010/main" val="1527444502"/>
              </p:ext>
            </p:extLst>
          </p:nvPr>
        </p:nvGraphicFramePr>
        <p:xfrm>
          <a:off x="3952217" y="2709604"/>
          <a:ext cx="4784593" cy="28270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AA9F70B-9B90-42B4-A7DD-6BC7F6AB50FC}"/>
              </a:ext>
            </a:extLst>
          </p:cNvPr>
          <p:cNvSpPr txBox="1"/>
          <p:nvPr/>
        </p:nvSpPr>
        <p:spPr>
          <a:xfrm>
            <a:off x="5669651" y="2514169"/>
            <a:ext cx="1349723" cy="261610"/>
          </a:xfrm>
          <a:prstGeom prst="rect">
            <a:avLst/>
          </a:prstGeom>
          <a:noFill/>
        </p:spPr>
        <p:txBody>
          <a:bodyPr wrap="square" rtlCol="0">
            <a:spAutoFit/>
          </a:bodyPr>
          <a:lstStyle/>
          <a:p>
            <a:r>
              <a:rPr lang="en-NZ" sz="1100" b="1" dirty="0"/>
              <a:t>Method of contact </a:t>
            </a:r>
          </a:p>
        </p:txBody>
      </p:sp>
      <p:sp>
        <p:nvSpPr>
          <p:cNvPr id="11" name="Isosceles Triangle 10">
            <a:extLst>
              <a:ext uri="{FF2B5EF4-FFF2-40B4-BE49-F238E27FC236}">
                <a16:creationId xmlns:a16="http://schemas.microsoft.com/office/drawing/2014/main" id="{A959521E-DCD3-4410-A8F3-D0362F6BA1D8}"/>
              </a:ext>
            </a:extLst>
          </p:cNvPr>
          <p:cNvSpPr/>
          <p:nvPr/>
        </p:nvSpPr>
        <p:spPr>
          <a:xfrm rot="5400000">
            <a:off x="2999839" y="3654598"/>
            <a:ext cx="775496" cy="324301"/>
          </a:xfrm>
          <a:prstGeom prst="triangle">
            <a:avLst/>
          </a:prstGeom>
          <a:solidFill>
            <a:srgbClr val="A6B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4" name="TextBox 3">
            <a:extLst>
              <a:ext uri="{FF2B5EF4-FFF2-40B4-BE49-F238E27FC236}">
                <a16:creationId xmlns:a16="http://schemas.microsoft.com/office/drawing/2014/main" id="{BBC24AB9-8C47-4F24-8D82-648B79975A6D}"/>
              </a:ext>
            </a:extLst>
          </p:cNvPr>
          <p:cNvSpPr txBox="1"/>
          <p:nvPr/>
        </p:nvSpPr>
        <p:spPr>
          <a:xfrm>
            <a:off x="640891" y="5655459"/>
            <a:ext cx="2141933" cy="246221"/>
          </a:xfrm>
          <a:prstGeom prst="rect">
            <a:avLst/>
          </a:prstGeom>
          <a:noFill/>
        </p:spPr>
        <p:txBody>
          <a:bodyPr wrap="none" rtlCol="0">
            <a:spAutoFit/>
          </a:bodyPr>
          <a:lstStyle/>
          <a:p>
            <a:r>
              <a:rPr lang="en-NZ" sz="1000" i="1" dirty="0"/>
              <a:t>2020/21: 60% have contacted Council</a:t>
            </a:r>
          </a:p>
        </p:txBody>
      </p:sp>
    </p:spTree>
    <p:extLst>
      <p:ext uri="{BB962C8B-B14F-4D97-AF65-F5344CB8AC3E}">
        <p14:creationId xmlns:p14="http://schemas.microsoft.com/office/powerpoint/2010/main" val="693033327"/>
      </p:ext>
    </p:extLst>
  </p:cSld>
  <p:clrMapOvr>
    <a:masterClrMapping/>
  </p:clrMapOvr>
  <p:transition>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F6C9-C865-4D3F-AC61-A10E6A86A137}"/>
              </a:ext>
            </a:extLst>
          </p:cNvPr>
          <p:cNvSpPr>
            <a:spLocks noGrp="1"/>
          </p:cNvSpPr>
          <p:nvPr>
            <p:ph type="ctrTitle"/>
          </p:nvPr>
        </p:nvSpPr>
        <p:spPr/>
        <p:txBody>
          <a:bodyPr/>
          <a:lstStyle/>
          <a:p>
            <a:r>
              <a:rPr lang="en-NZ" dirty="0"/>
              <a:t>Source of information about Ashburton District Council</a:t>
            </a:r>
          </a:p>
        </p:txBody>
      </p:sp>
      <p:sp>
        <p:nvSpPr>
          <p:cNvPr id="3" name="Text Placeholder 2">
            <a:extLst>
              <a:ext uri="{FF2B5EF4-FFF2-40B4-BE49-F238E27FC236}">
                <a16:creationId xmlns:a16="http://schemas.microsoft.com/office/drawing/2014/main" id="{4F49A3AD-2832-4A10-B6B4-55FE7308FDBA}"/>
              </a:ext>
            </a:extLst>
          </p:cNvPr>
          <p:cNvSpPr>
            <a:spLocks noGrp="1"/>
          </p:cNvSpPr>
          <p:nvPr>
            <p:ph type="body" sz="quarter" idx="11"/>
          </p:nvPr>
        </p:nvSpPr>
        <p:spPr/>
        <p:txBody>
          <a:bodyPr/>
          <a:lstStyle/>
          <a:p>
            <a:r>
              <a:rPr lang="en-NZ" i="1" dirty="0" smtClean="0">
                <a:solidFill>
                  <a:schemeClr val="tx1"/>
                </a:solidFill>
              </a:rPr>
              <a:t>Newspaper </a:t>
            </a:r>
            <a:r>
              <a:rPr lang="en-NZ" dirty="0" smtClean="0">
                <a:solidFill>
                  <a:schemeClr val="tx1"/>
                </a:solidFill>
              </a:rPr>
              <a:t>remains </a:t>
            </a:r>
            <a:r>
              <a:rPr lang="en-NZ" dirty="0">
                <a:solidFill>
                  <a:schemeClr val="tx1"/>
                </a:solidFill>
              </a:rPr>
              <a:t>the main source of information about Council despite a significant decrease in 2021. The proportion of residents who use </a:t>
            </a:r>
            <a:r>
              <a:rPr lang="en-NZ" i="1" dirty="0">
                <a:solidFill>
                  <a:schemeClr val="tx1"/>
                </a:solidFill>
              </a:rPr>
              <a:t>Facebook</a:t>
            </a:r>
            <a:r>
              <a:rPr lang="en-NZ" dirty="0">
                <a:solidFill>
                  <a:schemeClr val="tx1"/>
                </a:solidFill>
              </a:rPr>
              <a:t>/</a:t>
            </a:r>
            <a:r>
              <a:rPr lang="en-NZ" i="1" dirty="0">
                <a:solidFill>
                  <a:schemeClr val="tx1"/>
                </a:solidFill>
              </a:rPr>
              <a:t>Social media </a:t>
            </a:r>
            <a:r>
              <a:rPr lang="en-NZ" dirty="0">
                <a:solidFill>
                  <a:schemeClr val="tx1"/>
                </a:solidFill>
              </a:rPr>
              <a:t>to source Council information has increased significantly year-on-year.</a:t>
            </a:r>
          </a:p>
        </p:txBody>
      </p:sp>
      <p:sp>
        <p:nvSpPr>
          <p:cNvPr id="5" name="TextBox 4">
            <a:extLst>
              <a:ext uri="{FF2B5EF4-FFF2-40B4-BE49-F238E27FC236}">
                <a16:creationId xmlns:a16="http://schemas.microsoft.com/office/drawing/2014/main" id="{1B49CC65-55BD-4B29-9B03-BB9C0472E65A}"/>
              </a:ext>
            </a:extLst>
          </p:cNvPr>
          <p:cNvSpPr txBox="1"/>
          <p:nvPr/>
        </p:nvSpPr>
        <p:spPr>
          <a:xfrm>
            <a:off x="35496" y="6434253"/>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IN10. Where do you mainly see, hear, or read information about Council? n=673</a:t>
            </a:r>
          </a:p>
        </p:txBody>
      </p:sp>
      <p:graphicFrame>
        <p:nvGraphicFramePr>
          <p:cNvPr id="6" name="Chart 5">
            <a:extLst>
              <a:ext uri="{FF2B5EF4-FFF2-40B4-BE49-F238E27FC236}">
                <a16:creationId xmlns:a16="http://schemas.microsoft.com/office/drawing/2014/main" id="{8FB87DA5-157B-41BE-AF4F-A71A321DB507}"/>
              </a:ext>
            </a:extLst>
          </p:cNvPr>
          <p:cNvGraphicFramePr/>
          <p:nvPr>
            <p:extLst>
              <p:ext uri="{D42A27DB-BD31-4B8C-83A1-F6EECF244321}">
                <p14:modId xmlns:p14="http://schemas.microsoft.com/office/powerpoint/2010/main" val="1772913625"/>
              </p:ext>
            </p:extLst>
          </p:nvPr>
        </p:nvGraphicFramePr>
        <p:xfrm>
          <a:off x="1706880" y="2734852"/>
          <a:ext cx="5960658" cy="34132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AA9F70B-9B90-42B4-A7DD-6BC7F6AB50FC}"/>
              </a:ext>
            </a:extLst>
          </p:cNvPr>
          <p:cNvSpPr txBox="1"/>
          <p:nvPr/>
        </p:nvSpPr>
        <p:spPr>
          <a:xfrm>
            <a:off x="3801429" y="2460989"/>
            <a:ext cx="1541137" cy="261610"/>
          </a:xfrm>
          <a:prstGeom prst="rect">
            <a:avLst/>
          </a:prstGeom>
          <a:noFill/>
        </p:spPr>
        <p:txBody>
          <a:bodyPr wrap="square" rtlCol="0">
            <a:spAutoFit/>
          </a:bodyPr>
          <a:lstStyle/>
          <a:p>
            <a:r>
              <a:rPr lang="en-NZ" sz="1100" b="1" dirty="0"/>
              <a:t>Source of information</a:t>
            </a:r>
          </a:p>
        </p:txBody>
      </p:sp>
      <p:sp>
        <p:nvSpPr>
          <p:cNvPr id="10" name="TextBox 9">
            <a:extLst>
              <a:ext uri="{FF2B5EF4-FFF2-40B4-BE49-F238E27FC236}">
                <a16:creationId xmlns:a16="http://schemas.microsoft.com/office/drawing/2014/main" id="{225E03D2-9E48-4F72-A80F-C44702D013EB}"/>
              </a:ext>
            </a:extLst>
          </p:cNvPr>
          <p:cNvSpPr txBox="1"/>
          <p:nvPr/>
        </p:nvSpPr>
        <p:spPr>
          <a:xfrm>
            <a:off x="198220" y="2844225"/>
            <a:ext cx="1508660" cy="830997"/>
          </a:xfrm>
          <a:prstGeom prst="rect">
            <a:avLst/>
          </a:prstGeom>
          <a:noFill/>
          <a:ln>
            <a:solidFill>
              <a:schemeClr val="bg1">
                <a:lumMod val="75000"/>
              </a:schemeClr>
            </a:solidFill>
            <a:prstDash val="dash"/>
          </a:ln>
        </p:spPr>
        <p:txBody>
          <a:bodyPr wrap="square" rtlCol="0">
            <a:spAutoFit/>
          </a:bodyPr>
          <a:lstStyle/>
          <a:p>
            <a:pPr algn="ctr"/>
            <a:r>
              <a:rPr lang="en-NZ" sz="800" i="1" dirty="0"/>
              <a:t>In 2020/21, most residents have mainly seen or heard information about Council through the Newspaper/Ashburton Guardian.</a:t>
            </a:r>
          </a:p>
        </p:txBody>
      </p:sp>
      <p:sp>
        <p:nvSpPr>
          <p:cNvPr id="23" name="Isosceles Triangle 22">
            <a:extLst>
              <a:ext uri="{FF2B5EF4-FFF2-40B4-BE49-F238E27FC236}">
                <a16:creationId xmlns:a16="http://schemas.microsoft.com/office/drawing/2014/main" id="{DA3A5BE1-E524-EB22-4F94-DF80EF449FEE}"/>
              </a:ext>
            </a:extLst>
          </p:cNvPr>
          <p:cNvSpPr/>
          <p:nvPr/>
        </p:nvSpPr>
        <p:spPr>
          <a:xfrm rot="10800000" flipV="1">
            <a:off x="5725058" y="3769135"/>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24" name="Isosceles Triangle 23">
            <a:extLst>
              <a:ext uri="{FF2B5EF4-FFF2-40B4-BE49-F238E27FC236}">
                <a16:creationId xmlns:a16="http://schemas.microsoft.com/office/drawing/2014/main" id="{AE75B960-DF77-EE59-1AF4-5903D14E1091}"/>
              </a:ext>
            </a:extLst>
          </p:cNvPr>
          <p:cNvSpPr/>
          <p:nvPr/>
        </p:nvSpPr>
        <p:spPr>
          <a:xfrm rot="10800000">
            <a:off x="7109318" y="2980182"/>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22" name="Group 21">
            <a:extLst>
              <a:ext uri="{FF2B5EF4-FFF2-40B4-BE49-F238E27FC236}">
                <a16:creationId xmlns:a16="http://schemas.microsoft.com/office/drawing/2014/main" id="{AD57A87E-C15C-4D4F-89CF-A971006CCF6C}"/>
              </a:ext>
            </a:extLst>
          </p:cNvPr>
          <p:cNvGrpSpPr/>
          <p:nvPr/>
        </p:nvGrpSpPr>
        <p:grpSpPr>
          <a:xfrm>
            <a:off x="6943140" y="6376060"/>
            <a:ext cx="1960803" cy="447047"/>
            <a:chOff x="-6175365" y="7289658"/>
            <a:chExt cx="1960803" cy="447047"/>
          </a:xfrm>
        </p:grpSpPr>
        <p:grpSp>
          <p:nvGrpSpPr>
            <p:cNvPr id="25" name="Group 24">
              <a:extLst>
                <a:ext uri="{FF2B5EF4-FFF2-40B4-BE49-F238E27FC236}">
                  <a16:creationId xmlns:a16="http://schemas.microsoft.com/office/drawing/2014/main" id="{532C1AD8-12D1-4846-9430-9CA4FFB73E8E}"/>
                </a:ext>
              </a:extLst>
            </p:cNvPr>
            <p:cNvGrpSpPr/>
            <p:nvPr/>
          </p:nvGrpSpPr>
          <p:grpSpPr>
            <a:xfrm>
              <a:off x="-5348127" y="7289658"/>
              <a:ext cx="1133565" cy="441380"/>
              <a:chOff x="7471343" y="6121184"/>
              <a:chExt cx="1511420" cy="588507"/>
            </a:xfrm>
          </p:grpSpPr>
          <p:sp>
            <p:nvSpPr>
              <p:cNvPr id="33" name="TextBox 13">
                <a:extLst>
                  <a:ext uri="{FF2B5EF4-FFF2-40B4-BE49-F238E27FC236}">
                    <a16:creationId xmlns:a16="http://schemas.microsoft.com/office/drawing/2014/main" id="{C71FF740-61C4-4543-B701-7AFF5DE119F1}"/>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4" name="TextBox 14">
                <a:extLst>
                  <a:ext uri="{FF2B5EF4-FFF2-40B4-BE49-F238E27FC236}">
                    <a16:creationId xmlns:a16="http://schemas.microsoft.com/office/drawing/2014/main" id="{3D74C4B3-E537-4690-8A6F-2E8059330815}"/>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5" name="TextBox 13">
                <a:extLst>
                  <a:ext uri="{FF2B5EF4-FFF2-40B4-BE49-F238E27FC236}">
                    <a16:creationId xmlns:a16="http://schemas.microsoft.com/office/drawing/2014/main" id="{3A3DCED5-0D74-4BC2-82F6-B29011C2CDE0}"/>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26" name="Group 25">
              <a:extLst>
                <a:ext uri="{FF2B5EF4-FFF2-40B4-BE49-F238E27FC236}">
                  <a16:creationId xmlns:a16="http://schemas.microsoft.com/office/drawing/2014/main" id="{F86633DB-39A7-4319-9EED-0639D2025BD4}"/>
                </a:ext>
              </a:extLst>
            </p:cNvPr>
            <p:cNvGrpSpPr/>
            <p:nvPr/>
          </p:nvGrpSpPr>
          <p:grpSpPr>
            <a:xfrm>
              <a:off x="-6175365" y="7294753"/>
              <a:ext cx="936107" cy="441952"/>
              <a:chOff x="7181793" y="6110869"/>
              <a:chExt cx="1248142" cy="589270"/>
            </a:xfrm>
          </p:grpSpPr>
          <p:grpSp>
            <p:nvGrpSpPr>
              <p:cNvPr id="27" name="Group 26">
                <a:extLst>
                  <a:ext uri="{FF2B5EF4-FFF2-40B4-BE49-F238E27FC236}">
                    <a16:creationId xmlns:a16="http://schemas.microsoft.com/office/drawing/2014/main" id="{A2AC3B94-5C76-45AE-AA26-36245C8CCA4F}"/>
                  </a:ext>
                </a:extLst>
              </p:cNvPr>
              <p:cNvGrpSpPr/>
              <p:nvPr/>
            </p:nvGrpSpPr>
            <p:grpSpPr>
              <a:xfrm>
                <a:off x="7181793" y="6291726"/>
                <a:ext cx="1248142" cy="408413"/>
                <a:chOff x="7576031" y="6004684"/>
                <a:chExt cx="1248142" cy="408413"/>
              </a:xfrm>
            </p:grpSpPr>
            <p:sp>
              <p:nvSpPr>
                <p:cNvPr id="29" name="TextBox 13">
                  <a:extLst>
                    <a:ext uri="{FF2B5EF4-FFF2-40B4-BE49-F238E27FC236}">
                      <a16:creationId xmlns:a16="http://schemas.microsoft.com/office/drawing/2014/main" id="{75C08635-6C81-4AF0-A3A8-2623529A7448}"/>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0" name="TextBox 14">
                  <a:extLst>
                    <a:ext uri="{FF2B5EF4-FFF2-40B4-BE49-F238E27FC236}">
                      <a16:creationId xmlns:a16="http://schemas.microsoft.com/office/drawing/2014/main" id="{10D4ECF2-3CEF-4E52-B9B1-3A4327E87D05}"/>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1" name="Isosceles Triangle 30">
                  <a:extLst>
                    <a:ext uri="{FF2B5EF4-FFF2-40B4-BE49-F238E27FC236}">
                      <a16:creationId xmlns:a16="http://schemas.microsoft.com/office/drawing/2014/main" id="{D26B0B4E-A7AF-4828-A2A8-04A936A87171}"/>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2" name="Isosceles Triangle 31">
                  <a:extLst>
                    <a:ext uri="{FF2B5EF4-FFF2-40B4-BE49-F238E27FC236}">
                      <a16:creationId xmlns:a16="http://schemas.microsoft.com/office/drawing/2014/main" id="{3E58C323-1A7C-49ED-9F3A-D9720679892A}"/>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28" name="TextBox 13">
                <a:extLst>
                  <a:ext uri="{FF2B5EF4-FFF2-40B4-BE49-F238E27FC236}">
                    <a16:creationId xmlns:a16="http://schemas.microsoft.com/office/drawing/2014/main" id="{394AB941-FB15-4B28-A1AD-C26EB24C2771}"/>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3930675611"/>
      </p:ext>
    </p:extLst>
  </p:cSld>
  <p:clrMapOvr>
    <a:masterClrMapping/>
  </p:clrMapOvr>
  <p:transition>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CA40EC8-E3EC-41C8-8BE2-E320964FFBA7}"/>
              </a:ext>
            </a:extLst>
          </p:cNvPr>
          <p:cNvGraphicFramePr/>
          <p:nvPr>
            <p:extLst>
              <p:ext uri="{D42A27DB-BD31-4B8C-83A1-F6EECF244321}">
                <p14:modId xmlns:p14="http://schemas.microsoft.com/office/powerpoint/2010/main" val="331271012"/>
              </p:ext>
            </p:extLst>
          </p:nvPr>
        </p:nvGraphicFramePr>
        <p:xfrm>
          <a:off x="409307" y="2633775"/>
          <a:ext cx="8273139" cy="19063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ADA505F-7BFF-4533-876D-5013672852F8}"/>
              </a:ext>
            </a:extLst>
          </p:cNvPr>
          <p:cNvSpPr>
            <a:spLocks noGrp="1"/>
          </p:cNvSpPr>
          <p:nvPr>
            <p:ph type="ctrTitle"/>
          </p:nvPr>
        </p:nvSpPr>
        <p:spPr/>
        <p:txBody>
          <a:bodyPr/>
          <a:lstStyle/>
          <a:p>
            <a:r>
              <a:rPr lang="en-NZ" dirty="0"/>
              <a:t>Information provision</a:t>
            </a:r>
          </a:p>
        </p:txBody>
      </p:sp>
      <p:sp>
        <p:nvSpPr>
          <p:cNvPr id="3" name="Text Placeholder 2">
            <a:extLst>
              <a:ext uri="{FF2B5EF4-FFF2-40B4-BE49-F238E27FC236}">
                <a16:creationId xmlns:a16="http://schemas.microsoft.com/office/drawing/2014/main" id="{9C0A87E4-1811-4B68-8BEA-EFB6AFFF535F}"/>
              </a:ext>
            </a:extLst>
          </p:cNvPr>
          <p:cNvSpPr>
            <a:spLocks noGrp="1"/>
          </p:cNvSpPr>
          <p:nvPr>
            <p:ph type="body" sz="quarter" idx="11"/>
          </p:nvPr>
        </p:nvSpPr>
        <p:spPr/>
        <p:txBody>
          <a:bodyPr/>
          <a:lstStyle/>
          <a:p>
            <a:r>
              <a:rPr lang="en-NZ" dirty="0">
                <a:solidFill>
                  <a:schemeClr val="tx1"/>
                </a:solidFill>
              </a:rPr>
              <a:t>Most residents have seen </a:t>
            </a:r>
            <a:r>
              <a:rPr lang="en-NZ" i="1" dirty="0">
                <a:solidFill>
                  <a:schemeClr val="tx1"/>
                </a:solidFill>
              </a:rPr>
              <a:t>Rates information </a:t>
            </a:r>
            <a:r>
              <a:rPr lang="en-NZ" dirty="0">
                <a:solidFill>
                  <a:schemeClr val="tx1"/>
                </a:solidFill>
              </a:rPr>
              <a:t>and the </a:t>
            </a:r>
            <a:r>
              <a:rPr lang="en-NZ" i="1" dirty="0">
                <a:solidFill>
                  <a:schemeClr val="tx1"/>
                </a:solidFill>
              </a:rPr>
              <a:t>District Diary/Community Noticeboard</a:t>
            </a:r>
            <a:r>
              <a:rPr lang="en-NZ" dirty="0">
                <a:solidFill>
                  <a:schemeClr val="tx1"/>
                </a:solidFill>
              </a:rPr>
              <a:t>. Satisfaction with the </a:t>
            </a:r>
            <a:r>
              <a:rPr lang="en-NZ" i="1" dirty="0">
                <a:solidFill>
                  <a:schemeClr val="tx1"/>
                </a:solidFill>
              </a:rPr>
              <a:t>Quality of information about Council activities </a:t>
            </a:r>
            <a:r>
              <a:rPr lang="en-NZ" dirty="0">
                <a:solidFill>
                  <a:schemeClr val="tx1"/>
                </a:solidFill>
              </a:rPr>
              <a:t>has increased slightly to 94%.</a:t>
            </a:r>
          </a:p>
        </p:txBody>
      </p:sp>
      <p:graphicFrame>
        <p:nvGraphicFramePr>
          <p:cNvPr id="4" name="Table 7">
            <a:extLst>
              <a:ext uri="{FF2B5EF4-FFF2-40B4-BE49-F238E27FC236}">
                <a16:creationId xmlns:a16="http://schemas.microsoft.com/office/drawing/2014/main" id="{33981BF2-8CED-47F9-94C7-BBAB6FDB1523}"/>
              </a:ext>
            </a:extLst>
          </p:cNvPr>
          <p:cNvGraphicFramePr>
            <a:graphicFrameLocks noGrp="1"/>
          </p:cNvGraphicFramePr>
          <p:nvPr>
            <p:extLst>
              <p:ext uri="{D42A27DB-BD31-4B8C-83A1-F6EECF244321}">
                <p14:modId xmlns:p14="http://schemas.microsoft.com/office/powerpoint/2010/main" val="4104021279"/>
              </p:ext>
            </p:extLst>
          </p:nvPr>
        </p:nvGraphicFramePr>
        <p:xfrm>
          <a:off x="5041782" y="4774400"/>
          <a:ext cx="3248778" cy="980670"/>
        </p:xfrm>
        <a:graphic>
          <a:graphicData uri="http://schemas.openxmlformats.org/drawingml/2006/table">
            <a:tbl>
              <a:tblPr firstRow="1" bandRow="1">
                <a:tableStyleId>{2D5ABB26-0587-4C30-8999-92F81FD0307C}</a:tableStyleId>
              </a:tblPr>
              <a:tblGrid>
                <a:gridCol w="541463">
                  <a:extLst>
                    <a:ext uri="{9D8B030D-6E8A-4147-A177-3AD203B41FA5}">
                      <a16:colId xmlns:a16="http://schemas.microsoft.com/office/drawing/2014/main" val="3956625407"/>
                    </a:ext>
                  </a:extLst>
                </a:gridCol>
                <a:gridCol w="541463">
                  <a:extLst>
                    <a:ext uri="{9D8B030D-6E8A-4147-A177-3AD203B41FA5}">
                      <a16:colId xmlns:a16="http://schemas.microsoft.com/office/drawing/2014/main" val="418057589"/>
                    </a:ext>
                  </a:extLst>
                </a:gridCol>
                <a:gridCol w="541463">
                  <a:extLst>
                    <a:ext uri="{9D8B030D-6E8A-4147-A177-3AD203B41FA5}">
                      <a16:colId xmlns:a16="http://schemas.microsoft.com/office/drawing/2014/main" val="2094602467"/>
                    </a:ext>
                  </a:extLst>
                </a:gridCol>
                <a:gridCol w="541463">
                  <a:extLst>
                    <a:ext uri="{9D8B030D-6E8A-4147-A177-3AD203B41FA5}">
                      <a16:colId xmlns:a16="http://schemas.microsoft.com/office/drawing/2014/main" val="108412112"/>
                    </a:ext>
                  </a:extLst>
                </a:gridCol>
                <a:gridCol w="541463">
                  <a:extLst>
                    <a:ext uri="{9D8B030D-6E8A-4147-A177-3AD203B41FA5}">
                      <a16:colId xmlns:a16="http://schemas.microsoft.com/office/drawing/2014/main" val="1192004097"/>
                    </a:ext>
                  </a:extLst>
                </a:gridCol>
                <a:gridCol w="541463">
                  <a:extLst>
                    <a:ext uri="{9D8B030D-6E8A-4147-A177-3AD203B41FA5}">
                      <a16:colId xmlns:a16="http://schemas.microsoft.com/office/drawing/2014/main" val="1837925760"/>
                    </a:ext>
                  </a:extLst>
                </a:gridCol>
              </a:tblGrid>
              <a:tr h="490335">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490335">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a:r>
                        <a:rPr lang="en-NZ" sz="1100" b="0" i="0" dirty="0">
                          <a:latin typeface="+mn-lt"/>
                        </a:rPr>
                        <a:t>95%</a:t>
                      </a:r>
                    </a:p>
                  </a:txBody>
                  <a:tcPr anchor="ctr"/>
                </a:tc>
                <a:tc>
                  <a:txBody>
                    <a:bodyPr/>
                    <a:lstStyle/>
                    <a:p>
                      <a:pPr algn="ctr"/>
                      <a:r>
                        <a:rPr lang="en-NZ" sz="1100" b="0" i="0" dirty="0">
                          <a:latin typeface="+mn-lt"/>
                        </a:rPr>
                        <a:t>93%</a:t>
                      </a:r>
                    </a:p>
                  </a:txBody>
                  <a:tcPr anchor="ctr"/>
                </a:tc>
                <a:extLst>
                  <a:ext uri="{0D108BD9-81ED-4DB2-BD59-A6C34878D82A}">
                    <a16:rowId xmlns:a16="http://schemas.microsoft.com/office/drawing/2014/main" val="2560416338"/>
                  </a:ext>
                </a:extLst>
              </a:tr>
            </a:tbl>
          </a:graphicData>
        </a:graphic>
      </p:graphicFrame>
      <p:graphicFrame>
        <p:nvGraphicFramePr>
          <p:cNvPr id="5" name="Chart 4">
            <a:extLst>
              <a:ext uri="{FF2B5EF4-FFF2-40B4-BE49-F238E27FC236}">
                <a16:creationId xmlns:a16="http://schemas.microsoft.com/office/drawing/2014/main" id="{73C8F1B7-00AB-4DB5-B1F3-22FFBF972464}"/>
              </a:ext>
            </a:extLst>
          </p:cNvPr>
          <p:cNvGraphicFramePr/>
          <p:nvPr>
            <p:extLst>
              <p:ext uri="{D42A27DB-BD31-4B8C-83A1-F6EECF244321}">
                <p14:modId xmlns:p14="http://schemas.microsoft.com/office/powerpoint/2010/main" val="3882908643"/>
              </p:ext>
            </p:extLst>
          </p:nvPr>
        </p:nvGraphicFramePr>
        <p:xfrm>
          <a:off x="478971" y="5129227"/>
          <a:ext cx="4562812" cy="9545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4AE73C9-EC9E-42DA-96AD-F1B273A00A06}"/>
              </a:ext>
            </a:extLst>
          </p:cNvPr>
          <p:cNvSpPr txBox="1"/>
          <p:nvPr/>
        </p:nvSpPr>
        <p:spPr>
          <a:xfrm>
            <a:off x="5570691" y="4643594"/>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D0FC274B-F70E-4483-A371-2800C7544F9D}"/>
              </a:ext>
            </a:extLst>
          </p:cNvPr>
          <p:cNvSpPr txBox="1"/>
          <p:nvPr/>
        </p:nvSpPr>
        <p:spPr>
          <a:xfrm>
            <a:off x="35496" y="6200501"/>
            <a:ext cx="7418052" cy="634155"/>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182563" indent="-182563"/>
            <a:r>
              <a:rPr lang="en-GB" sz="650" dirty="0">
                <a:solidFill>
                  <a:srgbClr val="333333"/>
                </a:solidFill>
                <a:latin typeface="Verdana"/>
                <a:ea typeface="Verdana"/>
                <a:cs typeface="Verdana" panose="020B0604030504040204" pitchFamily="34" charset="0"/>
              </a:rPr>
              <a:t>1.	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182563" indent="-182563">
              <a:buFont typeface="+mj-lt"/>
              <a:buAutoNum type="arabicPeriod"/>
            </a:pPr>
            <a:r>
              <a:rPr lang="en-GB" sz="650" dirty="0">
                <a:solidFill>
                  <a:srgbClr val="333333"/>
                </a:solidFill>
                <a:latin typeface="Verdana"/>
                <a:ea typeface="Verdana"/>
                <a:cs typeface="Verdana" panose="020B0604030504040204" pitchFamily="34" charset="0"/>
              </a:rPr>
              <a:t>IN11: Council publishes a range of information specifically for the community. Which of the following have you seen or read in the past 12 months?</a:t>
            </a:r>
          </a:p>
          <a:p>
            <a:pPr marL="182563" indent="-182563">
              <a:buFont typeface="+mj-lt"/>
              <a:buAutoNum type="arabicPeriod"/>
            </a:pPr>
            <a:r>
              <a:rPr lang="en-GB" sz="650" dirty="0">
                <a:solidFill>
                  <a:srgbClr val="333333"/>
                </a:solidFill>
                <a:latin typeface="Verdana"/>
                <a:ea typeface="Verdana"/>
                <a:cs typeface="Verdana" panose="020B0604030504040204" pitchFamily="34" charset="0"/>
              </a:rPr>
              <a:t>PER1.2: Are you satisfied or dissatisfied with the quality of the information Council supplies to the community about Council activities and events? </a:t>
            </a:r>
          </a:p>
        </p:txBody>
      </p:sp>
      <p:sp>
        <p:nvSpPr>
          <p:cNvPr id="13" name="TextBox 12">
            <a:extLst>
              <a:ext uri="{FF2B5EF4-FFF2-40B4-BE49-F238E27FC236}">
                <a16:creationId xmlns:a16="http://schemas.microsoft.com/office/drawing/2014/main" id="{272E4540-4395-4ED1-A5CF-DAE3FAAD14B2}"/>
              </a:ext>
            </a:extLst>
          </p:cNvPr>
          <p:cNvSpPr txBox="1"/>
          <p:nvPr/>
        </p:nvSpPr>
        <p:spPr>
          <a:xfrm>
            <a:off x="478971" y="4597337"/>
            <a:ext cx="2579616" cy="261610"/>
          </a:xfrm>
          <a:prstGeom prst="rect">
            <a:avLst/>
          </a:prstGeom>
          <a:noFill/>
        </p:spPr>
        <p:txBody>
          <a:bodyPr wrap="square" rtlCol="0">
            <a:spAutoFit/>
          </a:bodyPr>
          <a:lstStyle/>
          <a:p>
            <a:r>
              <a:rPr lang="en-NZ" sz="1100" b="1" dirty="0"/>
              <a:t>Satisfaction with information provided</a:t>
            </a:r>
          </a:p>
        </p:txBody>
      </p:sp>
      <p:cxnSp>
        <p:nvCxnSpPr>
          <p:cNvPr id="15" name="Straight Connector 14">
            <a:extLst>
              <a:ext uri="{FF2B5EF4-FFF2-40B4-BE49-F238E27FC236}">
                <a16:creationId xmlns:a16="http://schemas.microsoft.com/office/drawing/2014/main" id="{577537C8-79E7-4551-BAD5-0C32ADFD3391}"/>
              </a:ext>
            </a:extLst>
          </p:cNvPr>
          <p:cNvCxnSpPr>
            <a:cxnSpLocks/>
          </p:cNvCxnSpPr>
          <p:nvPr/>
        </p:nvCxnSpPr>
        <p:spPr>
          <a:xfrm>
            <a:off x="7206703" y="4677536"/>
            <a:ext cx="0" cy="113497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86BCC2-5C73-4E53-BDA7-BE3800C5D289}"/>
              </a:ext>
            </a:extLst>
          </p:cNvPr>
          <p:cNvCxnSpPr>
            <a:cxnSpLocks/>
          </p:cNvCxnSpPr>
          <p:nvPr/>
        </p:nvCxnSpPr>
        <p:spPr>
          <a:xfrm flipH="1">
            <a:off x="339634" y="4534464"/>
            <a:ext cx="820347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A146EB5-EE95-45D6-82F1-0BC6D284901C}"/>
              </a:ext>
            </a:extLst>
          </p:cNvPr>
          <p:cNvSpPr txBox="1"/>
          <p:nvPr/>
        </p:nvSpPr>
        <p:spPr>
          <a:xfrm>
            <a:off x="3326654" y="4889292"/>
            <a:ext cx="760078" cy="261610"/>
          </a:xfrm>
          <a:prstGeom prst="rect">
            <a:avLst/>
          </a:prstGeom>
          <a:noFill/>
        </p:spPr>
        <p:txBody>
          <a:bodyPr wrap="square" rtlCol="0">
            <a:spAutoFit/>
          </a:bodyPr>
          <a:lstStyle/>
          <a:p>
            <a:pPr algn="ctr"/>
            <a:r>
              <a:rPr lang="en-NZ" sz="1100" b="1" dirty="0"/>
              <a:t>2021/22</a:t>
            </a:r>
          </a:p>
        </p:txBody>
      </p:sp>
      <p:sp>
        <p:nvSpPr>
          <p:cNvPr id="19" name="TextBox 18">
            <a:extLst>
              <a:ext uri="{FF2B5EF4-FFF2-40B4-BE49-F238E27FC236}">
                <a16:creationId xmlns:a16="http://schemas.microsoft.com/office/drawing/2014/main" id="{FB9DFAFB-F315-4816-BDA6-5523CEE2ED9D}"/>
              </a:ext>
            </a:extLst>
          </p:cNvPr>
          <p:cNvSpPr txBox="1"/>
          <p:nvPr/>
        </p:nvSpPr>
        <p:spPr>
          <a:xfrm>
            <a:off x="2925253" y="2128012"/>
            <a:ext cx="3310911" cy="261610"/>
          </a:xfrm>
          <a:prstGeom prst="rect">
            <a:avLst/>
          </a:prstGeom>
          <a:noFill/>
        </p:spPr>
        <p:txBody>
          <a:bodyPr wrap="square" rtlCol="0">
            <a:spAutoFit/>
          </a:bodyPr>
          <a:lstStyle/>
          <a:p>
            <a:pPr algn="ctr"/>
            <a:r>
              <a:rPr lang="en-NZ" sz="1100" b="1" dirty="0"/>
              <a:t>Have seen or read in the last 12 months (2021/22)</a:t>
            </a:r>
          </a:p>
        </p:txBody>
      </p:sp>
      <p:sp>
        <p:nvSpPr>
          <p:cNvPr id="10" name="TextBox 9">
            <a:extLst>
              <a:ext uri="{FF2B5EF4-FFF2-40B4-BE49-F238E27FC236}">
                <a16:creationId xmlns:a16="http://schemas.microsoft.com/office/drawing/2014/main" id="{32126573-4998-4F4F-B858-912FFDA08620}"/>
              </a:ext>
            </a:extLst>
          </p:cNvPr>
          <p:cNvSpPr txBox="1"/>
          <p:nvPr/>
        </p:nvSpPr>
        <p:spPr>
          <a:xfrm>
            <a:off x="7282523" y="4643594"/>
            <a:ext cx="714100" cy="261610"/>
          </a:xfrm>
          <a:prstGeom prst="rect">
            <a:avLst/>
          </a:prstGeom>
          <a:noFill/>
        </p:spPr>
        <p:txBody>
          <a:bodyPr wrap="square" rtlCol="0">
            <a:spAutoFit/>
          </a:bodyPr>
          <a:lstStyle/>
          <a:p>
            <a:pPr algn="ctr"/>
            <a:r>
              <a:rPr lang="en-NZ" sz="1100" b="1" dirty="0"/>
              <a:t>2021/22</a:t>
            </a:r>
          </a:p>
        </p:txBody>
      </p:sp>
      <p:grpSp>
        <p:nvGrpSpPr>
          <p:cNvPr id="31" name="Group 30">
            <a:extLst>
              <a:ext uri="{FF2B5EF4-FFF2-40B4-BE49-F238E27FC236}">
                <a16:creationId xmlns:a16="http://schemas.microsoft.com/office/drawing/2014/main" id="{E91E703A-2ADF-4AF6-9C1F-F4E35876F428}"/>
              </a:ext>
            </a:extLst>
          </p:cNvPr>
          <p:cNvGrpSpPr/>
          <p:nvPr/>
        </p:nvGrpSpPr>
        <p:grpSpPr>
          <a:xfrm>
            <a:off x="6943140" y="6376060"/>
            <a:ext cx="1960803" cy="447047"/>
            <a:chOff x="-6175365" y="7289658"/>
            <a:chExt cx="1960803" cy="447047"/>
          </a:xfrm>
        </p:grpSpPr>
        <p:grpSp>
          <p:nvGrpSpPr>
            <p:cNvPr id="32" name="Group 31">
              <a:extLst>
                <a:ext uri="{FF2B5EF4-FFF2-40B4-BE49-F238E27FC236}">
                  <a16:creationId xmlns:a16="http://schemas.microsoft.com/office/drawing/2014/main" id="{B571F3BA-209C-4888-BD17-8629208E97A0}"/>
                </a:ext>
              </a:extLst>
            </p:cNvPr>
            <p:cNvGrpSpPr/>
            <p:nvPr/>
          </p:nvGrpSpPr>
          <p:grpSpPr>
            <a:xfrm>
              <a:off x="-5348127" y="7289658"/>
              <a:ext cx="1133565" cy="441380"/>
              <a:chOff x="7471343" y="6121184"/>
              <a:chExt cx="1511420" cy="588507"/>
            </a:xfrm>
          </p:grpSpPr>
          <p:sp>
            <p:nvSpPr>
              <p:cNvPr id="40" name="TextBox 13">
                <a:extLst>
                  <a:ext uri="{FF2B5EF4-FFF2-40B4-BE49-F238E27FC236}">
                    <a16:creationId xmlns:a16="http://schemas.microsoft.com/office/drawing/2014/main" id="{15C01AA3-3807-47A1-9B60-41ED75882761}"/>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1" name="TextBox 14">
                <a:extLst>
                  <a:ext uri="{FF2B5EF4-FFF2-40B4-BE49-F238E27FC236}">
                    <a16:creationId xmlns:a16="http://schemas.microsoft.com/office/drawing/2014/main" id="{7C87F5CB-351C-43E8-A586-F28FB62A3C18}"/>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2" name="TextBox 13">
                <a:extLst>
                  <a:ext uri="{FF2B5EF4-FFF2-40B4-BE49-F238E27FC236}">
                    <a16:creationId xmlns:a16="http://schemas.microsoft.com/office/drawing/2014/main" id="{52795839-0F01-47B6-B155-6AC9DAC8BEC9}"/>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3" name="Group 32">
              <a:extLst>
                <a:ext uri="{FF2B5EF4-FFF2-40B4-BE49-F238E27FC236}">
                  <a16:creationId xmlns:a16="http://schemas.microsoft.com/office/drawing/2014/main" id="{FA2E1C5E-011B-4894-8C39-430226DC1EC5}"/>
                </a:ext>
              </a:extLst>
            </p:cNvPr>
            <p:cNvGrpSpPr/>
            <p:nvPr/>
          </p:nvGrpSpPr>
          <p:grpSpPr>
            <a:xfrm>
              <a:off x="-6175365" y="7294753"/>
              <a:ext cx="936107" cy="441952"/>
              <a:chOff x="7181793" y="6110869"/>
              <a:chExt cx="1248142" cy="589270"/>
            </a:xfrm>
          </p:grpSpPr>
          <p:grpSp>
            <p:nvGrpSpPr>
              <p:cNvPr id="34" name="Group 33">
                <a:extLst>
                  <a:ext uri="{FF2B5EF4-FFF2-40B4-BE49-F238E27FC236}">
                    <a16:creationId xmlns:a16="http://schemas.microsoft.com/office/drawing/2014/main" id="{ED015D78-E693-4BFC-8B32-645B42BE0B1F}"/>
                  </a:ext>
                </a:extLst>
              </p:cNvPr>
              <p:cNvGrpSpPr/>
              <p:nvPr/>
            </p:nvGrpSpPr>
            <p:grpSpPr>
              <a:xfrm>
                <a:off x="7181793" y="6291726"/>
                <a:ext cx="1248142" cy="408413"/>
                <a:chOff x="7576031" y="6004684"/>
                <a:chExt cx="1248142" cy="408413"/>
              </a:xfrm>
            </p:grpSpPr>
            <p:sp>
              <p:nvSpPr>
                <p:cNvPr id="36" name="TextBox 13">
                  <a:extLst>
                    <a:ext uri="{FF2B5EF4-FFF2-40B4-BE49-F238E27FC236}">
                      <a16:creationId xmlns:a16="http://schemas.microsoft.com/office/drawing/2014/main" id="{A58F2BEB-F239-4BE5-8EF4-74E0C9890E9B}"/>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7" name="TextBox 14">
                  <a:extLst>
                    <a:ext uri="{FF2B5EF4-FFF2-40B4-BE49-F238E27FC236}">
                      <a16:creationId xmlns:a16="http://schemas.microsoft.com/office/drawing/2014/main" id="{51DA8892-E264-4708-ABF4-CF1C797CE73E}"/>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8" name="Isosceles Triangle 37">
                  <a:extLst>
                    <a:ext uri="{FF2B5EF4-FFF2-40B4-BE49-F238E27FC236}">
                      <a16:creationId xmlns:a16="http://schemas.microsoft.com/office/drawing/2014/main" id="{7B44E70C-9AB1-4ABC-93EE-3F3E418B4D29}"/>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9" name="Isosceles Triangle 38">
                  <a:extLst>
                    <a:ext uri="{FF2B5EF4-FFF2-40B4-BE49-F238E27FC236}">
                      <a16:creationId xmlns:a16="http://schemas.microsoft.com/office/drawing/2014/main" id="{43E54F65-D211-4779-8EB0-7588467641C3}"/>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5" name="TextBox 13">
                <a:extLst>
                  <a:ext uri="{FF2B5EF4-FFF2-40B4-BE49-F238E27FC236}">
                    <a16:creationId xmlns:a16="http://schemas.microsoft.com/office/drawing/2014/main" id="{E4C02D71-4373-4B90-BBA3-F20DCE117B1A}"/>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1989836180"/>
      </p:ext>
    </p:extLst>
  </p:cSld>
  <p:clrMapOvr>
    <a:masterClrMapping/>
  </p:clrMapOvr>
  <p:transition>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0DA6-AB49-4C02-9B74-AF08386121BF}"/>
              </a:ext>
            </a:extLst>
          </p:cNvPr>
          <p:cNvSpPr>
            <a:spLocks noGrp="1"/>
          </p:cNvSpPr>
          <p:nvPr>
            <p:ph type="ctrTitle"/>
          </p:nvPr>
        </p:nvSpPr>
        <p:spPr/>
        <p:txBody>
          <a:bodyPr/>
          <a:lstStyle/>
          <a:p>
            <a:r>
              <a:rPr lang="en-NZ" dirty="0"/>
              <a:t>Organisational performance: Trend in satisfaction (2016-2022)</a:t>
            </a:r>
          </a:p>
        </p:txBody>
      </p:sp>
      <p:sp>
        <p:nvSpPr>
          <p:cNvPr id="3" name="Text Placeholder 2">
            <a:extLst>
              <a:ext uri="{FF2B5EF4-FFF2-40B4-BE49-F238E27FC236}">
                <a16:creationId xmlns:a16="http://schemas.microsoft.com/office/drawing/2014/main" id="{FC576228-ACAC-4634-8B4E-F64BA2019F98}"/>
              </a:ext>
            </a:extLst>
          </p:cNvPr>
          <p:cNvSpPr>
            <a:spLocks noGrp="1"/>
          </p:cNvSpPr>
          <p:nvPr>
            <p:ph type="body" sz="quarter" idx="11"/>
          </p:nvPr>
        </p:nvSpPr>
        <p:spPr/>
        <p:txBody>
          <a:bodyPr/>
          <a:lstStyle/>
          <a:p>
            <a:r>
              <a:rPr lang="en-NZ" dirty="0">
                <a:solidFill>
                  <a:schemeClr val="tx1"/>
                </a:solidFill>
              </a:rPr>
              <a:t>Satisfaction with the </a:t>
            </a:r>
            <a:r>
              <a:rPr lang="en-NZ" i="1" dirty="0">
                <a:solidFill>
                  <a:schemeClr val="tx1"/>
                </a:solidFill>
              </a:rPr>
              <a:t>Quality of information published by Council </a:t>
            </a:r>
            <a:r>
              <a:rPr lang="en-NZ" dirty="0">
                <a:solidFill>
                  <a:schemeClr val="tx1"/>
                </a:solidFill>
              </a:rPr>
              <a:t>increases slightly and continues to be at a high level recording a 94% satisfied result. Satisfaction with Council’s </a:t>
            </a:r>
            <a:r>
              <a:rPr lang="en-NZ" i="1" dirty="0">
                <a:solidFill>
                  <a:schemeClr val="tx1"/>
                </a:solidFill>
              </a:rPr>
              <a:t>Website</a:t>
            </a:r>
            <a:r>
              <a:rPr lang="en-NZ" dirty="0">
                <a:solidFill>
                  <a:schemeClr val="tx1"/>
                </a:solidFill>
              </a:rPr>
              <a:t> remains consistent at 89%.</a:t>
            </a:r>
          </a:p>
        </p:txBody>
      </p:sp>
      <p:sp>
        <p:nvSpPr>
          <p:cNvPr id="5" name="TextBox 4">
            <a:extLst>
              <a:ext uri="{FF2B5EF4-FFF2-40B4-BE49-F238E27FC236}">
                <a16:creationId xmlns:a16="http://schemas.microsoft.com/office/drawing/2014/main" id="{50CE87D8-6F64-42A4-87DA-BC193564C749}"/>
              </a:ext>
            </a:extLst>
          </p:cNvPr>
          <p:cNvSpPr txBox="1"/>
          <p:nvPr/>
        </p:nvSpPr>
        <p:spPr>
          <a:xfrm>
            <a:off x="26127" y="6233337"/>
            <a:ext cx="7418052" cy="569392"/>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IN11: Council publishes a range of information specifically for the community. Which of the following have you seen or read in the past 12 months?</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PER1.2: Are you satisfied or dissatisfied with the quality of the information Council supplies to the community about Council activities and events? </a:t>
            </a:r>
          </a:p>
        </p:txBody>
      </p:sp>
      <p:graphicFrame>
        <p:nvGraphicFramePr>
          <p:cNvPr id="7" name="Chart 6">
            <a:extLst>
              <a:ext uri="{FF2B5EF4-FFF2-40B4-BE49-F238E27FC236}">
                <a16:creationId xmlns:a16="http://schemas.microsoft.com/office/drawing/2014/main" id="{E8B2BEAE-3279-488D-ACE3-4EB1ECAAF16F}"/>
              </a:ext>
            </a:extLst>
          </p:cNvPr>
          <p:cNvGraphicFramePr/>
          <p:nvPr>
            <p:extLst>
              <p:ext uri="{D42A27DB-BD31-4B8C-83A1-F6EECF244321}">
                <p14:modId xmlns:p14="http://schemas.microsoft.com/office/powerpoint/2010/main" val="3698929074"/>
              </p:ext>
            </p:extLst>
          </p:nvPr>
        </p:nvGraphicFramePr>
        <p:xfrm>
          <a:off x="452846" y="2458335"/>
          <a:ext cx="8281851" cy="3548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1353247"/>
      </p:ext>
    </p:extLst>
  </p:cSld>
  <p:clrMapOvr>
    <a:masterClrMapping/>
  </p:clrMapOvr>
  <p:transition>
    <p:split orient="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93D7-52F1-43E9-AC74-8202BE19A3D9}"/>
              </a:ext>
            </a:extLst>
          </p:cNvPr>
          <p:cNvSpPr>
            <a:spLocks noGrp="1"/>
          </p:cNvSpPr>
          <p:nvPr>
            <p:ph type="ctrTitle"/>
          </p:nvPr>
        </p:nvSpPr>
        <p:spPr/>
        <p:txBody>
          <a:bodyPr/>
          <a:lstStyle/>
          <a:p>
            <a:r>
              <a:rPr lang="en-NZ" dirty="0"/>
              <a:t>Contact with Ashburton District Council: Satisfaction</a:t>
            </a:r>
          </a:p>
        </p:txBody>
      </p:sp>
      <p:sp>
        <p:nvSpPr>
          <p:cNvPr id="3" name="Text Placeholder 2">
            <a:extLst>
              <a:ext uri="{FF2B5EF4-FFF2-40B4-BE49-F238E27FC236}">
                <a16:creationId xmlns:a16="http://schemas.microsoft.com/office/drawing/2014/main" id="{F9EB2F6B-4E9C-4D60-A20E-DB2016F8A08A}"/>
              </a:ext>
            </a:extLst>
          </p:cNvPr>
          <p:cNvSpPr>
            <a:spLocks noGrp="1"/>
          </p:cNvSpPr>
          <p:nvPr>
            <p:ph type="body" sz="quarter" idx="11"/>
          </p:nvPr>
        </p:nvSpPr>
        <p:spPr/>
        <p:txBody>
          <a:bodyPr/>
          <a:lstStyle/>
          <a:p>
            <a:r>
              <a:rPr lang="en-NZ" dirty="0">
                <a:solidFill>
                  <a:schemeClr val="tx1"/>
                </a:solidFill>
              </a:rPr>
              <a:t>Contact </a:t>
            </a:r>
            <a:r>
              <a:rPr lang="en-NZ" i="1" dirty="0">
                <a:solidFill>
                  <a:schemeClr val="tx1"/>
                </a:solidFill>
              </a:rPr>
              <a:t>In person </a:t>
            </a:r>
            <a:r>
              <a:rPr lang="en-NZ" dirty="0">
                <a:solidFill>
                  <a:schemeClr val="tx1"/>
                </a:solidFill>
              </a:rPr>
              <a:t>remains the method with highest satisfaction (93%) followed by </a:t>
            </a:r>
            <a:r>
              <a:rPr lang="en-NZ" i="1" dirty="0">
                <a:solidFill>
                  <a:schemeClr val="tx1"/>
                </a:solidFill>
              </a:rPr>
              <a:t>By phone </a:t>
            </a:r>
            <a:r>
              <a:rPr lang="en-NZ" dirty="0">
                <a:solidFill>
                  <a:schemeClr val="tx1"/>
                </a:solidFill>
              </a:rPr>
              <a:t>(86%) then </a:t>
            </a:r>
            <a:r>
              <a:rPr lang="en-NZ" i="1" dirty="0">
                <a:solidFill>
                  <a:schemeClr val="tx1"/>
                </a:solidFill>
              </a:rPr>
              <a:t>In writing </a:t>
            </a:r>
            <a:r>
              <a:rPr lang="en-NZ" dirty="0">
                <a:solidFill>
                  <a:schemeClr val="tx1"/>
                </a:solidFill>
              </a:rPr>
              <a:t>(81%). Satisfaction amongst those who contacted Council </a:t>
            </a:r>
            <a:r>
              <a:rPr lang="en-NZ" i="1" dirty="0">
                <a:solidFill>
                  <a:schemeClr val="tx1"/>
                </a:solidFill>
              </a:rPr>
              <a:t>Online through the Council website </a:t>
            </a:r>
            <a:r>
              <a:rPr lang="en-NZ" dirty="0">
                <a:solidFill>
                  <a:schemeClr val="tx1"/>
                </a:solidFill>
              </a:rPr>
              <a:t>has decreased significantly year-on-year.</a:t>
            </a:r>
            <a:endParaRPr lang="en-NZ" i="1" dirty="0">
              <a:solidFill>
                <a:schemeClr val="tx1"/>
              </a:solidFill>
            </a:endParaRPr>
          </a:p>
        </p:txBody>
      </p:sp>
      <p:graphicFrame>
        <p:nvGraphicFramePr>
          <p:cNvPr id="4" name="Table 7">
            <a:extLst>
              <a:ext uri="{FF2B5EF4-FFF2-40B4-BE49-F238E27FC236}">
                <a16:creationId xmlns:a16="http://schemas.microsoft.com/office/drawing/2014/main" id="{95269771-6F25-4381-A878-A9155AC87390}"/>
              </a:ext>
            </a:extLst>
          </p:cNvPr>
          <p:cNvGraphicFramePr>
            <a:graphicFrameLocks noGrp="1"/>
          </p:cNvGraphicFramePr>
          <p:nvPr>
            <p:extLst>
              <p:ext uri="{D42A27DB-BD31-4B8C-83A1-F6EECF244321}">
                <p14:modId xmlns:p14="http://schemas.microsoft.com/office/powerpoint/2010/main" val="272155901"/>
              </p:ext>
            </p:extLst>
          </p:nvPr>
        </p:nvGraphicFramePr>
        <p:xfrm>
          <a:off x="5020741" y="2400854"/>
          <a:ext cx="3635580" cy="3484098"/>
        </p:xfrm>
        <a:graphic>
          <a:graphicData uri="http://schemas.openxmlformats.org/drawingml/2006/table">
            <a:tbl>
              <a:tblPr firstRow="1" bandRow="1">
                <a:tableStyleId>{2D5ABB26-0587-4C30-8999-92F81FD0307C}</a:tableStyleId>
              </a:tblPr>
              <a:tblGrid>
                <a:gridCol w="605930">
                  <a:extLst>
                    <a:ext uri="{9D8B030D-6E8A-4147-A177-3AD203B41FA5}">
                      <a16:colId xmlns:a16="http://schemas.microsoft.com/office/drawing/2014/main" val="265749768"/>
                    </a:ext>
                  </a:extLst>
                </a:gridCol>
                <a:gridCol w="605930">
                  <a:extLst>
                    <a:ext uri="{9D8B030D-6E8A-4147-A177-3AD203B41FA5}">
                      <a16:colId xmlns:a16="http://schemas.microsoft.com/office/drawing/2014/main" val="418057589"/>
                    </a:ext>
                  </a:extLst>
                </a:gridCol>
                <a:gridCol w="605930">
                  <a:extLst>
                    <a:ext uri="{9D8B030D-6E8A-4147-A177-3AD203B41FA5}">
                      <a16:colId xmlns:a16="http://schemas.microsoft.com/office/drawing/2014/main" val="2094602467"/>
                    </a:ext>
                  </a:extLst>
                </a:gridCol>
                <a:gridCol w="605930">
                  <a:extLst>
                    <a:ext uri="{9D8B030D-6E8A-4147-A177-3AD203B41FA5}">
                      <a16:colId xmlns:a16="http://schemas.microsoft.com/office/drawing/2014/main" val="108412112"/>
                    </a:ext>
                  </a:extLst>
                </a:gridCol>
                <a:gridCol w="605930">
                  <a:extLst>
                    <a:ext uri="{9D8B030D-6E8A-4147-A177-3AD203B41FA5}">
                      <a16:colId xmlns:a16="http://schemas.microsoft.com/office/drawing/2014/main" val="1192004097"/>
                    </a:ext>
                  </a:extLst>
                </a:gridCol>
                <a:gridCol w="605930">
                  <a:extLst>
                    <a:ext uri="{9D8B030D-6E8A-4147-A177-3AD203B41FA5}">
                      <a16:colId xmlns:a16="http://schemas.microsoft.com/office/drawing/2014/main" val="1837925760"/>
                    </a:ext>
                  </a:extLst>
                </a:gridCol>
              </a:tblGrid>
              <a:tr h="387122">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387122">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a:r>
                        <a:rPr lang="en-US" sz="1100" b="0" i="0" dirty="0">
                          <a:solidFill>
                            <a:schemeClr val="tx1"/>
                          </a:solidFill>
                          <a:latin typeface="+mn-lt"/>
                        </a:rPr>
                        <a:t>88%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83%</a:t>
                      </a:r>
                      <a:endParaRPr lang="en-NZ" sz="1100" b="0" i="0" dirty="0">
                        <a:solidFill>
                          <a:schemeClr val="tx1"/>
                        </a:solidFill>
                        <a:latin typeface="+mn-lt"/>
                      </a:endParaRPr>
                    </a:p>
                  </a:txBody>
                  <a:tcPr anchor="ctr"/>
                </a:tc>
                <a:extLst>
                  <a:ext uri="{0D108BD9-81ED-4DB2-BD59-A6C34878D82A}">
                    <a16:rowId xmlns:a16="http://schemas.microsoft.com/office/drawing/2014/main" val="2560416338"/>
                  </a:ext>
                </a:extLst>
              </a:tr>
              <a:tr h="387122">
                <a:tc>
                  <a:txBody>
                    <a:bodyPr/>
                    <a:lstStyle/>
                    <a:p>
                      <a:pPr algn="ctr" fontAlgn="b"/>
                      <a:r>
                        <a:rPr lang="en-NZ"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a:r>
                        <a:rPr lang="en-US" sz="1100" b="0" i="0" dirty="0">
                          <a:solidFill>
                            <a:schemeClr val="tx1"/>
                          </a:solidFill>
                          <a:latin typeface="+mn-lt"/>
                        </a:rPr>
                        <a:t>88%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83%</a:t>
                      </a:r>
                      <a:endParaRPr lang="en-NZ" sz="1100" b="0" i="0" dirty="0">
                        <a:solidFill>
                          <a:schemeClr val="tx1"/>
                        </a:solidFill>
                        <a:latin typeface="+mn-lt"/>
                      </a:endParaRPr>
                    </a:p>
                  </a:txBody>
                  <a:tcPr anchor="ctr"/>
                </a:tc>
                <a:extLst>
                  <a:ext uri="{0D108BD9-81ED-4DB2-BD59-A6C34878D82A}">
                    <a16:rowId xmlns:a16="http://schemas.microsoft.com/office/drawing/2014/main" val="2214530011"/>
                  </a:ext>
                </a:extLst>
              </a:tr>
              <a:tr h="387122">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a:r>
                        <a:rPr lang="en-US" sz="1100" b="0" i="0" dirty="0">
                          <a:solidFill>
                            <a:schemeClr val="tx1"/>
                          </a:solidFill>
                          <a:latin typeface="+mn-lt"/>
                        </a:rPr>
                        <a:t>94%</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90%</a:t>
                      </a:r>
                      <a:endParaRPr lang="en-NZ" sz="1100" b="0" i="0" dirty="0">
                        <a:solidFill>
                          <a:schemeClr val="tx1"/>
                        </a:solidFill>
                        <a:latin typeface="+mn-lt"/>
                      </a:endParaRPr>
                    </a:p>
                  </a:txBody>
                  <a:tcPr anchor="ctr"/>
                </a:tc>
                <a:extLst>
                  <a:ext uri="{0D108BD9-81ED-4DB2-BD59-A6C34878D82A}">
                    <a16:rowId xmlns:a16="http://schemas.microsoft.com/office/drawing/2014/main" val="2355972554"/>
                  </a:ext>
                </a:extLst>
              </a:tr>
              <a:tr h="387122">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a:r>
                        <a:rPr lang="en-US" sz="1100" b="0" i="0" dirty="0">
                          <a:solidFill>
                            <a:schemeClr val="tx1"/>
                          </a:solidFill>
                          <a:latin typeface="+mn-lt"/>
                        </a:rPr>
                        <a:t>83%</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77%</a:t>
                      </a:r>
                      <a:endParaRPr lang="en-NZ" sz="1100" b="0" i="0" dirty="0">
                        <a:solidFill>
                          <a:schemeClr val="tx1"/>
                        </a:solidFill>
                        <a:latin typeface="+mn-lt"/>
                      </a:endParaRPr>
                    </a:p>
                  </a:txBody>
                  <a:tcPr anchor="ctr"/>
                </a:tc>
                <a:extLst>
                  <a:ext uri="{0D108BD9-81ED-4DB2-BD59-A6C34878D82A}">
                    <a16:rowId xmlns:a16="http://schemas.microsoft.com/office/drawing/2014/main" val="76828495"/>
                  </a:ext>
                </a:extLst>
              </a:tr>
              <a:tr h="387122">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a:r>
                        <a:rPr lang="en-US" sz="1100" b="0" i="0" dirty="0">
                          <a:solidFill>
                            <a:schemeClr val="tx1"/>
                          </a:solidFill>
                          <a:latin typeface="+mn-lt"/>
                        </a:rPr>
                        <a:t>82%</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76%</a:t>
                      </a:r>
                      <a:endParaRPr lang="en-NZ" sz="1100" b="0" i="0" dirty="0">
                        <a:solidFill>
                          <a:schemeClr val="tx1"/>
                        </a:solidFill>
                        <a:latin typeface="+mn-lt"/>
                      </a:endParaRPr>
                    </a:p>
                  </a:txBody>
                  <a:tcPr anchor="ctr"/>
                </a:tc>
                <a:extLst>
                  <a:ext uri="{0D108BD9-81ED-4DB2-BD59-A6C34878D82A}">
                    <a16:rowId xmlns:a16="http://schemas.microsoft.com/office/drawing/2014/main" val="1321592414"/>
                  </a:ext>
                </a:extLst>
              </a:tr>
              <a:tr h="387122">
                <a:tc>
                  <a:txBody>
                    <a:bodyPr/>
                    <a:lstStyle/>
                    <a:p>
                      <a:pPr algn="ctr" fontAlgn="b"/>
                      <a:r>
                        <a:rPr lang="en-NZ"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a:r>
                        <a:rPr lang="en-US" sz="1100" b="0" i="0" dirty="0">
                          <a:solidFill>
                            <a:schemeClr val="tx1"/>
                          </a:solidFill>
                          <a:latin typeface="+mn-lt"/>
                        </a:rPr>
                        <a:t>80%</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82%</a:t>
                      </a:r>
                      <a:endParaRPr lang="en-NZ" sz="1100" b="0" i="0" dirty="0">
                        <a:solidFill>
                          <a:schemeClr val="tx1"/>
                        </a:solidFill>
                        <a:latin typeface="+mn-lt"/>
                      </a:endParaRPr>
                    </a:p>
                  </a:txBody>
                  <a:tcPr anchor="ctr"/>
                </a:tc>
                <a:extLst>
                  <a:ext uri="{0D108BD9-81ED-4DB2-BD59-A6C34878D82A}">
                    <a16:rowId xmlns:a16="http://schemas.microsoft.com/office/drawing/2014/main" val="517898942"/>
                  </a:ext>
                </a:extLst>
              </a:tr>
              <a:tr h="387122">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a:r>
                        <a:rPr lang="en-US" sz="1100" b="0" i="0" dirty="0">
                          <a:solidFill>
                            <a:schemeClr val="tx1"/>
                          </a:solidFill>
                          <a:latin typeface="+mn-lt"/>
                        </a:rPr>
                        <a:t>78%*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69%*</a:t>
                      </a:r>
                      <a:endParaRPr lang="en-NZ" sz="1100" b="0" i="0" dirty="0">
                        <a:solidFill>
                          <a:schemeClr val="tx1"/>
                        </a:solidFill>
                        <a:latin typeface="+mn-lt"/>
                      </a:endParaRPr>
                    </a:p>
                  </a:txBody>
                  <a:tcPr anchor="ctr"/>
                </a:tc>
                <a:extLst>
                  <a:ext uri="{0D108BD9-81ED-4DB2-BD59-A6C34878D82A}">
                    <a16:rowId xmlns:a16="http://schemas.microsoft.com/office/drawing/2014/main" val="456320641"/>
                  </a:ext>
                </a:extLst>
              </a:tr>
              <a:tr h="387122">
                <a:tc>
                  <a:txBody>
                    <a:bodyPr/>
                    <a:lstStyle/>
                    <a:p>
                      <a:pPr algn="ctr" fontAlgn="b"/>
                      <a:r>
                        <a:rPr lang="en-NZ"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a:r>
                        <a:rPr lang="en-US" sz="1100" b="0" i="0" dirty="0">
                          <a:solidFill>
                            <a:schemeClr val="tx1"/>
                          </a:solidFill>
                          <a:latin typeface="+mn-lt"/>
                        </a:rPr>
                        <a:t>68%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71%</a:t>
                      </a:r>
                      <a:endParaRPr lang="en-NZ" sz="1100" b="0" i="0" dirty="0">
                        <a:solidFill>
                          <a:schemeClr val="tx1"/>
                        </a:solidFill>
                        <a:latin typeface="+mn-lt"/>
                      </a:endParaRPr>
                    </a:p>
                  </a:txBody>
                  <a:tcPr anchor="ctr"/>
                </a:tc>
                <a:extLst>
                  <a:ext uri="{0D108BD9-81ED-4DB2-BD59-A6C34878D82A}">
                    <a16:rowId xmlns:a16="http://schemas.microsoft.com/office/drawing/2014/main" val="966007829"/>
                  </a:ext>
                </a:extLst>
              </a:tr>
            </a:tbl>
          </a:graphicData>
        </a:graphic>
      </p:graphicFrame>
      <p:graphicFrame>
        <p:nvGraphicFramePr>
          <p:cNvPr id="5" name="Chart 4">
            <a:extLst>
              <a:ext uri="{FF2B5EF4-FFF2-40B4-BE49-F238E27FC236}">
                <a16:creationId xmlns:a16="http://schemas.microsoft.com/office/drawing/2014/main" id="{78D77B6D-2BD1-4795-B413-76E88902548D}"/>
              </a:ext>
            </a:extLst>
          </p:cNvPr>
          <p:cNvGraphicFramePr/>
          <p:nvPr>
            <p:extLst>
              <p:ext uri="{D42A27DB-BD31-4B8C-83A1-F6EECF244321}">
                <p14:modId xmlns:p14="http://schemas.microsoft.com/office/powerpoint/2010/main" val="2060431405"/>
              </p:ext>
            </p:extLst>
          </p:nvPr>
        </p:nvGraphicFramePr>
        <p:xfrm>
          <a:off x="469547" y="2646124"/>
          <a:ext cx="4572237" cy="36324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32E4CB2-C451-40DF-A90D-C8848AF1F4C4}"/>
              </a:ext>
            </a:extLst>
          </p:cNvPr>
          <p:cNvSpPr txBox="1"/>
          <p:nvPr/>
        </p:nvSpPr>
        <p:spPr>
          <a:xfrm>
            <a:off x="5694233" y="2171289"/>
            <a:ext cx="847288" cy="261610"/>
          </a:xfrm>
          <a:prstGeom prst="rect">
            <a:avLst/>
          </a:prstGeom>
          <a:noFill/>
        </p:spPr>
        <p:txBody>
          <a:bodyPr wrap="square" rtlCol="0">
            <a:spAutoFit/>
          </a:bodyPr>
          <a:lstStyle/>
          <a:p>
            <a:r>
              <a:rPr lang="en-NZ" sz="1100" b="1" dirty="0"/>
              <a:t>% Satisfied</a:t>
            </a:r>
          </a:p>
        </p:txBody>
      </p:sp>
      <p:sp>
        <p:nvSpPr>
          <p:cNvPr id="9" name="TextBox 8">
            <a:extLst>
              <a:ext uri="{FF2B5EF4-FFF2-40B4-BE49-F238E27FC236}">
                <a16:creationId xmlns:a16="http://schemas.microsoft.com/office/drawing/2014/main" id="{BBDC882A-4C8F-4A63-8B4F-C905ABEA62BD}"/>
              </a:ext>
            </a:extLst>
          </p:cNvPr>
          <p:cNvSpPr txBox="1"/>
          <p:nvPr/>
        </p:nvSpPr>
        <p:spPr>
          <a:xfrm>
            <a:off x="43545" y="6258929"/>
            <a:ext cx="7418052" cy="5297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2021 n=947; 2020 n=950; urban n=407, rural n=440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IN2: Are you satisfied or dissatisfied with that contact with Council? Please only include options selected at question IN1.</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Are you satisfied or dissatisfied with the overall service you received when you contacted Council offices? </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 Caution – small sample size n&lt;30</a:t>
            </a:r>
          </a:p>
        </p:txBody>
      </p:sp>
      <p:cxnSp>
        <p:nvCxnSpPr>
          <p:cNvPr id="12" name="Straight Connector 11">
            <a:extLst>
              <a:ext uri="{FF2B5EF4-FFF2-40B4-BE49-F238E27FC236}">
                <a16:creationId xmlns:a16="http://schemas.microsoft.com/office/drawing/2014/main" id="{E781E054-58F2-428C-A169-C85A74B649D8}"/>
              </a:ext>
            </a:extLst>
          </p:cNvPr>
          <p:cNvCxnSpPr>
            <a:cxnSpLocks/>
          </p:cNvCxnSpPr>
          <p:nvPr/>
        </p:nvCxnSpPr>
        <p:spPr>
          <a:xfrm>
            <a:off x="7441515" y="2217410"/>
            <a:ext cx="0" cy="368204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5E8718-0FFB-4D6F-A096-284DF93D70DE}"/>
              </a:ext>
            </a:extLst>
          </p:cNvPr>
          <p:cNvCxnSpPr>
            <a:cxnSpLocks/>
          </p:cNvCxnSpPr>
          <p:nvPr/>
        </p:nvCxnSpPr>
        <p:spPr>
          <a:xfrm flipH="1">
            <a:off x="487679" y="3174631"/>
            <a:ext cx="815051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CABCDD5-0453-4BE5-BC6A-C1D1CAA859A9}"/>
              </a:ext>
            </a:extLst>
          </p:cNvPr>
          <p:cNvSpPr txBox="1"/>
          <p:nvPr/>
        </p:nvSpPr>
        <p:spPr>
          <a:xfrm>
            <a:off x="3369814" y="2457262"/>
            <a:ext cx="718209" cy="261610"/>
          </a:xfrm>
          <a:prstGeom prst="rect">
            <a:avLst/>
          </a:prstGeom>
          <a:noFill/>
        </p:spPr>
        <p:txBody>
          <a:bodyPr wrap="square" rtlCol="0">
            <a:spAutoFit/>
          </a:bodyPr>
          <a:lstStyle/>
          <a:p>
            <a:r>
              <a:rPr lang="en-NZ" sz="1100" b="1" dirty="0"/>
              <a:t>2021/22</a:t>
            </a:r>
          </a:p>
        </p:txBody>
      </p:sp>
      <p:sp>
        <p:nvSpPr>
          <p:cNvPr id="10" name="TextBox 9">
            <a:extLst>
              <a:ext uri="{FF2B5EF4-FFF2-40B4-BE49-F238E27FC236}">
                <a16:creationId xmlns:a16="http://schemas.microsoft.com/office/drawing/2014/main" id="{C00F6A76-29C7-4FCE-8BB1-3260F604D34D}"/>
              </a:ext>
            </a:extLst>
          </p:cNvPr>
          <p:cNvSpPr txBox="1"/>
          <p:nvPr/>
        </p:nvSpPr>
        <p:spPr>
          <a:xfrm>
            <a:off x="7608924" y="2171289"/>
            <a:ext cx="714103" cy="261610"/>
          </a:xfrm>
          <a:prstGeom prst="rect">
            <a:avLst/>
          </a:prstGeom>
          <a:noFill/>
        </p:spPr>
        <p:txBody>
          <a:bodyPr wrap="square" rtlCol="0">
            <a:spAutoFit/>
          </a:bodyPr>
          <a:lstStyle/>
          <a:p>
            <a:pPr algn="ctr"/>
            <a:r>
              <a:rPr lang="en-NZ" sz="1100" b="1" dirty="0"/>
              <a:t>2021/22</a:t>
            </a:r>
          </a:p>
        </p:txBody>
      </p:sp>
      <p:sp>
        <p:nvSpPr>
          <p:cNvPr id="33" name="Isosceles Triangle 32">
            <a:extLst>
              <a:ext uri="{FF2B5EF4-FFF2-40B4-BE49-F238E27FC236}">
                <a16:creationId xmlns:a16="http://schemas.microsoft.com/office/drawing/2014/main" id="{DEAFE619-1155-06D1-DF8B-C05C95663A03}"/>
              </a:ext>
            </a:extLst>
          </p:cNvPr>
          <p:cNvSpPr/>
          <p:nvPr/>
        </p:nvSpPr>
        <p:spPr>
          <a:xfrm rot="10800000">
            <a:off x="4140038" y="408575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4" name="Group 33">
            <a:extLst>
              <a:ext uri="{FF2B5EF4-FFF2-40B4-BE49-F238E27FC236}">
                <a16:creationId xmlns:a16="http://schemas.microsoft.com/office/drawing/2014/main" id="{6A2EF16A-B3A7-474D-A611-AC6F4CD7EDC1}"/>
              </a:ext>
            </a:extLst>
          </p:cNvPr>
          <p:cNvGrpSpPr/>
          <p:nvPr/>
        </p:nvGrpSpPr>
        <p:grpSpPr>
          <a:xfrm>
            <a:off x="6943140" y="6376060"/>
            <a:ext cx="1960803" cy="447047"/>
            <a:chOff x="-6175365" y="7289658"/>
            <a:chExt cx="1960803" cy="447047"/>
          </a:xfrm>
        </p:grpSpPr>
        <p:grpSp>
          <p:nvGrpSpPr>
            <p:cNvPr id="35" name="Group 34">
              <a:extLst>
                <a:ext uri="{FF2B5EF4-FFF2-40B4-BE49-F238E27FC236}">
                  <a16:creationId xmlns:a16="http://schemas.microsoft.com/office/drawing/2014/main" id="{6472D488-1000-4100-91D7-E326BFD114DD}"/>
                </a:ext>
              </a:extLst>
            </p:cNvPr>
            <p:cNvGrpSpPr/>
            <p:nvPr/>
          </p:nvGrpSpPr>
          <p:grpSpPr>
            <a:xfrm>
              <a:off x="-5348127" y="7289658"/>
              <a:ext cx="1133565" cy="441380"/>
              <a:chOff x="7471343" y="6121184"/>
              <a:chExt cx="1511420" cy="588507"/>
            </a:xfrm>
          </p:grpSpPr>
          <p:sp>
            <p:nvSpPr>
              <p:cNvPr id="43" name="TextBox 13">
                <a:extLst>
                  <a:ext uri="{FF2B5EF4-FFF2-40B4-BE49-F238E27FC236}">
                    <a16:creationId xmlns:a16="http://schemas.microsoft.com/office/drawing/2014/main" id="{82FC7520-2966-4D4E-A9D7-4E760A4D4F6B}"/>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44" name="TextBox 14">
                <a:extLst>
                  <a:ext uri="{FF2B5EF4-FFF2-40B4-BE49-F238E27FC236}">
                    <a16:creationId xmlns:a16="http://schemas.microsoft.com/office/drawing/2014/main" id="{E639F0CA-486D-4319-8A66-3B4FE85F0E74}"/>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45" name="TextBox 13">
                <a:extLst>
                  <a:ext uri="{FF2B5EF4-FFF2-40B4-BE49-F238E27FC236}">
                    <a16:creationId xmlns:a16="http://schemas.microsoft.com/office/drawing/2014/main" id="{F54AED29-9BE4-49FB-8769-C34870EF3359}"/>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6" name="Group 35">
              <a:extLst>
                <a:ext uri="{FF2B5EF4-FFF2-40B4-BE49-F238E27FC236}">
                  <a16:creationId xmlns:a16="http://schemas.microsoft.com/office/drawing/2014/main" id="{381C2808-3143-41AB-A529-0E0DB58A14A8}"/>
                </a:ext>
              </a:extLst>
            </p:cNvPr>
            <p:cNvGrpSpPr/>
            <p:nvPr/>
          </p:nvGrpSpPr>
          <p:grpSpPr>
            <a:xfrm>
              <a:off x="-6175365" y="7294753"/>
              <a:ext cx="936107" cy="441952"/>
              <a:chOff x="7181793" y="6110869"/>
              <a:chExt cx="1248142" cy="589270"/>
            </a:xfrm>
          </p:grpSpPr>
          <p:grpSp>
            <p:nvGrpSpPr>
              <p:cNvPr id="37" name="Group 36">
                <a:extLst>
                  <a:ext uri="{FF2B5EF4-FFF2-40B4-BE49-F238E27FC236}">
                    <a16:creationId xmlns:a16="http://schemas.microsoft.com/office/drawing/2014/main" id="{94ED45B9-56E0-433D-BFFF-C2EE419F2C54}"/>
                  </a:ext>
                </a:extLst>
              </p:cNvPr>
              <p:cNvGrpSpPr/>
              <p:nvPr/>
            </p:nvGrpSpPr>
            <p:grpSpPr>
              <a:xfrm>
                <a:off x="7181793" y="6291726"/>
                <a:ext cx="1248142" cy="408413"/>
                <a:chOff x="7576031" y="6004684"/>
                <a:chExt cx="1248142" cy="408413"/>
              </a:xfrm>
            </p:grpSpPr>
            <p:sp>
              <p:nvSpPr>
                <p:cNvPr id="39" name="TextBox 13">
                  <a:extLst>
                    <a:ext uri="{FF2B5EF4-FFF2-40B4-BE49-F238E27FC236}">
                      <a16:creationId xmlns:a16="http://schemas.microsoft.com/office/drawing/2014/main" id="{BB536E9F-3E7A-4F48-97E4-FF12DD700263}"/>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40" name="TextBox 14">
                  <a:extLst>
                    <a:ext uri="{FF2B5EF4-FFF2-40B4-BE49-F238E27FC236}">
                      <a16:creationId xmlns:a16="http://schemas.microsoft.com/office/drawing/2014/main" id="{BD21F21B-7299-4D9B-8D91-AAD3C7ABC463}"/>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1" name="Isosceles Triangle 40">
                  <a:extLst>
                    <a:ext uri="{FF2B5EF4-FFF2-40B4-BE49-F238E27FC236}">
                      <a16:creationId xmlns:a16="http://schemas.microsoft.com/office/drawing/2014/main" id="{11CA9F81-60A9-42D2-B645-23261679DC0B}"/>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2" name="Isosceles Triangle 41">
                  <a:extLst>
                    <a:ext uri="{FF2B5EF4-FFF2-40B4-BE49-F238E27FC236}">
                      <a16:creationId xmlns:a16="http://schemas.microsoft.com/office/drawing/2014/main" id="{DB290381-8570-4B5D-8B69-A6476F43CEF0}"/>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8" name="TextBox 13">
                <a:extLst>
                  <a:ext uri="{FF2B5EF4-FFF2-40B4-BE49-F238E27FC236}">
                    <a16:creationId xmlns:a16="http://schemas.microsoft.com/office/drawing/2014/main" id="{6CC02A95-4FC0-489B-8AE8-105AB94076AF}"/>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71080420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A7C7-A78B-4FF3-AA72-0420B46C5804}"/>
              </a:ext>
            </a:extLst>
          </p:cNvPr>
          <p:cNvSpPr>
            <a:spLocks noGrp="1"/>
          </p:cNvSpPr>
          <p:nvPr>
            <p:ph type="ctrTitle"/>
          </p:nvPr>
        </p:nvSpPr>
        <p:spPr>
          <a:xfrm>
            <a:off x="0" y="760105"/>
            <a:ext cx="9144000" cy="417820"/>
          </a:xfrm>
        </p:spPr>
        <p:txBody>
          <a:bodyPr/>
          <a:lstStyle/>
          <a:p>
            <a:r>
              <a:rPr lang="en-NZ" dirty="0"/>
              <a:t>Overall performance: Summary</a:t>
            </a:r>
          </a:p>
        </p:txBody>
      </p:sp>
      <p:graphicFrame>
        <p:nvGraphicFramePr>
          <p:cNvPr id="5" name="Table 4">
            <a:extLst>
              <a:ext uri="{FF2B5EF4-FFF2-40B4-BE49-F238E27FC236}">
                <a16:creationId xmlns:a16="http://schemas.microsoft.com/office/drawing/2014/main" id="{1713D67A-BA48-4FAA-A0F1-8D155C16BC29}"/>
              </a:ext>
            </a:extLst>
          </p:cNvPr>
          <p:cNvGraphicFramePr>
            <a:graphicFrameLocks noGrp="1"/>
          </p:cNvGraphicFramePr>
          <p:nvPr/>
        </p:nvGraphicFramePr>
        <p:xfrm>
          <a:off x="1055304" y="1471565"/>
          <a:ext cx="7033392" cy="4652848"/>
        </p:xfrm>
        <a:graphic>
          <a:graphicData uri="http://schemas.openxmlformats.org/drawingml/2006/table">
            <a:tbl>
              <a:tblPr firstRow="1" bandRow="1"/>
              <a:tblGrid>
                <a:gridCol w="3914391">
                  <a:extLst>
                    <a:ext uri="{9D8B030D-6E8A-4147-A177-3AD203B41FA5}">
                      <a16:colId xmlns:a16="http://schemas.microsoft.com/office/drawing/2014/main" val="94516263"/>
                    </a:ext>
                  </a:extLst>
                </a:gridCol>
                <a:gridCol w="1039667">
                  <a:extLst>
                    <a:ext uri="{9D8B030D-6E8A-4147-A177-3AD203B41FA5}">
                      <a16:colId xmlns:a16="http://schemas.microsoft.com/office/drawing/2014/main" val="307959891"/>
                    </a:ext>
                  </a:extLst>
                </a:gridCol>
                <a:gridCol w="1039667">
                  <a:extLst>
                    <a:ext uri="{9D8B030D-6E8A-4147-A177-3AD203B41FA5}">
                      <a16:colId xmlns:a16="http://schemas.microsoft.com/office/drawing/2014/main" val="2699153105"/>
                    </a:ext>
                  </a:extLst>
                </a:gridCol>
                <a:gridCol w="1039667">
                  <a:extLst>
                    <a:ext uri="{9D8B030D-6E8A-4147-A177-3AD203B41FA5}">
                      <a16:colId xmlns:a16="http://schemas.microsoft.com/office/drawing/2014/main" val="488797875"/>
                    </a:ext>
                  </a:extLst>
                </a:gridCol>
              </a:tblGrid>
              <a:tr h="3328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lnSpc>
                          <a:spcPct val="100000"/>
                        </a:lnSpc>
                        <a:spcBef>
                          <a:spcPts val="600"/>
                        </a:spcBef>
                      </a:pPr>
                      <a:endParaRPr lang="en-NZ" sz="1200" b="1" i="0" u="none" strike="noStrike" dirty="0">
                        <a:solidFill>
                          <a:srgbClr val="000000"/>
                        </a:solidFill>
                        <a:latin typeface="Calibri"/>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lnSpc>
                          <a:spcPct val="100000"/>
                        </a:lnSpc>
                        <a:spcBef>
                          <a:spcPts val="600"/>
                        </a:spcBef>
                      </a:pPr>
                      <a:r>
                        <a:rPr lang="en-NZ" sz="1200" b="1" u="none" strike="noStrike" dirty="0">
                          <a:solidFill>
                            <a:schemeClr val="bg1"/>
                          </a:solidFill>
                        </a:rPr>
                        <a:t>2022</a:t>
                      </a:r>
                      <a:endParaRPr lang="en-NZ" sz="1200" b="1" i="0" u="none" strike="noStrike" dirty="0">
                        <a:solidFill>
                          <a:schemeClr val="bg1"/>
                        </a:solidFill>
                        <a:latin typeface="Calibri"/>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lnSpc>
                          <a:spcPct val="100000"/>
                        </a:lnSpc>
                        <a:spcBef>
                          <a:spcPts val="600"/>
                        </a:spcBef>
                      </a:pPr>
                      <a:r>
                        <a:rPr lang="en-NZ" sz="1200" b="1" u="none" strike="noStrike" dirty="0">
                          <a:solidFill>
                            <a:schemeClr val="bg1"/>
                          </a:solidFill>
                        </a:rPr>
                        <a:t>2021</a:t>
                      </a:r>
                      <a:endParaRPr lang="en-NZ" sz="1200" b="1" i="0" u="none" strike="noStrike" dirty="0">
                        <a:solidFill>
                          <a:schemeClr val="bg1"/>
                        </a:solidFill>
                        <a:latin typeface="Calibri"/>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lnSpc>
                          <a:spcPct val="100000"/>
                        </a:lnSpc>
                        <a:spcBef>
                          <a:spcPts val="600"/>
                        </a:spcBef>
                      </a:pPr>
                      <a:r>
                        <a:rPr lang="en-NZ" sz="1200" b="1" u="none" strike="noStrike" dirty="0">
                          <a:solidFill>
                            <a:schemeClr val="bg1"/>
                          </a:solidFill>
                        </a:rPr>
                        <a:t>% point change</a:t>
                      </a:r>
                      <a:endParaRPr lang="en-NZ" sz="1200" b="1" i="0" u="none" strike="noStrike" dirty="0">
                        <a:solidFill>
                          <a:schemeClr val="bg1"/>
                        </a:solidFill>
                        <a:latin typeface="Calibri"/>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69340421"/>
                  </a:ext>
                </a:extLst>
              </a:tr>
              <a:tr h="216000">
                <a:tc>
                  <a:txBody>
                    <a:bodyPr/>
                    <a:lstStyle/>
                    <a:p>
                      <a:pPr algn="l" fontAlgn="b"/>
                      <a:r>
                        <a:rPr lang="en-NZ" sz="1200" b="1" i="0" u="none" strike="noStrike" dirty="0">
                          <a:solidFill>
                            <a:srgbClr val="000000"/>
                          </a:solidFill>
                          <a:effectLst/>
                          <a:latin typeface="+mn-lt"/>
                        </a:rPr>
                        <a:t>Overall Performance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1" i="0" u="none" strike="noStrike" dirty="0">
                          <a:solidFill>
                            <a:srgbClr val="000000"/>
                          </a:solidFill>
                          <a:effectLst/>
                          <a:latin typeface="+mn-lt"/>
                        </a:rPr>
                        <a:t>66%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1" i="0" u="none" strike="noStrike" dirty="0">
                          <a:solidFill>
                            <a:srgbClr val="000000"/>
                          </a:solidFill>
                          <a:effectLst/>
                          <a:latin typeface="+mn-lt"/>
                        </a:rPr>
                        <a:t>74%</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1" i="0" u="none" strike="noStrike" dirty="0">
                          <a:solidFill>
                            <a:srgbClr val="000000"/>
                          </a:solidFill>
                          <a:effectLst/>
                          <a:latin typeface="+mn-lt"/>
                        </a:rPr>
                        <a:t>-8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42260251"/>
                  </a:ext>
                </a:extLst>
              </a:tr>
              <a:tr h="216000">
                <a:tc>
                  <a:txBody>
                    <a:bodyPr/>
                    <a:lstStyle/>
                    <a:p>
                      <a:pPr algn="l" fontAlgn="b"/>
                      <a:r>
                        <a:rPr lang="en-NZ" sz="1200" b="0" i="0" u="none" strike="noStrike" dirty="0">
                          <a:solidFill>
                            <a:srgbClr val="000000"/>
                          </a:solidFill>
                          <a:effectLst/>
                          <a:latin typeface="+mn-lt"/>
                        </a:rPr>
                        <a:t>Rubbish &amp; recycling, overall</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85%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80%</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05994100"/>
                  </a:ext>
                </a:extLst>
              </a:tr>
              <a:tr h="216000">
                <a:tc>
                  <a:txBody>
                    <a:bodyPr/>
                    <a:lstStyle/>
                    <a:p>
                      <a:pPr algn="l" fontAlgn="b"/>
                      <a:r>
                        <a:rPr lang="en-NZ" sz="1200" b="0" i="0" u="none" strike="noStrike" dirty="0">
                          <a:solidFill>
                            <a:srgbClr val="000000"/>
                          </a:solidFill>
                          <a:effectLst/>
                          <a:latin typeface="+mn-lt"/>
                        </a:rPr>
                        <a:t>Public toilets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286502529"/>
                  </a:ext>
                </a:extLst>
              </a:tr>
              <a:tr h="216000">
                <a:tc>
                  <a:txBody>
                    <a:bodyPr/>
                    <a:lstStyle/>
                    <a:p>
                      <a:pPr algn="l" fontAlgn="b"/>
                      <a:r>
                        <a:rPr lang="en-NZ" sz="1200" b="0" i="0" u="none" strike="noStrike" dirty="0">
                          <a:solidFill>
                            <a:srgbClr val="000000"/>
                          </a:solidFill>
                          <a:effectLst/>
                          <a:latin typeface="+mn-lt"/>
                        </a:rPr>
                        <a:t>Playgrounds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77961503"/>
                  </a:ext>
                </a:extLst>
              </a:tr>
              <a:tr h="216000">
                <a:tc>
                  <a:txBody>
                    <a:bodyPr/>
                    <a:lstStyle/>
                    <a:p>
                      <a:pPr algn="l" fontAlgn="b"/>
                      <a:r>
                        <a:rPr lang="en-NZ" sz="1200" b="0" i="0" u="none" strike="noStrike" dirty="0">
                          <a:solidFill>
                            <a:srgbClr val="000000"/>
                          </a:solidFill>
                          <a:effectLst/>
                          <a:latin typeface="+mn-lt"/>
                        </a:rPr>
                        <a:t>Ashburton Museum</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145964074"/>
                  </a:ext>
                </a:extLst>
              </a:tr>
              <a:tr h="216000">
                <a:tc>
                  <a:txBody>
                    <a:bodyPr/>
                    <a:lstStyle/>
                    <a:p>
                      <a:pPr algn="l" fontAlgn="b"/>
                      <a:r>
                        <a:rPr lang="en-NZ" sz="1200" b="0" i="0" u="none" strike="noStrike" dirty="0">
                          <a:solidFill>
                            <a:srgbClr val="000000"/>
                          </a:solidFill>
                          <a:effectLst/>
                          <a:latin typeface="+mn-lt"/>
                        </a:rPr>
                        <a:t>Community safety</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91%</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88%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56067076"/>
                  </a:ext>
                </a:extLst>
              </a:tr>
              <a:tr h="216000">
                <a:tc>
                  <a:txBody>
                    <a:bodyPr/>
                    <a:lstStyle/>
                    <a:p>
                      <a:pPr algn="l" fontAlgn="b"/>
                      <a:r>
                        <a:rPr lang="en-US" sz="1200" b="0" i="0" u="none" strike="noStrike" dirty="0">
                          <a:solidFill>
                            <a:srgbClr val="000000"/>
                          </a:solidFill>
                          <a:effectLst/>
                          <a:latin typeface="+mn-lt"/>
                        </a:rPr>
                        <a:t>Opportunities for grants and funding</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97%</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05493887"/>
                  </a:ext>
                </a:extLst>
              </a:tr>
              <a:tr h="216000">
                <a:tc>
                  <a:txBody>
                    <a:bodyPr/>
                    <a:lstStyle/>
                    <a:p>
                      <a:pPr algn="l" fontAlgn="b"/>
                      <a:r>
                        <a:rPr lang="en-NZ" sz="1200" b="0" i="0" u="none" strike="noStrike" dirty="0">
                          <a:solidFill>
                            <a:srgbClr val="000000"/>
                          </a:solidFill>
                          <a:effectLst/>
                          <a:latin typeface="+mn-lt"/>
                        </a:rPr>
                        <a:t>Social services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817094108"/>
                  </a:ext>
                </a:extLst>
              </a:tr>
              <a:tr h="216000">
                <a:tc>
                  <a:txBody>
                    <a:bodyPr/>
                    <a:lstStyle/>
                    <a:p>
                      <a:pPr algn="l" fontAlgn="b"/>
                      <a:r>
                        <a:rPr lang="en-US" sz="1200" b="0" i="0" u="none" strike="noStrike" dirty="0">
                          <a:solidFill>
                            <a:srgbClr val="000000"/>
                          </a:solidFill>
                          <a:effectLst/>
                          <a:latin typeface="+mn-lt"/>
                        </a:rPr>
                        <a:t>Quality of information (about Council activities and events)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69750713"/>
                  </a:ext>
                </a:extLst>
              </a:tr>
              <a:tr h="216000">
                <a:tc>
                  <a:txBody>
                    <a:bodyPr/>
                    <a:lstStyle/>
                    <a:p>
                      <a:pPr algn="l" fontAlgn="b"/>
                      <a:r>
                        <a:rPr lang="en-NZ" sz="1200" b="0" i="0" u="none" strike="noStrike" dirty="0">
                          <a:solidFill>
                            <a:srgbClr val="000000"/>
                          </a:solidFill>
                          <a:effectLst/>
                          <a:latin typeface="+mn-lt"/>
                        </a:rPr>
                        <a:t>Cemeteries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56091205"/>
                  </a:ext>
                </a:extLst>
              </a:tr>
              <a:tr h="216000">
                <a:tc>
                  <a:txBody>
                    <a:bodyPr/>
                    <a:lstStyle/>
                    <a:p>
                      <a:pPr algn="l" fontAlgn="b"/>
                      <a:r>
                        <a:rPr lang="en-NZ" sz="1200" b="0" i="0" u="none" strike="noStrike" dirty="0">
                          <a:solidFill>
                            <a:srgbClr val="000000"/>
                          </a:solidFill>
                          <a:effectLst/>
                          <a:latin typeface="+mn-lt"/>
                        </a:rPr>
                        <a:t>Animal control</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88%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87%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99939936"/>
                  </a:ext>
                </a:extLst>
              </a:tr>
              <a:tr h="216000">
                <a:tc>
                  <a:txBody>
                    <a:bodyPr/>
                    <a:lstStyle/>
                    <a:p>
                      <a:pPr algn="l" fontAlgn="b"/>
                      <a:r>
                        <a:rPr lang="en-NZ" sz="1200" b="0" i="0" u="none" strike="noStrike" dirty="0">
                          <a:solidFill>
                            <a:srgbClr val="000000"/>
                          </a:solidFill>
                          <a:effectLst/>
                          <a:latin typeface="+mn-lt"/>
                        </a:rPr>
                        <a:t>Arts &amp; culture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89%</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88%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5547238"/>
                  </a:ext>
                </a:extLst>
              </a:tr>
              <a:tr h="216000">
                <a:tc>
                  <a:txBody>
                    <a:bodyPr/>
                    <a:lstStyle/>
                    <a:p>
                      <a:pPr algn="l" fontAlgn="b"/>
                      <a:r>
                        <a:rPr lang="en-NZ" sz="1200" b="0" i="0" u="none" strike="noStrike" dirty="0">
                          <a:solidFill>
                            <a:srgbClr val="000000"/>
                          </a:solidFill>
                          <a:effectLst/>
                          <a:latin typeface="+mn-lt"/>
                        </a:rPr>
                        <a:t>CCTV and security patrols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90%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89%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B050"/>
                          </a:solidFill>
                          <a:effectLst/>
                          <a:latin typeface="+mn-lt"/>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70638661"/>
                  </a:ext>
                </a:extLst>
              </a:tr>
              <a:tr h="216000">
                <a:tc>
                  <a:txBody>
                    <a:bodyPr/>
                    <a:lstStyle/>
                    <a:p>
                      <a:pPr algn="l" fontAlgn="b"/>
                      <a:r>
                        <a:rPr lang="en-NZ" sz="1200" b="0" i="0" u="none" strike="noStrike" dirty="0">
                          <a:solidFill>
                            <a:srgbClr val="000000"/>
                          </a:solidFill>
                          <a:effectLst/>
                          <a:latin typeface="+mn-lt"/>
                        </a:rPr>
                        <a:t>Environmental monitoring/public health</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91%</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B050"/>
                          </a:solidFill>
                          <a:effectLst/>
                          <a:latin typeface="+mn-lt"/>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83616992"/>
                  </a:ext>
                </a:extLst>
              </a:tr>
              <a:tr h="216000">
                <a:tc>
                  <a:txBody>
                    <a:bodyPr/>
                    <a:lstStyle/>
                    <a:p>
                      <a:pPr algn="l" fontAlgn="b"/>
                      <a:r>
                        <a:rPr lang="en-US" sz="1200" b="0" i="0" u="none" strike="noStrike" dirty="0">
                          <a:solidFill>
                            <a:srgbClr val="000000"/>
                          </a:solidFill>
                          <a:effectLst/>
                          <a:latin typeface="+mn-lt"/>
                        </a:rPr>
                        <a:t>The Ashburton Art Gallery, services and </a:t>
                      </a:r>
                      <a:r>
                        <a:rPr lang="en-US" sz="1200" b="0" i="0" u="none" strike="noStrike" dirty="0" err="1">
                          <a:solidFill>
                            <a:srgbClr val="000000"/>
                          </a:solidFill>
                          <a:effectLst/>
                          <a:latin typeface="+mn-lt"/>
                        </a:rPr>
                        <a:t>programmes</a:t>
                      </a:r>
                      <a:endParaRPr lang="en-US" sz="1200" b="0" i="0" u="none" strike="noStrike" dirty="0">
                        <a:solidFill>
                          <a:srgbClr val="000000"/>
                        </a:solidFill>
                        <a:effectLst/>
                        <a:latin typeface="+mn-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a:solidFill>
                            <a:srgbClr val="000000"/>
                          </a:solidFill>
                          <a:effectLst/>
                          <a:latin typeface="+mn-lt"/>
                        </a:rPr>
                        <a:t>88%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dirty="0">
                          <a:solidFill>
                            <a:srgbClr val="000000"/>
                          </a:solidFill>
                          <a:effectLst/>
                          <a:latin typeface="+mn-lt"/>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28808560"/>
                  </a:ext>
                </a:extLst>
              </a:tr>
              <a:tr h="216000">
                <a:tc>
                  <a:txBody>
                    <a:bodyPr/>
                    <a:lstStyle/>
                    <a:p>
                      <a:pPr algn="l" fontAlgn="b"/>
                      <a:r>
                        <a:rPr lang="en-NZ" sz="1200" b="0" i="0" u="none" strike="noStrike">
                          <a:solidFill>
                            <a:srgbClr val="000000"/>
                          </a:solidFill>
                          <a:effectLst/>
                          <a:latin typeface="+mn-lt"/>
                        </a:rPr>
                        <a:t>Emergency management/Civil Defence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Calibri"/>
                          <a:ea typeface="+mn-ea"/>
                          <a:cs typeface="+mn-cs"/>
                        </a:rPr>
                        <a:t>-</a:t>
                      </a:r>
                      <a:endParaRPr kumimoji="0" lang="en-NZ" sz="12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26274947"/>
                  </a:ext>
                </a:extLst>
              </a:tr>
              <a:tr h="216000">
                <a:tc>
                  <a:txBody>
                    <a:bodyPr/>
                    <a:lstStyle/>
                    <a:p>
                      <a:pPr algn="l" fontAlgn="b"/>
                      <a:r>
                        <a:rPr lang="en-NZ" sz="1200" b="0" i="0" u="none" strike="noStrike">
                          <a:solidFill>
                            <a:srgbClr val="000000"/>
                          </a:solidFill>
                          <a:effectLst/>
                          <a:latin typeface="+mn-lt"/>
                        </a:rPr>
                        <a:t>Ashburton Domain</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Calibri"/>
                          <a:ea typeface="+mn-ea"/>
                          <a:cs typeface="+mn-cs"/>
                        </a:rPr>
                        <a:t>-</a:t>
                      </a:r>
                      <a:endParaRPr kumimoji="0" lang="en-NZ" sz="12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0782358"/>
                  </a:ext>
                </a:extLst>
              </a:tr>
              <a:tr h="216000">
                <a:tc>
                  <a:txBody>
                    <a:bodyPr/>
                    <a:lstStyle/>
                    <a:p>
                      <a:pPr algn="l" fontAlgn="b"/>
                      <a:r>
                        <a:rPr lang="en-NZ" sz="1200" b="0" i="0" u="none" strike="noStrike">
                          <a:solidFill>
                            <a:srgbClr val="000000"/>
                          </a:solidFill>
                          <a:effectLst/>
                          <a:latin typeface="+mn-lt"/>
                        </a:rPr>
                        <a:t>Property information services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a:solidFill>
                            <a:srgbClr val="000000"/>
                          </a:solidFill>
                          <a:effectLst/>
                          <a:latin typeface="+mn-lt"/>
                        </a:rPr>
                        <a:t>96%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Calibri"/>
                          <a:ea typeface="+mn-ea"/>
                          <a:cs typeface="+mn-cs"/>
                        </a:rPr>
                        <a:t>-</a:t>
                      </a:r>
                      <a:endParaRPr kumimoji="0" lang="en-NZ" sz="12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804730440"/>
                  </a:ext>
                </a:extLst>
              </a:tr>
              <a:tr h="216000">
                <a:tc>
                  <a:txBody>
                    <a:bodyPr/>
                    <a:lstStyle/>
                    <a:p>
                      <a:pPr algn="l" fontAlgn="b"/>
                      <a:r>
                        <a:rPr lang="en-NZ" sz="1200" b="0" i="0" u="none" strike="noStrike">
                          <a:solidFill>
                            <a:srgbClr val="000000"/>
                          </a:solidFill>
                          <a:effectLst/>
                          <a:latin typeface="+mn-lt"/>
                        </a:rPr>
                        <a:t>Council’s website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a:solidFill>
                            <a:srgbClr val="000000"/>
                          </a:solidFill>
                          <a:effectLst/>
                          <a:latin typeface="+mn-lt"/>
                        </a:rPr>
                        <a:t>89%</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fontAlgn="b"/>
                      <a:r>
                        <a:rPr lang="en-NZ" sz="1200" b="0" i="0" u="none" strike="noStrike">
                          <a:solidFill>
                            <a:srgbClr val="000000"/>
                          </a:solidFill>
                          <a:effectLst/>
                          <a:latin typeface="+mn-lt"/>
                        </a:rPr>
                        <a:t>89%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Calibri"/>
                          <a:ea typeface="+mn-ea"/>
                          <a:cs typeface="+mn-cs"/>
                        </a:rPr>
                        <a:t>-</a:t>
                      </a:r>
                      <a:endParaRPr kumimoji="0" lang="en-NZ" sz="12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77349513"/>
                  </a:ext>
                </a:extLst>
              </a:tr>
              <a:tr h="216000">
                <a:tc>
                  <a:txBody>
                    <a:bodyPr/>
                    <a:lstStyle/>
                    <a:p>
                      <a:pPr algn="l" fontAlgn="b"/>
                      <a:r>
                        <a:rPr lang="en-NZ" sz="1200" b="0" i="0" u="none" strike="noStrike" dirty="0">
                          <a:solidFill>
                            <a:srgbClr val="000000"/>
                          </a:solidFill>
                          <a:effectLst/>
                          <a:latin typeface="+mn-lt"/>
                        </a:rPr>
                        <a:t>Lifestyle opportunities available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fontAlgn="b"/>
                      <a:r>
                        <a:rPr lang="en-NZ" sz="1200" b="0" i="0" u="none" strike="noStrike" dirty="0">
                          <a:solidFill>
                            <a:srgbClr val="000000"/>
                          </a:solidFill>
                          <a:effectLst/>
                          <a:latin typeface="+mn-lt"/>
                        </a:rPr>
                        <a:t>95%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Calibri"/>
                          <a:ea typeface="+mn-ea"/>
                          <a:cs typeface="+mn-cs"/>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39077483"/>
                  </a:ext>
                </a:extLst>
              </a:tr>
            </a:tbl>
          </a:graphicData>
        </a:graphic>
      </p:graphicFrame>
    </p:spTree>
    <p:extLst>
      <p:ext uri="{BB962C8B-B14F-4D97-AF65-F5344CB8AC3E}">
        <p14:creationId xmlns:p14="http://schemas.microsoft.com/office/powerpoint/2010/main" val="279811124"/>
      </p:ext>
    </p:extLst>
  </p:cSld>
  <p:clrMapOvr>
    <a:masterClrMapping/>
  </p:clrMapOvr>
  <p:transition>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2BCC-D225-4640-B0EF-E12C56BBBE16}"/>
              </a:ext>
            </a:extLst>
          </p:cNvPr>
          <p:cNvSpPr>
            <a:spLocks noGrp="1"/>
          </p:cNvSpPr>
          <p:nvPr>
            <p:ph type="ctrTitle"/>
          </p:nvPr>
        </p:nvSpPr>
        <p:spPr/>
        <p:txBody>
          <a:bodyPr/>
          <a:lstStyle/>
          <a:p>
            <a:r>
              <a:rPr lang="en-NZ" dirty="0"/>
              <a:t>Perceptions of Ashburton District and Council</a:t>
            </a:r>
          </a:p>
        </p:txBody>
      </p:sp>
      <p:sp>
        <p:nvSpPr>
          <p:cNvPr id="3" name="Text Placeholder 2">
            <a:extLst>
              <a:ext uri="{FF2B5EF4-FFF2-40B4-BE49-F238E27FC236}">
                <a16:creationId xmlns:a16="http://schemas.microsoft.com/office/drawing/2014/main" id="{A0B3DDE0-B550-4C1D-AB00-5AAA23039712}"/>
              </a:ext>
            </a:extLst>
          </p:cNvPr>
          <p:cNvSpPr>
            <a:spLocks noGrp="1"/>
          </p:cNvSpPr>
          <p:nvPr>
            <p:ph type="body" sz="quarter" idx="11"/>
          </p:nvPr>
        </p:nvSpPr>
        <p:spPr/>
        <p:txBody>
          <a:bodyPr/>
          <a:lstStyle/>
          <a:p>
            <a:r>
              <a:rPr lang="en-NZ" dirty="0">
                <a:solidFill>
                  <a:schemeClr val="tx1"/>
                </a:solidFill>
              </a:rPr>
              <a:t>Perceptions of Ashburton District as a </a:t>
            </a:r>
            <a:r>
              <a:rPr lang="en-NZ" i="1" dirty="0">
                <a:solidFill>
                  <a:schemeClr val="tx1"/>
                </a:solidFill>
              </a:rPr>
              <a:t>Great place to live </a:t>
            </a:r>
            <a:r>
              <a:rPr lang="en-NZ" dirty="0">
                <a:solidFill>
                  <a:schemeClr val="tx1"/>
                </a:solidFill>
              </a:rPr>
              <a:t>are very positive. There is a strong </a:t>
            </a:r>
            <a:r>
              <a:rPr lang="en-NZ" i="1" dirty="0">
                <a:solidFill>
                  <a:schemeClr val="tx1"/>
                </a:solidFill>
              </a:rPr>
              <a:t>Sense of community</a:t>
            </a:r>
            <a:r>
              <a:rPr lang="en-NZ" dirty="0">
                <a:solidFill>
                  <a:schemeClr val="tx1"/>
                </a:solidFill>
              </a:rPr>
              <a:t>. Agreeance that the district is </a:t>
            </a:r>
            <a:r>
              <a:rPr lang="en-NZ" i="1" dirty="0">
                <a:solidFill>
                  <a:schemeClr val="tx1"/>
                </a:solidFill>
              </a:rPr>
              <a:t>Going in the right direction </a:t>
            </a:r>
            <a:r>
              <a:rPr lang="en-NZ" dirty="0">
                <a:solidFill>
                  <a:schemeClr val="tx1"/>
                </a:solidFill>
              </a:rPr>
              <a:t>and </a:t>
            </a:r>
            <a:r>
              <a:rPr lang="en-NZ" i="1" dirty="0">
                <a:solidFill>
                  <a:schemeClr val="tx1"/>
                </a:solidFill>
              </a:rPr>
              <a:t>Trust Council to do the right thing </a:t>
            </a:r>
            <a:r>
              <a:rPr lang="en-NZ" dirty="0">
                <a:solidFill>
                  <a:schemeClr val="tx1"/>
                </a:solidFill>
              </a:rPr>
              <a:t>has decreased significantly in 2022.</a:t>
            </a:r>
            <a:endParaRPr lang="en-NZ" i="1" dirty="0">
              <a:solidFill>
                <a:schemeClr val="tx1"/>
              </a:solidFill>
            </a:endParaRPr>
          </a:p>
        </p:txBody>
      </p:sp>
      <p:graphicFrame>
        <p:nvGraphicFramePr>
          <p:cNvPr id="4" name="Table 7">
            <a:extLst>
              <a:ext uri="{FF2B5EF4-FFF2-40B4-BE49-F238E27FC236}">
                <a16:creationId xmlns:a16="http://schemas.microsoft.com/office/drawing/2014/main" id="{9917DEF2-4B1E-4674-B9EB-A58CEF5FAE7C}"/>
              </a:ext>
            </a:extLst>
          </p:cNvPr>
          <p:cNvGraphicFramePr>
            <a:graphicFrameLocks noGrp="1"/>
          </p:cNvGraphicFramePr>
          <p:nvPr>
            <p:extLst>
              <p:ext uri="{D42A27DB-BD31-4B8C-83A1-F6EECF244321}">
                <p14:modId xmlns:p14="http://schemas.microsoft.com/office/powerpoint/2010/main" val="178664144"/>
              </p:ext>
            </p:extLst>
          </p:nvPr>
        </p:nvGraphicFramePr>
        <p:xfrm>
          <a:off x="5036933" y="2604647"/>
          <a:ext cx="3558420" cy="2590800"/>
        </p:xfrm>
        <a:graphic>
          <a:graphicData uri="http://schemas.openxmlformats.org/drawingml/2006/table">
            <a:tbl>
              <a:tblPr firstRow="1" bandRow="1">
                <a:tableStyleId>{2D5ABB26-0587-4C30-8999-92F81FD0307C}</a:tableStyleId>
              </a:tblPr>
              <a:tblGrid>
                <a:gridCol w="593070">
                  <a:extLst>
                    <a:ext uri="{9D8B030D-6E8A-4147-A177-3AD203B41FA5}">
                      <a16:colId xmlns:a16="http://schemas.microsoft.com/office/drawing/2014/main" val="1437597899"/>
                    </a:ext>
                  </a:extLst>
                </a:gridCol>
                <a:gridCol w="593070">
                  <a:extLst>
                    <a:ext uri="{9D8B030D-6E8A-4147-A177-3AD203B41FA5}">
                      <a16:colId xmlns:a16="http://schemas.microsoft.com/office/drawing/2014/main" val="418057589"/>
                    </a:ext>
                  </a:extLst>
                </a:gridCol>
                <a:gridCol w="593070">
                  <a:extLst>
                    <a:ext uri="{9D8B030D-6E8A-4147-A177-3AD203B41FA5}">
                      <a16:colId xmlns:a16="http://schemas.microsoft.com/office/drawing/2014/main" val="2094602467"/>
                    </a:ext>
                  </a:extLst>
                </a:gridCol>
                <a:gridCol w="593070">
                  <a:extLst>
                    <a:ext uri="{9D8B030D-6E8A-4147-A177-3AD203B41FA5}">
                      <a16:colId xmlns:a16="http://schemas.microsoft.com/office/drawing/2014/main" val="108412112"/>
                    </a:ext>
                  </a:extLst>
                </a:gridCol>
                <a:gridCol w="593070">
                  <a:extLst>
                    <a:ext uri="{9D8B030D-6E8A-4147-A177-3AD203B41FA5}">
                      <a16:colId xmlns:a16="http://schemas.microsoft.com/office/drawing/2014/main" val="1192004097"/>
                    </a:ext>
                  </a:extLst>
                </a:gridCol>
                <a:gridCol w="593070">
                  <a:extLst>
                    <a:ext uri="{9D8B030D-6E8A-4147-A177-3AD203B41FA5}">
                      <a16:colId xmlns:a16="http://schemas.microsoft.com/office/drawing/2014/main" val="1837925760"/>
                    </a:ext>
                  </a:extLst>
                </a:gridCol>
              </a:tblGrid>
              <a:tr h="252233">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252233">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a:r>
                        <a:rPr lang="en-US" sz="1100" b="0" i="0" dirty="0">
                          <a:solidFill>
                            <a:schemeClr val="tx1"/>
                          </a:solidFill>
                          <a:latin typeface="+mn-lt"/>
                        </a:rPr>
                        <a:t>94%</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97%</a:t>
                      </a:r>
                      <a:endParaRPr lang="en-NZ" sz="1100" b="0" i="0" dirty="0">
                        <a:solidFill>
                          <a:schemeClr val="tx1"/>
                        </a:solidFill>
                        <a:latin typeface="+mn-lt"/>
                      </a:endParaRPr>
                    </a:p>
                  </a:txBody>
                  <a:tcPr anchor="ctr"/>
                </a:tc>
                <a:extLst>
                  <a:ext uri="{0D108BD9-81ED-4DB2-BD59-A6C34878D82A}">
                    <a16:rowId xmlns:a16="http://schemas.microsoft.com/office/drawing/2014/main" val="2560416338"/>
                  </a:ext>
                </a:extLst>
              </a:tr>
              <a:tr h="252233">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a:r>
                        <a:rPr lang="en-US" sz="1100" b="0" i="0" dirty="0">
                          <a:solidFill>
                            <a:schemeClr val="tx1"/>
                          </a:solidFill>
                          <a:latin typeface="+mn-lt"/>
                        </a:rPr>
                        <a:t>92%</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86%</a:t>
                      </a:r>
                      <a:endParaRPr lang="en-NZ" sz="1100" b="0" i="0" dirty="0">
                        <a:solidFill>
                          <a:schemeClr val="tx1"/>
                        </a:solidFill>
                        <a:latin typeface="+mn-lt"/>
                      </a:endParaRPr>
                    </a:p>
                  </a:txBody>
                  <a:tcPr anchor="ctr"/>
                </a:tc>
                <a:extLst>
                  <a:ext uri="{0D108BD9-81ED-4DB2-BD59-A6C34878D82A}">
                    <a16:rowId xmlns:a16="http://schemas.microsoft.com/office/drawing/2014/main" val="1321592414"/>
                  </a:ext>
                </a:extLst>
              </a:tr>
              <a:tr h="252233">
                <a:tc>
                  <a:txBody>
                    <a:bodyPr/>
                    <a:lstStyle/>
                    <a:p>
                      <a:pPr algn="ctr" fontAlgn="b"/>
                      <a:r>
                        <a:rPr lang="en-NZ"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a:r>
                        <a:rPr lang="en-US" sz="1100" b="0" i="0" dirty="0">
                          <a:solidFill>
                            <a:schemeClr val="tx1"/>
                          </a:solidFill>
                          <a:latin typeface="+mn-lt"/>
                        </a:rPr>
                        <a:t>88%</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85%</a:t>
                      </a:r>
                      <a:endParaRPr lang="en-NZ" sz="1100" b="0" i="0" dirty="0">
                        <a:solidFill>
                          <a:schemeClr val="tx1"/>
                        </a:solidFill>
                        <a:latin typeface="+mn-lt"/>
                      </a:endParaRPr>
                    </a:p>
                  </a:txBody>
                  <a:tcPr anchor="ctr"/>
                </a:tc>
                <a:extLst>
                  <a:ext uri="{0D108BD9-81ED-4DB2-BD59-A6C34878D82A}">
                    <a16:rowId xmlns:a16="http://schemas.microsoft.com/office/drawing/2014/main" val="517898942"/>
                  </a:ext>
                </a:extLst>
              </a:tr>
              <a:tr h="252233">
                <a:tc>
                  <a:txBody>
                    <a:bodyPr/>
                    <a:lstStyle/>
                    <a:p>
                      <a:pPr algn="ctr" fontAlgn="b"/>
                      <a:r>
                        <a:rPr lang="en-NZ"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a:r>
                        <a:rPr lang="en-US" sz="1100" b="0" i="0" dirty="0">
                          <a:solidFill>
                            <a:schemeClr val="tx1"/>
                          </a:solidFill>
                          <a:latin typeface="+mn-lt"/>
                        </a:rPr>
                        <a:t>81%</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73%</a:t>
                      </a:r>
                      <a:endParaRPr lang="en-NZ" sz="1100" b="0" i="0" dirty="0">
                        <a:solidFill>
                          <a:schemeClr val="tx1"/>
                        </a:solidFill>
                        <a:latin typeface="+mn-lt"/>
                      </a:endParaRPr>
                    </a:p>
                  </a:txBody>
                  <a:tcPr anchor="ctr"/>
                </a:tc>
                <a:extLst>
                  <a:ext uri="{0D108BD9-81ED-4DB2-BD59-A6C34878D82A}">
                    <a16:rowId xmlns:a16="http://schemas.microsoft.com/office/drawing/2014/main" val="456320641"/>
                  </a:ext>
                </a:extLst>
              </a:tr>
              <a:tr h="2522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a:r>
                        <a:rPr lang="en-US" sz="1100" b="0" i="0" dirty="0">
                          <a:solidFill>
                            <a:schemeClr val="tx1"/>
                          </a:solidFill>
                          <a:latin typeface="+mn-lt"/>
                        </a:rPr>
                        <a:t>92%</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91%</a:t>
                      </a:r>
                      <a:endParaRPr lang="en-NZ" sz="1100" b="0" i="0" dirty="0">
                        <a:solidFill>
                          <a:schemeClr val="tx1"/>
                        </a:solidFill>
                        <a:latin typeface="+mn-lt"/>
                      </a:endParaRPr>
                    </a:p>
                  </a:txBody>
                  <a:tcPr anchor="ctr"/>
                </a:tc>
                <a:extLst>
                  <a:ext uri="{0D108BD9-81ED-4DB2-BD59-A6C34878D82A}">
                    <a16:rowId xmlns:a16="http://schemas.microsoft.com/office/drawing/2014/main" val="416867513"/>
                  </a:ext>
                </a:extLst>
              </a:tr>
              <a:tr h="252233">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endParaRPr lang="en-NZ" sz="1100" b="0" i="0" dirty="0">
                        <a:solidFill>
                          <a:schemeClr val="tx1"/>
                        </a:solidFill>
                        <a:latin typeface="+mn-lt"/>
                      </a:endParaRPr>
                    </a:p>
                  </a:txBody>
                  <a:tcPr anchor="ctr"/>
                </a:tc>
                <a:tc>
                  <a:txBody>
                    <a:bodyPr/>
                    <a:lstStyle/>
                    <a:p>
                      <a:pPr algn="ctr"/>
                      <a:endParaRPr lang="en-NZ" sz="1100" b="0" i="0" dirty="0">
                        <a:solidFill>
                          <a:schemeClr val="tx1"/>
                        </a:solidFill>
                        <a:latin typeface="+mn-lt"/>
                      </a:endParaRPr>
                    </a:p>
                  </a:txBody>
                  <a:tcPr anchor="ctr"/>
                </a:tc>
                <a:extLst>
                  <a:ext uri="{0D108BD9-81ED-4DB2-BD59-A6C34878D82A}">
                    <a16:rowId xmlns:a16="http://schemas.microsoft.com/office/drawing/2014/main" val="1291764321"/>
                  </a:ext>
                </a:extLst>
              </a:tr>
              <a:tr h="252233">
                <a:tc>
                  <a:txBody>
                    <a:bodyPr/>
                    <a:lstStyle/>
                    <a:p>
                      <a:pPr algn="ctr" fontAlgn="b"/>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a:r>
                        <a:rPr lang="en-US" sz="1100" b="0" i="0" dirty="0">
                          <a:solidFill>
                            <a:schemeClr val="tx1"/>
                          </a:solidFill>
                          <a:latin typeface="+mn-lt"/>
                        </a:rPr>
                        <a:t>91%</a:t>
                      </a:r>
                      <a:endParaRPr lang="en-NZ" sz="1100" b="0" i="0" dirty="0">
                        <a:solidFill>
                          <a:schemeClr val="tx1"/>
                        </a:solidFill>
                        <a:latin typeface="+mn-lt"/>
                      </a:endParaRPr>
                    </a:p>
                  </a:txBody>
                  <a:tcPr anchor="ctr"/>
                </a:tc>
                <a:tc>
                  <a:txBody>
                    <a:bodyPr/>
                    <a:lstStyle/>
                    <a:p>
                      <a:pPr algn="ctr"/>
                      <a:r>
                        <a:rPr lang="en-US" sz="1100" b="0" i="0" dirty="0">
                          <a:solidFill>
                            <a:schemeClr val="tx1"/>
                          </a:solidFill>
                          <a:latin typeface="+mn-lt"/>
                        </a:rPr>
                        <a:t>92%</a:t>
                      </a:r>
                      <a:endParaRPr lang="en-NZ" sz="1100" b="0" i="0" dirty="0">
                        <a:solidFill>
                          <a:schemeClr val="tx1"/>
                        </a:solidFill>
                        <a:latin typeface="+mn-lt"/>
                      </a:endParaRPr>
                    </a:p>
                  </a:txBody>
                  <a:tcPr anchor="ctr"/>
                </a:tc>
                <a:extLst>
                  <a:ext uri="{0D108BD9-81ED-4DB2-BD59-A6C34878D82A}">
                    <a16:rowId xmlns:a16="http://schemas.microsoft.com/office/drawing/2014/main" val="966007829"/>
                  </a:ext>
                </a:extLst>
              </a:tr>
              <a:tr h="252233">
                <a:tc>
                  <a:txBody>
                    <a:bodyPr/>
                    <a:lstStyle/>
                    <a:p>
                      <a:pPr algn="ctr" fontAlgn="b"/>
                      <a:r>
                        <a:rPr lang="en-NZ"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a:t>
                      </a:r>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t>
                      </a:r>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a:t>
                      </a:r>
                      <a:endParaRPr lang="en-NZ"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en-US" sz="1100" b="0" i="0" dirty="0">
                          <a:solidFill>
                            <a:srgbClr val="00B050"/>
                          </a:solidFill>
                          <a:latin typeface="+mn-lt"/>
                        </a:rPr>
                        <a:t>67%</a:t>
                      </a:r>
                      <a:endParaRPr lang="en-NZ" sz="1100" b="0" i="0" dirty="0">
                        <a:solidFill>
                          <a:srgbClr val="00B050"/>
                        </a:solidFill>
                        <a:latin typeface="+mn-lt"/>
                      </a:endParaRPr>
                    </a:p>
                  </a:txBody>
                  <a:tcPr anchor="ctr"/>
                </a:tc>
                <a:tc>
                  <a:txBody>
                    <a:bodyPr/>
                    <a:lstStyle/>
                    <a:p>
                      <a:pPr algn="ctr"/>
                      <a:r>
                        <a:rPr lang="en-US" sz="1100" b="0" i="0" dirty="0">
                          <a:solidFill>
                            <a:srgbClr val="FF0000"/>
                          </a:solidFill>
                          <a:latin typeface="+mn-lt"/>
                        </a:rPr>
                        <a:t>57%</a:t>
                      </a:r>
                      <a:endParaRPr lang="en-NZ" sz="1100" b="0" i="0" dirty="0">
                        <a:solidFill>
                          <a:srgbClr val="FF0000"/>
                        </a:solidFill>
                        <a:latin typeface="+mn-lt"/>
                      </a:endParaRPr>
                    </a:p>
                  </a:txBody>
                  <a:tcPr anchor="ctr"/>
                </a:tc>
                <a:extLst>
                  <a:ext uri="{0D108BD9-81ED-4DB2-BD59-A6C34878D82A}">
                    <a16:rowId xmlns:a16="http://schemas.microsoft.com/office/drawing/2014/main" val="3376205136"/>
                  </a:ext>
                </a:extLst>
              </a:tr>
              <a:tr h="252233">
                <a:tc>
                  <a:txBody>
                    <a:bodyPr/>
                    <a:lstStyle/>
                    <a:p>
                      <a:pPr algn="ctr" fontAlgn="b"/>
                      <a:r>
                        <a:rPr lang="en-NZ"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NZ"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a:r>
                        <a:rPr lang="en-NZ" sz="1100" b="0" i="0" dirty="0">
                          <a:solidFill>
                            <a:schemeClr val="tx1"/>
                          </a:solidFill>
                          <a:latin typeface="+mn-lt"/>
                        </a:rPr>
                        <a:t>94%</a:t>
                      </a:r>
                    </a:p>
                  </a:txBody>
                  <a:tcPr anchor="ctr"/>
                </a:tc>
                <a:tc>
                  <a:txBody>
                    <a:bodyPr/>
                    <a:lstStyle/>
                    <a:p>
                      <a:pPr algn="ctr"/>
                      <a:r>
                        <a:rPr lang="en-NZ" sz="1100" b="0" i="0" dirty="0">
                          <a:solidFill>
                            <a:schemeClr val="tx1"/>
                          </a:solidFill>
                          <a:latin typeface="+mn-lt"/>
                        </a:rPr>
                        <a:t>97%</a:t>
                      </a:r>
                    </a:p>
                  </a:txBody>
                  <a:tcPr anchor="ctr"/>
                </a:tc>
                <a:extLst>
                  <a:ext uri="{0D108BD9-81ED-4DB2-BD59-A6C34878D82A}">
                    <a16:rowId xmlns:a16="http://schemas.microsoft.com/office/drawing/2014/main" val="69759543"/>
                  </a:ext>
                </a:extLst>
              </a:tr>
            </a:tbl>
          </a:graphicData>
        </a:graphic>
      </p:graphicFrame>
      <p:graphicFrame>
        <p:nvGraphicFramePr>
          <p:cNvPr id="5" name="Chart 4">
            <a:extLst>
              <a:ext uri="{FF2B5EF4-FFF2-40B4-BE49-F238E27FC236}">
                <a16:creationId xmlns:a16="http://schemas.microsoft.com/office/drawing/2014/main" id="{00FEDA7E-CDCE-493C-85F2-14988A58B4B3}"/>
              </a:ext>
            </a:extLst>
          </p:cNvPr>
          <p:cNvGraphicFramePr/>
          <p:nvPr>
            <p:extLst>
              <p:ext uri="{D42A27DB-BD31-4B8C-83A1-F6EECF244321}">
                <p14:modId xmlns:p14="http://schemas.microsoft.com/office/powerpoint/2010/main" val="3745083940"/>
              </p:ext>
            </p:extLst>
          </p:nvPr>
        </p:nvGraphicFramePr>
        <p:xfrm>
          <a:off x="209010" y="2761009"/>
          <a:ext cx="4902919" cy="28176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4CC164C-C1DD-4561-B669-529DE465E92C}"/>
              </a:ext>
            </a:extLst>
          </p:cNvPr>
          <p:cNvSpPr txBox="1"/>
          <p:nvPr/>
        </p:nvSpPr>
        <p:spPr>
          <a:xfrm>
            <a:off x="5624240" y="2280929"/>
            <a:ext cx="847288" cy="261610"/>
          </a:xfrm>
          <a:prstGeom prst="rect">
            <a:avLst/>
          </a:prstGeom>
          <a:noFill/>
        </p:spPr>
        <p:txBody>
          <a:bodyPr wrap="square" rtlCol="0">
            <a:spAutoFit/>
          </a:bodyPr>
          <a:lstStyle/>
          <a:p>
            <a:pPr algn="ctr"/>
            <a:r>
              <a:rPr lang="en-NZ" sz="1100" b="1" dirty="0"/>
              <a:t>% Agree</a:t>
            </a:r>
          </a:p>
        </p:txBody>
      </p:sp>
      <p:sp>
        <p:nvSpPr>
          <p:cNvPr id="9" name="TextBox 8">
            <a:extLst>
              <a:ext uri="{FF2B5EF4-FFF2-40B4-BE49-F238E27FC236}">
                <a16:creationId xmlns:a16="http://schemas.microsoft.com/office/drawing/2014/main" id="{FDBB9A68-92C0-48EE-BDBC-CA52EE76ECC9}"/>
              </a:ext>
            </a:extLst>
          </p:cNvPr>
          <p:cNvSpPr txBox="1"/>
          <p:nvPr/>
        </p:nvSpPr>
        <p:spPr>
          <a:xfrm>
            <a:off x="82658" y="6049183"/>
            <a:ext cx="6521828" cy="768257"/>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r>
              <a:rPr lang="en-GB" sz="650" dirty="0">
                <a:solidFill>
                  <a:srgbClr val="333333"/>
                </a:solidFill>
                <a:latin typeface="Verdana"/>
                <a:ea typeface="Verdana"/>
                <a:cs typeface="Verdana" panose="020B0604030504040204" pitchFamily="34" charset="0"/>
              </a:rPr>
              <a:t> 2020 n=950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PER5: Do you agree or disagree with the following statements about Ashburton District Council?</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PER7: Ashburton District is becoming home for an increasing number of people with different lifestyles and cultures from different countries. Are you satisfied with Council’s role ensuring that new residents to the district are made to feel welcome and given adequate support?</a:t>
            </a: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PER1.6: In this next section, we’d like you to think about the Council more generally. Are you satisfied or dissatisfied with: - The level of influence you have over Council decision-making?</a:t>
            </a:r>
            <a:endParaRPr lang="en-GB" sz="650" dirty="0">
              <a:solidFill>
                <a:srgbClr val="333333"/>
              </a:solidFill>
              <a:latin typeface="Verdana"/>
              <a:ea typeface="Verdana"/>
              <a:cs typeface="Verdana" panose="020B0604030504040204" pitchFamily="34" charset="0"/>
            </a:endParaRPr>
          </a:p>
        </p:txBody>
      </p:sp>
      <p:sp>
        <p:nvSpPr>
          <p:cNvPr id="10" name="TextBox 9">
            <a:extLst>
              <a:ext uri="{FF2B5EF4-FFF2-40B4-BE49-F238E27FC236}">
                <a16:creationId xmlns:a16="http://schemas.microsoft.com/office/drawing/2014/main" id="{1967074A-4C18-494B-AC0F-420DB360086F}"/>
              </a:ext>
            </a:extLst>
          </p:cNvPr>
          <p:cNvSpPr txBox="1"/>
          <p:nvPr/>
        </p:nvSpPr>
        <p:spPr>
          <a:xfrm>
            <a:off x="5624240" y="4169843"/>
            <a:ext cx="847288" cy="261610"/>
          </a:xfrm>
          <a:prstGeom prst="rect">
            <a:avLst/>
          </a:prstGeom>
          <a:noFill/>
        </p:spPr>
        <p:txBody>
          <a:bodyPr wrap="square" rtlCol="0">
            <a:spAutoFit/>
          </a:bodyPr>
          <a:lstStyle/>
          <a:p>
            <a:r>
              <a:rPr lang="en-NZ" sz="1100" b="1" dirty="0"/>
              <a:t>% Satisfied</a:t>
            </a:r>
          </a:p>
        </p:txBody>
      </p:sp>
      <p:grpSp>
        <p:nvGrpSpPr>
          <p:cNvPr id="12" name="Group 11">
            <a:extLst>
              <a:ext uri="{FF2B5EF4-FFF2-40B4-BE49-F238E27FC236}">
                <a16:creationId xmlns:a16="http://schemas.microsoft.com/office/drawing/2014/main" id="{509A6433-6415-405F-BA8E-5D0532B11FCA}"/>
              </a:ext>
            </a:extLst>
          </p:cNvPr>
          <p:cNvGrpSpPr/>
          <p:nvPr/>
        </p:nvGrpSpPr>
        <p:grpSpPr>
          <a:xfrm>
            <a:off x="3022038" y="4125826"/>
            <a:ext cx="1869451" cy="261610"/>
            <a:chOff x="6167852" y="5656933"/>
            <a:chExt cx="1869451" cy="261610"/>
          </a:xfrm>
        </p:grpSpPr>
        <p:sp>
          <p:nvSpPr>
            <p:cNvPr id="13" name="TextBox 1">
              <a:extLst>
                <a:ext uri="{FF2B5EF4-FFF2-40B4-BE49-F238E27FC236}">
                  <a16:creationId xmlns:a16="http://schemas.microsoft.com/office/drawing/2014/main" id="{4D77B457-D62B-4497-9276-6630BB1FF39F}"/>
                </a:ext>
              </a:extLst>
            </p:cNvPr>
            <p:cNvSpPr txBox="1"/>
            <p:nvPr/>
          </p:nvSpPr>
          <p:spPr>
            <a:xfrm>
              <a:off x="6208503" y="5656933"/>
              <a:ext cx="1828800" cy="2616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900" dirty="0">
                  <a:solidFill>
                    <a:schemeClr val="tx1">
                      <a:lumMod val="65000"/>
                      <a:lumOff val="35000"/>
                    </a:schemeClr>
                  </a:solidFill>
                </a:rPr>
                <a:t>Disagree		Agree</a:t>
              </a:r>
              <a:endParaRPr lang="en-NZ" sz="11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70B63B37-2B5C-47B3-BE26-12E6CE913DF6}"/>
                </a:ext>
              </a:extLst>
            </p:cNvPr>
            <p:cNvSpPr/>
            <p:nvPr/>
          </p:nvSpPr>
          <p:spPr>
            <a:xfrm>
              <a:off x="6167852" y="5745494"/>
              <a:ext cx="65821" cy="71305"/>
            </a:xfrm>
            <a:prstGeom prst="rect">
              <a:avLst/>
            </a:prstGeom>
            <a:solidFill>
              <a:srgbClr val="3A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Rectangle 14">
              <a:extLst>
                <a:ext uri="{FF2B5EF4-FFF2-40B4-BE49-F238E27FC236}">
                  <a16:creationId xmlns:a16="http://schemas.microsoft.com/office/drawing/2014/main" id="{5D312CE2-51E7-416F-BA80-F3EE1751CE0D}"/>
                </a:ext>
              </a:extLst>
            </p:cNvPr>
            <p:cNvSpPr/>
            <p:nvPr/>
          </p:nvSpPr>
          <p:spPr>
            <a:xfrm>
              <a:off x="7089993" y="5738676"/>
              <a:ext cx="65821" cy="71305"/>
            </a:xfrm>
            <a:prstGeom prst="rect">
              <a:avLst/>
            </a:prstGeom>
            <a:solidFill>
              <a:srgbClr val="08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18" name="Straight Connector 17">
            <a:extLst>
              <a:ext uri="{FF2B5EF4-FFF2-40B4-BE49-F238E27FC236}">
                <a16:creationId xmlns:a16="http://schemas.microsoft.com/office/drawing/2014/main" id="{077D9759-D75E-4B34-903C-4C90100C4D02}"/>
              </a:ext>
            </a:extLst>
          </p:cNvPr>
          <p:cNvCxnSpPr>
            <a:cxnSpLocks/>
          </p:cNvCxnSpPr>
          <p:nvPr/>
        </p:nvCxnSpPr>
        <p:spPr>
          <a:xfrm>
            <a:off x="7407000" y="2280929"/>
            <a:ext cx="0" cy="31967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6DE56B-0935-46FE-A019-215AE8B726DC}"/>
              </a:ext>
            </a:extLst>
          </p:cNvPr>
          <p:cNvSpPr txBox="1"/>
          <p:nvPr/>
        </p:nvSpPr>
        <p:spPr>
          <a:xfrm>
            <a:off x="3393027" y="2601369"/>
            <a:ext cx="847288" cy="261610"/>
          </a:xfrm>
          <a:prstGeom prst="rect">
            <a:avLst/>
          </a:prstGeom>
          <a:noFill/>
        </p:spPr>
        <p:txBody>
          <a:bodyPr wrap="square" rtlCol="0">
            <a:spAutoFit/>
          </a:bodyPr>
          <a:lstStyle/>
          <a:p>
            <a:pPr algn="ctr"/>
            <a:r>
              <a:rPr lang="en-NZ" sz="1100" b="1" dirty="0"/>
              <a:t>2021/22</a:t>
            </a:r>
          </a:p>
        </p:txBody>
      </p:sp>
      <p:sp>
        <p:nvSpPr>
          <p:cNvPr id="16" name="TextBox 15">
            <a:extLst>
              <a:ext uri="{FF2B5EF4-FFF2-40B4-BE49-F238E27FC236}">
                <a16:creationId xmlns:a16="http://schemas.microsoft.com/office/drawing/2014/main" id="{BC330E71-DC46-42D0-82BF-BBEFEA0DEE8F}"/>
              </a:ext>
            </a:extLst>
          </p:cNvPr>
          <p:cNvSpPr txBox="1"/>
          <p:nvPr/>
        </p:nvSpPr>
        <p:spPr>
          <a:xfrm>
            <a:off x="7536936" y="2280929"/>
            <a:ext cx="714100" cy="261610"/>
          </a:xfrm>
          <a:prstGeom prst="rect">
            <a:avLst/>
          </a:prstGeom>
          <a:noFill/>
        </p:spPr>
        <p:txBody>
          <a:bodyPr wrap="square" rtlCol="0">
            <a:spAutoFit/>
          </a:bodyPr>
          <a:lstStyle/>
          <a:p>
            <a:pPr algn="ctr"/>
            <a:r>
              <a:rPr lang="en-NZ" sz="1100" b="1" dirty="0"/>
              <a:t>2021/22</a:t>
            </a:r>
          </a:p>
        </p:txBody>
      </p:sp>
      <p:sp>
        <p:nvSpPr>
          <p:cNvPr id="38" name="Isosceles Triangle 37">
            <a:extLst>
              <a:ext uri="{FF2B5EF4-FFF2-40B4-BE49-F238E27FC236}">
                <a16:creationId xmlns:a16="http://schemas.microsoft.com/office/drawing/2014/main" id="{92C2FFC3-34ED-0395-E0D4-CCED2DE2C95C}"/>
              </a:ext>
            </a:extLst>
          </p:cNvPr>
          <p:cNvSpPr/>
          <p:nvPr/>
        </p:nvSpPr>
        <p:spPr>
          <a:xfrm rot="10800000">
            <a:off x="4145866" y="3482686"/>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9" name="Isosceles Triangle 38">
            <a:extLst>
              <a:ext uri="{FF2B5EF4-FFF2-40B4-BE49-F238E27FC236}">
                <a16:creationId xmlns:a16="http://schemas.microsoft.com/office/drawing/2014/main" id="{3720C386-312F-4F18-6181-FDC2EF61D49F}"/>
              </a:ext>
            </a:extLst>
          </p:cNvPr>
          <p:cNvSpPr/>
          <p:nvPr/>
        </p:nvSpPr>
        <p:spPr>
          <a:xfrm rot="10800000">
            <a:off x="4239620" y="3735180"/>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0" name="Isosceles Triangle 39">
            <a:extLst>
              <a:ext uri="{FF2B5EF4-FFF2-40B4-BE49-F238E27FC236}">
                <a16:creationId xmlns:a16="http://schemas.microsoft.com/office/drawing/2014/main" id="{269BED66-D286-C620-7C44-F89E38FCF07F}"/>
              </a:ext>
            </a:extLst>
          </p:cNvPr>
          <p:cNvSpPr/>
          <p:nvPr/>
        </p:nvSpPr>
        <p:spPr>
          <a:xfrm rot="10800000">
            <a:off x="8459918" y="3485581"/>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1" name="Isosceles Triangle 40">
            <a:extLst>
              <a:ext uri="{FF2B5EF4-FFF2-40B4-BE49-F238E27FC236}">
                <a16:creationId xmlns:a16="http://schemas.microsoft.com/office/drawing/2014/main" id="{F9F45F41-5E5F-21B8-CED5-A4476F789C32}"/>
              </a:ext>
            </a:extLst>
          </p:cNvPr>
          <p:cNvSpPr/>
          <p:nvPr/>
        </p:nvSpPr>
        <p:spPr>
          <a:xfrm rot="10800000">
            <a:off x="8456461" y="373124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37" name="Group 36">
            <a:extLst>
              <a:ext uri="{FF2B5EF4-FFF2-40B4-BE49-F238E27FC236}">
                <a16:creationId xmlns:a16="http://schemas.microsoft.com/office/drawing/2014/main" id="{20B5BEE3-8F92-4C63-A155-66BF4B8158FD}"/>
              </a:ext>
            </a:extLst>
          </p:cNvPr>
          <p:cNvGrpSpPr/>
          <p:nvPr/>
        </p:nvGrpSpPr>
        <p:grpSpPr>
          <a:xfrm>
            <a:off x="6943140" y="6376060"/>
            <a:ext cx="1960803" cy="447047"/>
            <a:chOff x="-6175365" y="7289658"/>
            <a:chExt cx="1960803" cy="447047"/>
          </a:xfrm>
        </p:grpSpPr>
        <p:grpSp>
          <p:nvGrpSpPr>
            <p:cNvPr id="42" name="Group 41">
              <a:extLst>
                <a:ext uri="{FF2B5EF4-FFF2-40B4-BE49-F238E27FC236}">
                  <a16:creationId xmlns:a16="http://schemas.microsoft.com/office/drawing/2014/main" id="{63DF4E10-AFC5-46DE-A053-CCF5B2CB94C8}"/>
                </a:ext>
              </a:extLst>
            </p:cNvPr>
            <p:cNvGrpSpPr/>
            <p:nvPr/>
          </p:nvGrpSpPr>
          <p:grpSpPr>
            <a:xfrm>
              <a:off x="-5348127" y="7289658"/>
              <a:ext cx="1133565" cy="441380"/>
              <a:chOff x="7471343" y="6121184"/>
              <a:chExt cx="1511420" cy="588507"/>
            </a:xfrm>
          </p:grpSpPr>
          <p:sp>
            <p:nvSpPr>
              <p:cNvPr id="50" name="TextBox 13">
                <a:extLst>
                  <a:ext uri="{FF2B5EF4-FFF2-40B4-BE49-F238E27FC236}">
                    <a16:creationId xmlns:a16="http://schemas.microsoft.com/office/drawing/2014/main" id="{67692123-E25D-45DC-9BCE-DFD3C61338A9}"/>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51" name="TextBox 14">
                <a:extLst>
                  <a:ext uri="{FF2B5EF4-FFF2-40B4-BE49-F238E27FC236}">
                    <a16:creationId xmlns:a16="http://schemas.microsoft.com/office/drawing/2014/main" id="{790EF103-78D3-45CA-994E-74AAAE5DB5A6}"/>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52" name="TextBox 13">
                <a:extLst>
                  <a:ext uri="{FF2B5EF4-FFF2-40B4-BE49-F238E27FC236}">
                    <a16:creationId xmlns:a16="http://schemas.microsoft.com/office/drawing/2014/main" id="{24C27FFE-3363-4927-AA36-C786CF75C03E}"/>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43" name="Group 42">
              <a:extLst>
                <a:ext uri="{FF2B5EF4-FFF2-40B4-BE49-F238E27FC236}">
                  <a16:creationId xmlns:a16="http://schemas.microsoft.com/office/drawing/2014/main" id="{8600F25B-69D9-4A92-9E66-0AC32E1AAF9D}"/>
                </a:ext>
              </a:extLst>
            </p:cNvPr>
            <p:cNvGrpSpPr/>
            <p:nvPr/>
          </p:nvGrpSpPr>
          <p:grpSpPr>
            <a:xfrm>
              <a:off x="-6175365" y="7294753"/>
              <a:ext cx="936107" cy="441952"/>
              <a:chOff x="7181793" y="6110869"/>
              <a:chExt cx="1248142" cy="589270"/>
            </a:xfrm>
          </p:grpSpPr>
          <p:grpSp>
            <p:nvGrpSpPr>
              <p:cNvPr id="44" name="Group 43">
                <a:extLst>
                  <a:ext uri="{FF2B5EF4-FFF2-40B4-BE49-F238E27FC236}">
                    <a16:creationId xmlns:a16="http://schemas.microsoft.com/office/drawing/2014/main" id="{C9186C20-2550-48C7-98C0-6E194D7FFA89}"/>
                  </a:ext>
                </a:extLst>
              </p:cNvPr>
              <p:cNvGrpSpPr/>
              <p:nvPr/>
            </p:nvGrpSpPr>
            <p:grpSpPr>
              <a:xfrm>
                <a:off x="7181793" y="6291726"/>
                <a:ext cx="1248142" cy="408413"/>
                <a:chOff x="7576031" y="6004684"/>
                <a:chExt cx="1248142" cy="408413"/>
              </a:xfrm>
            </p:grpSpPr>
            <p:sp>
              <p:nvSpPr>
                <p:cNvPr id="46" name="TextBox 13">
                  <a:extLst>
                    <a:ext uri="{FF2B5EF4-FFF2-40B4-BE49-F238E27FC236}">
                      <a16:creationId xmlns:a16="http://schemas.microsoft.com/office/drawing/2014/main" id="{C713164F-7C48-4E36-BA96-EA97F0AC42C8}"/>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47" name="TextBox 14">
                  <a:extLst>
                    <a:ext uri="{FF2B5EF4-FFF2-40B4-BE49-F238E27FC236}">
                      <a16:creationId xmlns:a16="http://schemas.microsoft.com/office/drawing/2014/main" id="{7599DD05-E42A-4C83-9A40-BF823E1DAAC6}"/>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48" name="Isosceles Triangle 47">
                  <a:extLst>
                    <a:ext uri="{FF2B5EF4-FFF2-40B4-BE49-F238E27FC236}">
                      <a16:creationId xmlns:a16="http://schemas.microsoft.com/office/drawing/2014/main" id="{560AF71E-F78E-40F3-B36A-9504134CAC9B}"/>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9" name="Isosceles Triangle 48">
                  <a:extLst>
                    <a:ext uri="{FF2B5EF4-FFF2-40B4-BE49-F238E27FC236}">
                      <a16:creationId xmlns:a16="http://schemas.microsoft.com/office/drawing/2014/main" id="{CA6EC3E0-D11D-4DFA-8671-5A812F5A1AFD}"/>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45" name="TextBox 13">
                <a:extLst>
                  <a:ext uri="{FF2B5EF4-FFF2-40B4-BE49-F238E27FC236}">
                    <a16:creationId xmlns:a16="http://schemas.microsoft.com/office/drawing/2014/main" id="{E7A7C69B-14FC-4719-B43F-A9F37426FC18}"/>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3435904507"/>
      </p:ext>
    </p:extLst>
  </p:cSld>
  <p:clrMapOvr>
    <a:masterClrMapping/>
  </p:clrMapOvr>
  <p:transition>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6B19-8016-4E33-B60B-442622296472}"/>
              </a:ext>
            </a:extLst>
          </p:cNvPr>
          <p:cNvSpPr>
            <a:spLocks noGrp="1"/>
          </p:cNvSpPr>
          <p:nvPr>
            <p:ph type="ctrTitle"/>
          </p:nvPr>
        </p:nvSpPr>
        <p:spPr/>
        <p:txBody>
          <a:bodyPr/>
          <a:lstStyle/>
          <a:p>
            <a:r>
              <a:rPr lang="en-NZ" dirty="0"/>
              <a:t>Perceptions of Ashburton District and Council: Trend in satisfaction (2017-2022)</a:t>
            </a:r>
          </a:p>
        </p:txBody>
      </p:sp>
      <p:sp>
        <p:nvSpPr>
          <p:cNvPr id="3" name="Text Placeholder 2">
            <a:extLst>
              <a:ext uri="{FF2B5EF4-FFF2-40B4-BE49-F238E27FC236}">
                <a16:creationId xmlns:a16="http://schemas.microsoft.com/office/drawing/2014/main" id="{55E9D577-7F97-42E2-8E8B-B61CCA014FFD}"/>
              </a:ext>
            </a:extLst>
          </p:cNvPr>
          <p:cNvSpPr>
            <a:spLocks noGrp="1"/>
          </p:cNvSpPr>
          <p:nvPr>
            <p:ph type="body" sz="quarter" idx="11"/>
          </p:nvPr>
        </p:nvSpPr>
        <p:spPr/>
        <p:txBody>
          <a:bodyPr/>
          <a:lstStyle/>
          <a:p>
            <a:r>
              <a:rPr lang="en-NZ" dirty="0">
                <a:solidFill>
                  <a:schemeClr val="tx1"/>
                </a:solidFill>
              </a:rPr>
              <a:t>Perceptions of </a:t>
            </a:r>
            <a:r>
              <a:rPr lang="en-NZ" i="1" dirty="0">
                <a:solidFill>
                  <a:schemeClr val="tx1"/>
                </a:solidFill>
              </a:rPr>
              <a:t>New resident support, </a:t>
            </a:r>
            <a:r>
              <a:rPr lang="en-NZ" dirty="0">
                <a:solidFill>
                  <a:schemeClr val="tx1"/>
                </a:solidFill>
              </a:rPr>
              <a:t>and </a:t>
            </a:r>
            <a:r>
              <a:rPr lang="en-NZ" i="1" dirty="0">
                <a:solidFill>
                  <a:schemeClr val="tx1"/>
                </a:solidFill>
              </a:rPr>
              <a:t>Clear about what Council does </a:t>
            </a:r>
            <a:r>
              <a:rPr lang="en-NZ" dirty="0">
                <a:solidFill>
                  <a:schemeClr val="tx1"/>
                </a:solidFill>
              </a:rPr>
              <a:t>have decreased slightly year-on-year.</a:t>
            </a:r>
            <a:endParaRPr lang="en-NZ" i="1" dirty="0">
              <a:solidFill>
                <a:schemeClr val="tx1"/>
              </a:solidFill>
            </a:endParaRPr>
          </a:p>
        </p:txBody>
      </p:sp>
      <p:graphicFrame>
        <p:nvGraphicFramePr>
          <p:cNvPr id="4" name="Chart 3">
            <a:extLst>
              <a:ext uri="{FF2B5EF4-FFF2-40B4-BE49-F238E27FC236}">
                <a16:creationId xmlns:a16="http://schemas.microsoft.com/office/drawing/2014/main" id="{D49AD908-FBCE-475C-B23B-8C098B20053F}"/>
              </a:ext>
            </a:extLst>
          </p:cNvPr>
          <p:cNvGraphicFramePr/>
          <p:nvPr>
            <p:extLst>
              <p:ext uri="{D42A27DB-BD31-4B8C-83A1-F6EECF244321}">
                <p14:modId xmlns:p14="http://schemas.microsoft.com/office/powerpoint/2010/main" val="1112425972"/>
              </p:ext>
            </p:extLst>
          </p:nvPr>
        </p:nvGraphicFramePr>
        <p:xfrm>
          <a:off x="444137" y="2458335"/>
          <a:ext cx="8273143" cy="35481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D6910E1-2ECF-403E-A9CF-05A16E749F4A}"/>
              </a:ext>
            </a:extLst>
          </p:cNvPr>
          <p:cNvSpPr txBox="1"/>
          <p:nvPr/>
        </p:nvSpPr>
        <p:spPr>
          <a:xfrm>
            <a:off x="35496" y="6256556"/>
            <a:ext cx="7418052" cy="569392"/>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r>
              <a:rPr lang="en-GB" sz="650" dirty="0">
                <a:solidFill>
                  <a:srgbClr val="333333"/>
                </a:solidFill>
                <a:latin typeface="Verdana"/>
                <a:ea typeface="Verdana"/>
                <a:cs typeface="Verdana" panose="020B0604030504040204" pitchFamily="34" charset="0"/>
              </a:rPr>
              <a:t> 2020 n=950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PER5: Do you agree or disagree with the following statements about Ashburton District Council?</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PER7: Ashburton District is becoming home for an increasing number of people with different lifestyles and cultures from different countries. Are you satisfied with Council’s role ensuring that new residents to the district are made to feel welcome and given adequate support?</a:t>
            </a:r>
          </a:p>
        </p:txBody>
      </p:sp>
    </p:spTree>
    <p:extLst>
      <p:ext uri="{BB962C8B-B14F-4D97-AF65-F5344CB8AC3E}">
        <p14:creationId xmlns:p14="http://schemas.microsoft.com/office/powerpoint/2010/main" val="2690062534"/>
      </p:ext>
    </p:extLst>
  </p:cSld>
  <p:clrMapOvr>
    <a:masterClrMapping/>
  </p:clrMapOvr>
  <p:transition>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2BCC-D225-4640-B0EF-E12C56BBBE16}"/>
              </a:ext>
            </a:extLst>
          </p:cNvPr>
          <p:cNvSpPr>
            <a:spLocks noGrp="1"/>
          </p:cNvSpPr>
          <p:nvPr>
            <p:ph type="ctrTitle"/>
          </p:nvPr>
        </p:nvSpPr>
        <p:spPr/>
        <p:txBody>
          <a:bodyPr/>
          <a:lstStyle/>
          <a:p>
            <a:r>
              <a:rPr lang="en-NZ" dirty="0"/>
              <a:t>Perceptions of Ashburton District and Council</a:t>
            </a:r>
          </a:p>
        </p:txBody>
      </p:sp>
      <p:sp>
        <p:nvSpPr>
          <p:cNvPr id="3" name="Text Placeholder 2">
            <a:extLst>
              <a:ext uri="{FF2B5EF4-FFF2-40B4-BE49-F238E27FC236}">
                <a16:creationId xmlns:a16="http://schemas.microsoft.com/office/drawing/2014/main" id="{A0B3DDE0-B550-4C1D-AB00-5AAA23039712}"/>
              </a:ext>
            </a:extLst>
          </p:cNvPr>
          <p:cNvSpPr>
            <a:spLocks noGrp="1"/>
          </p:cNvSpPr>
          <p:nvPr>
            <p:ph type="body" sz="quarter" idx="11"/>
          </p:nvPr>
        </p:nvSpPr>
        <p:spPr/>
        <p:txBody>
          <a:bodyPr/>
          <a:lstStyle/>
          <a:p>
            <a:r>
              <a:rPr lang="en-NZ" dirty="0">
                <a:solidFill>
                  <a:schemeClr val="tx1"/>
                </a:solidFill>
              </a:rPr>
              <a:t>Residents believe that Ashburton District is about the </a:t>
            </a:r>
            <a:r>
              <a:rPr lang="en-NZ" i="1" dirty="0">
                <a:solidFill>
                  <a:schemeClr val="tx1"/>
                </a:solidFill>
              </a:rPr>
              <a:t>same or better as a place to live than it was three years ago </a:t>
            </a:r>
            <a:r>
              <a:rPr lang="en-NZ" dirty="0">
                <a:solidFill>
                  <a:schemeClr val="tx1"/>
                </a:solidFill>
              </a:rPr>
              <a:t>these results are consistent across the last three years.</a:t>
            </a:r>
            <a:endParaRPr lang="en-NZ" i="1" dirty="0">
              <a:solidFill>
                <a:schemeClr val="tx1"/>
              </a:solidFill>
            </a:endParaRPr>
          </a:p>
        </p:txBody>
      </p:sp>
      <p:sp>
        <p:nvSpPr>
          <p:cNvPr id="9" name="TextBox 8">
            <a:extLst>
              <a:ext uri="{FF2B5EF4-FFF2-40B4-BE49-F238E27FC236}">
                <a16:creationId xmlns:a16="http://schemas.microsoft.com/office/drawing/2014/main" id="{FDBB9A68-92C0-48EE-BDBC-CA52EE76ECC9}"/>
              </a:ext>
            </a:extLst>
          </p:cNvPr>
          <p:cNvSpPr txBox="1"/>
          <p:nvPr/>
        </p:nvSpPr>
        <p:spPr>
          <a:xfrm>
            <a:off x="43545" y="6281820"/>
            <a:ext cx="6827518" cy="494337"/>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PER6: Would you please think about the range and standard of amenities and activities which Council can influence? With these in mind, do you think the Ashburton District is better, about the same or worse as a place to live, than it was 3 years ago?</a:t>
            </a:r>
          </a:p>
        </p:txBody>
      </p:sp>
      <p:graphicFrame>
        <p:nvGraphicFramePr>
          <p:cNvPr id="11" name="Chart 10">
            <a:extLst>
              <a:ext uri="{FF2B5EF4-FFF2-40B4-BE49-F238E27FC236}">
                <a16:creationId xmlns:a16="http://schemas.microsoft.com/office/drawing/2014/main" id="{3E3F7A78-1476-4E1A-84F1-3D09DC4EE270}"/>
              </a:ext>
            </a:extLst>
          </p:cNvPr>
          <p:cNvGraphicFramePr/>
          <p:nvPr>
            <p:extLst>
              <p:ext uri="{D42A27DB-BD31-4B8C-83A1-F6EECF244321}">
                <p14:modId xmlns:p14="http://schemas.microsoft.com/office/powerpoint/2010/main" val="1907869323"/>
              </p:ext>
            </p:extLst>
          </p:nvPr>
        </p:nvGraphicFramePr>
        <p:xfrm>
          <a:off x="2272937" y="2837118"/>
          <a:ext cx="4598126" cy="253068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EB1A2FCD-AF58-4619-8A1B-9A45370F6214}"/>
              </a:ext>
            </a:extLst>
          </p:cNvPr>
          <p:cNvSpPr txBox="1"/>
          <p:nvPr/>
        </p:nvSpPr>
        <p:spPr>
          <a:xfrm>
            <a:off x="7549292" y="3734921"/>
            <a:ext cx="587020" cy="369332"/>
          </a:xfrm>
          <a:prstGeom prst="rect">
            <a:avLst/>
          </a:prstGeom>
          <a:noFill/>
        </p:spPr>
        <p:txBody>
          <a:bodyPr wrap="none" rtlCol="0">
            <a:spAutoFit/>
          </a:bodyPr>
          <a:lstStyle>
            <a:defPPr>
              <a:defRPr lang="en-US"/>
            </a:defPPr>
            <a:lvl1pPr>
              <a:defRPr b="1"/>
            </a:lvl1pPr>
          </a:lstStyle>
          <a:p>
            <a:r>
              <a:rPr lang="en-PH" dirty="0"/>
              <a:t>94%</a:t>
            </a:r>
          </a:p>
        </p:txBody>
      </p:sp>
      <p:sp>
        <p:nvSpPr>
          <p:cNvPr id="17" name="TextBox 16">
            <a:extLst>
              <a:ext uri="{FF2B5EF4-FFF2-40B4-BE49-F238E27FC236}">
                <a16:creationId xmlns:a16="http://schemas.microsoft.com/office/drawing/2014/main" id="{4C8B3053-F605-4AEE-8FF5-1C2AFA95B25A}"/>
              </a:ext>
            </a:extLst>
          </p:cNvPr>
          <p:cNvSpPr txBox="1"/>
          <p:nvPr/>
        </p:nvSpPr>
        <p:spPr>
          <a:xfrm>
            <a:off x="7549292" y="4399082"/>
            <a:ext cx="587020" cy="369332"/>
          </a:xfrm>
          <a:prstGeom prst="rect">
            <a:avLst/>
          </a:prstGeom>
          <a:noFill/>
        </p:spPr>
        <p:txBody>
          <a:bodyPr wrap="none" rtlCol="0">
            <a:spAutoFit/>
          </a:bodyPr>
          <a:lstStyle/>
          <a:p>
            <a:r>
              <a:rPr lang="en-PH" b="1" dirty="0"/>
              <a:t>91%</a:t>
            </a:r>
          </a:p>
        </p:txBody>
      </p:sp>
      <p:sp>
        <p:nvSpPr>
          <p:cNvPr id="4" name="TextBox 3">
            <a:extLst>
              <a:ext uri="{FF2B5EF4-FFF2-40B4-BE49-F238E27FC236}">
                <a16:creationId xmlns:a16="http://schemas.microsoft.com/office/drawing/2014/main" id="{C725CF63-2E62-4EAD-B002-A18CD025F9AD}"/>
              </a:ext>
            </a:extLst>
          </p:cNvPr>
          <p:cNvSpPr txBox="1"/>
          <p:nvPr/>
        </p:nvSpPr>
        <p:spPr>
          <a:xfrm>
            <a:off x="7056518" y="2534921"/>
            <a:ext cx="1545616" cy="261610"/>
          </a:xfrm>
          <a:prstGeom prst="rect">
            <a:avLst/>
          </a:prstGeom>
          <a:noFill/>
        </p:spPr>
        <p:txBody>
          <a:bodyPr wrap="none" rtlCol="0">
            <a:spAutoFit/>
          </a:bodyPr>
          <a:lstStyle/>
          <a:p>
            <a:r>
              <a:rPr lang="en-US" sz="1100" b="1" dirty="0"/>
              <a:t>About the same/Better</a:t>
            </a:r>
            <a:endParaRPr lang="en-NZ" sz="1100" b="1" dirty="0"/>
          </a:p>
        </p:txBody>
      </p:sp>
      <p:sp>
        <p:nvSpPr>
          <p:cNvPr id="18" name="TextBox 17">
            <a:extLst>
              <a:ext uri="{FF2B5EF4-FFF2-40B4-BE49-F238E27FC236}">
                <a16:creationId xmlns:a16="http://schemas.microsoft.com/office/drawing/2014/main" id="{1C5D92DE-47D4-464F-9976-477D7A096B61}"/>
              </a:ext>
            </a:extLst>
          </p:cNvPr>
          <p:cNvSpPr txBox="1"/>
          <p:nvPr/>
        </p:nvSpPr>
        <p:spPr>
          <a:xfrm>
            <a:off x="567234" y="3768638"/>
            <a:ext cx="1415142" cy="553998"/>
          </a:xfrm>
          <a:prstGeom prst="rect">
            <a:avLst/>
          </a:prstGeom>
          <a:noFill/>
        </p:spPr>
        <p:txBody>
          <a:bodyPr wrap="square" rtlCol="0">
            <a:spAutoFit/>
          </a:bodyPr>
          <a:lstStyle/>
          <a:p>
            <a:pPr algn="ctr"/>
            <a:r>
              <a:rPr lang="en-US" sz="1000" b="1" dirty="0">
                <a:solidFill>
                  <a:schemeClr val="tx2"/>
                </a:solidFill>
              </a:rPr>
              <a:t>Living in Ashburton compared to three years ago</a:t>
            </a:r>
            <a:endParaRPr lang="en-NZ" sz="1000" b="1" dirty="0">
              <a:solidFill>
                <a:schemeClr val="tx2"/>
              </a:solidFill>
            </a:endParaRPr>
          </a:p>
        </p:txBody>
      </p:sp>
      <p:sp>
        <p:nvSpPr>
          <p:cNvPr id="26" name="TextBox 25">
            <a:extLst>
              <a:ext uri="{FF2B5EF4-FFF2-40B4-BE49-F238E27FC236}">
                <a16:creationId xmlns:a16="http://schemas.microsoft.com/office/drawing/2014/main" id="{365A13C5-A371-7026-C57F-B8EA245EED50}"/>
              </a:ext>
            </a:extLst>
          </p:cNvPr>
          <p:cNvSpPr txBox="1"/>
          <p:nvPr/>
        </p:nvSpPr>
        <p:spPr>
          <a:xfrm>
            <a:off x="7556124" y="3075965"/>
            <a:ext cx="587020" cy="369332"/>
          </a:xfrm>
          <a:prstGeom prst="rect">
            <a:avLst/>
          </a:prstGeom>
          <a:noFill/>
        </p:spPr>
        <p:txBody>
          <a:bodyPr wrap="none" rtlCol="0">
            <a:spAutoFit/>
          </a:bodyPr>
          <a:lstStyle>
            <a:defPPr>
              <a:defRPr lang="en-US"/>
            </a:defPPr>
            <a:lvl1pPr>
              <a:defRPr b="1"/>
            </a:lvl1pPr>
          </a:lstStyle>
          <a:p>
            <a:r>
              <a:rPr lang="en-PH" dirty="0"/>
              <a:t>92%</a:t>
            </a:r>
          </a:p>
        </p:txBody>
      </p:sp>
      <p:grpSp>
        <p:nvGrpSpPr>
          <p:cNvPr id="27" name="Group 26">
            <a:extLst>
              <a:ext uri="{FF2B5EF4-FFF2-40B4-BE49-F238E27FC236}">
                <a16:creationId xmlns:a16="http://schemas.microsoft.com/office/drawing/2014/main" id="{BF46079D-89B8-423E-A655-0F5CE89BB46E}"/>
              </a:ext>
            </a:extLst>
          </p:cNvPr>
          <p:cNvGrpSpPr/>
          <p:nvPr/>
        </p:nvGrpSpPr>
        <p:grpSpPr>
          <a:xfrm>
            <a:off x="6943140" y="6376060"/>
            <a:ext cx="1960803" cy="447047"/>
            <a:chOff x="-6175365" y="7289658"/>
            <a:chExt cx="1960803" cy="447047"/>
          </a:xfrm>
        </p:grpSpPr>
        <p:grpSp>
          <p:nvGrpSpPr>
            <p:cNvPr id="28" name="Group 27">
              <a:extLst>
                <a:ext uri="{FF2B5EF4-FFF2-40B4-BE49-F238E27FC236}">
                  <a16:creationId xmlns:a16="http://schemas.microsoft.com/office/drawing/2014/main" id="{EA6D3F8F-CE1E-4A8C-81A9-35042C479FA4}"/>
                </a:ext>
              </a:extLst>
            </p:cNvPr>
            <p:cNvGrpSpPr/>
            <p:nvPr/>
          </p:nvGrpSpPr>
          <p:grpSpPr>
            <a:xfrm>
              <a:off x="-5348127" y="7289658"/>
              <a:ext cx="1133565" cy="441380"/>
              <a:chOff x="7471343" y="6121184"/>
              <a:chExt cx="1511420" cy="588507"/>
            </a:xfrm>
          </p:grpSpPr>
          <p:sp>
            <p:nvSpPr>
              <p:cNvPr id="36" name="TextBox 13">
                <a:extLst>
                  <a:ext uri="{FF2B5EF4-FFF2-40B4-BE49-F238E27FC236}">
                    <a16:creationId xmlns:a16="http://schemas.microsoft.com/office/drawing/2014/main" id="{BC655FAC-D79B-4909-9452-3F642A603887}"/>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7" name="TextBox 14">
                <a:extLst>
                  <a:ext uri="{FF2B5EF4-FFF2-40B4-BE49-F238E27FC236}">
                    <a16:creationId xmlns:a16="http://schemas.microsoft.com/office/drawing/2014/main" id="{7E09D418-97E0-4995-9F40-9CEE4F092932}"/>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8" name="TextBox 13">
                <a:extLst>
                  <a:ext uri="{FF2B5EF4-FFF2-40B4-BE49-F238E27FC236}">
                    <a16:creationId xmlns:a16="http://schemas.microsoft.com/office/drawing/2014/main" id="{B757C971-4A86-4D06-98A0-EF4F34DBC750}"/>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29" name="Group 28">
              <a:extLst>
                <a:ext uri="{FF2B5EF4-FFF2-40B4-BE49-F238E27FC236}">
                  <a16:creationId xmlns:a16="http://schemas.microsoft.com/office/drawing/2014/main" id="{D8B7C747-D39F-43A1-B762-F95B6B14EB2D}"/>
                </a:ext>
              </a:extLst>
            </p:cNvPr>
            <p:cNvGrpSpPr/>
            <p:nvPr/>
          </p:nvGrpSpPr>
          <p:grpSpPr>
            <a:xfrm>
              <a:off x="-6175365" y="7294753"/>
              <a:ext cx="936107" cy="441952"/>
              <a:chOff x="7181793" y="6110869"/>
              <a:chExt cx="1248142" cy="589270"/>
            </a:xfrm>
          </p:grpSpPr>
          <p:grpSp>
            <p:nvGrpSpPr>
              <p:cNvPr id="30" name="Group 29">
                <a:extLst>
                  <a:ext uri="{FF2B5EF4-FFF2-40B4-BE49-F238E27FC236}">
                    <a16:creationId xmlns:a16="http://schemas.microsoft.com/office/drawing/2014/main" id="{8D8FD971-CF2F-45AD-A673-9D5458C04539}"/>
                  </a:ext>
                </a:extLst>
              </p:cNvPr>
              <p:cNvGrpSpPr/>
              <p:nvPr/>
            </p:nvGrpSpPr>
            <p:grpSpPr>
              <a:xfrm>
                <a:off x="7181793" y="6291726"/>
                <a:ext cx="1248142" cy="408413"/>
                <a:chOff x="7576031" y="6004684"/>
                <a:chExt cx="1248142" cy="408413"/>
              </a:xfrm>
            </p:grpSpPr>
            <p:sp>
              <p:nvSpPr>
                <p:cNvPr id="32" name="TextBox 13">
                  <a:extLst>
                    <a:ext uri="{FF2B5EF4-FFF2-40B4-BE49-F238E27FC236}">
                      <a16:creationId xmlns:a16="http://schemas.microsoft.com/office/drawing/2014/main" id="{69C13A06-7E09-440E-9664-6AA0F98258EE}"/>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3" name="TextBox 14">
                  <a:extLst>
                    <a:ext uri="{FF2B5EF4-FFF2-40B4-BE49-F238E27FC236}">
                      <a16:creationId xmlns:a16="http://schemas.microsoft.com/office/drawing/2014/main" id="{5101FEDD-192F-4444-A80B-6EEB289841B3}"/>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4" name="Isosceles Triangle 33">
                  <a:extLst>
                    <a:ext uri="{FF2B5EF4-FFF2-40B4-BE49-F238E27FC236}">
                      <a16:creationId xmlns:a16="http://schemas.microsoft.com/office/drawing/2014/main" id="{F1599DBB-98E0-4C6D-BE58-8A0EC998416E}"/>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5" name="Isosceles Triangle 34">
                  <a:extLst>
                    <a:ext uri="{FF2B5EF4-FFF2-40B4-BE49-F238E27FC236}">
                      <a16:creationId xmlns:a16="http://schemas.microsoft.com/office/drawing/2014/main" id="{57B8BFA0-D00F-4AB4-B40A-6EDED0029011}"/>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1" name="TextBox 13">
                <a:extLst>
                  <a:ext uri="{FF2B5EF4-FFF2-40B4-BE49-F238E27FC236}">
                    <a16:creationId xmlns:a16="http://schemas.microsoft.com/office/drawing/2014/main" id="{B08DF7F0-6E3B-452A-B0FE-26E6E1D13849}"/>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2413395686"/>
      </p:ext>
    </p:extLst>
  </p:cSld>
  <p:clrMapOvr>
    <a:masterClrMapping/>
  </p:clrMapOvr>
  <p:transition>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2BCC-D225-4640-B0EF-E12C56BBBE16}"/>
              </a:ext>
            </a:extLst>
          </p:cNvPr>
          <p:cNvSpPr>
            <a:spLocks noGrp="1"/>
          </p:cNvSpPr>
          <p:nvPr>
            <p:ph type="ctrTitle"/>
          </p:nvPr>
        </p:nvSpPr>
        <p:spPr/>
        <p:txBody>
          <a:bodyPr/>
          <a:lstStyle/>
          <a:p>
            <a:r>
              <a:rPr lang="en-NZ" dirty="0"/>
              <a:t>Environment and biodiversity</a:t>
            </a:r>
          </a:p>
        </p:txBody>
      </p:sp>
      <p:sp>
        <p:nvSpPr>
          <p:cNvPr id="3" name="Text Placeholder 2">
            <a:extLst>
              <a:ext uri="{FF2B5EF4-FFF2-40B4-BE49-F238E27FC236}">
                <a16:creationId xmlns:a16="http://schemas.microsoft.com/office/drawing/2014/main" id="{A0B3DDE0-B550-4C1D-AB00-5AAA23039712}"/>
              </a:ext>
            </a:extLst>
          </p:cNvPr>
          <p:cNvSpPr>
            <a:spLocks noGrp="1"/>
          </p:cNvSpPr>
          <p:nvPr>
            <p:ph type="body" sz="quarter" idx="11"/>
          </p:nvPr>
        </p:nvSpPr>
        <p:spPr/>
        <p:txBody>
          <a:bodyPr/>
          <a:lstStyle/>
          <a:p>
            <a:r>
              <a:rPr lang="en-NZ" dirty="0">
                <a:solidFill>
                  <a:schemeClr val="tx1"/>
                </a:solidFill>
              </a:rPr>
              <a:t>While satisfaction across both measures remain reasonably high satisfaction with </a:t>
            </a:r>
            <a:r>
              <a:rPr lang="en-NZ" i="1" dirty="0">
                <a:solidFill>
                  <a:schemeClr val="tx1"/>
                </a:solidFill>
              </a:rPr>
              <a:t>the state of the district’s environment and biodiversity </a:t>
            </a:r>
            <a:r>
              <a:rPr lang="en-NZ" dirty="0">
                <a:solidFill>
                  <a:schemeClr val="tx1"/>
                </a:solidFill>
              </a:rPr>
              <a:t>has decreased slightly and </a:t>
            </a:r>
            <a:r>
              <a:rPr lang="en-NZ" i="1" dirty="0">
                <a:solidFill>
                  <a:schemeClr val="tx1"/>
                </a:solidFill>
              </a:rPr>
              <a:t>Ashburton District Council’s activity to care for the district’s environment and biodiversity </a:t>
            </a:r>
            <a:r>
              <a:rPr lang="en-NZ" dirty="0">
                <a:solidFill>
                  <a:schemeClr val="tx1"/>
                </a:solidFill>
              </a:rPr>
              <a:t>has decreased significantly year-on-year. </a:t>
            </a:r>
            <a:endParaRPr lang="en-NZ" i="1" dirty="0">
              <a:solidFill>
                <a:schemeClr val="tx1"/>
              </a:solidFill>
            </a:endParaRPr>
          </a:p>
        </p:txBody>
      </p:sp>
      <p:sp>
        <p:nvSpPr>
          <p:cNvPr id="9" name="TextBox 8">
            <a:extLst>
              <a:ext uri="{FF2B5EF4-FFF2-40B4-BE49-F238E27FC236}">
                <a16:creationId xmlns:a16="http://schemas.microsoft.com/office/drawing/2014/main" id="{FDBB9A68-92C0-48EE-BDBC-CA52EE76ECC9}"/>
              </a:ext>
            </a:extLst>
          </p:cNvPr>
          <p:cNvSpPr txBox="1"/>
          <p:nvPr/>
        </p:nvSpPr>
        <p:spPr>
          <a:xfrm>
            <a:off x="43545" y="6281820"/>
            <a:ext cx="7418052" cy="494337"/>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endParaRPr lang="en-GB" sz="650" dirty="0">
              <a:solidFill>
                <a:srgbClr val="333333"/>
              </a:solidFill>
              <a:latin typeface="Verdana"/>
              <a:ea typeface="Verdana"/>
              <a:cs typeface="Verdana" panose="020B0604030504040204" pitchFamily="34" charset="0"/>
            </a:endParaRP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PER.1: Are you satisfied with: - The state of the district’s environment and biodiversity? n=597</a:t>
            </a:r>
          </a:p>
          <a:p>
            <a:pPr marL="228600" indent="-228600">
              <a:buFont typeface="+mj-lt"/>
              <a:buAutoNum type="arabicPeriod"/>
            </a:pPr>
            <a:r>
              <a:rPr lang="en-US" sz="650" dirty="0">
                <a:solidFill>
                  <a:srgbClr val="333333"/>
                </a:solidFill>
                <a:latin typeface="Verdana"/>
                <a:ea typeface="Verdana"/>
                <a:cs typeface="Verdana" panose="020B0604030504040204" pitchFamily="34" charset="0"/>
              </a:rPr>
              <a:t>PER9.2: Are you satisfied with: - Ashburton District Council’s activity to care for the district’s environment and biodiversity? n=571</a:t>
            </a:r>
            <a:endParaRPr lang="en-GB" sz="650" dirty="0">
              <a:solidFill>
                <a:srgbClr val="333333"/>
              </a:solidFill>
              <a:latin typeface="Verdana"/>
              <a:ea typeface="Verdana"/>
              <a:cs typeface="Verdana" panose="020B0604030504040204" pitchFamily="34" charset="0"/>
            </a:endParaRPr>
          </a:p>
        </p:txBody>
      </p:sp>
      <p:graphicFrame>
        <p:nvGraphicFramePr>
          <p:cNvPr id="19" name="Chart 18">
            <a:extLst>
              <a:ext uri="{FF2B5EF4-FFF2-40B4-BE49-F238E27FC236}">
                <a16:creationId xmlns:a16="http://schemas.microsoft.com/office/drawing/2014/main" id="{0CF1B1AB-1947-4C75-A56B-E5D5AD90A74E}"/>
              </a:ext>
            </a:extLst>
          </p:cNvPr>
          <p:cNvGraphicFramePr/>
          <p:nvPr>
            <p:extLst>
              <p:ext uri="{D42A27DB-BD31-4B8C-83A1-F6EECF244321}">
                <p14:modId xmlns:p14="http://schemas.microsoft.com/office/powerpoint/2010/main" val="2963607004"/>
              </p:ext>
            </p:extLst>
          </p:nvPr>
        </p:nvGraphicFramePr>
        <p:xfrm>
          <a:off x="687985" y="2781993"/>
          <a:ext cx="3953691" cy="2587171"/>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DFBB9EAD-353D-48A0-A797-4DF5CD6327E4}"/>
              </a:ext>
            </a:extLst>
          </p:cNvPr>
          <p:cNvSpPr txBox="1"/>
          <p:nvPr/>
        </p:nvSpPr>
        <p:spPr>
          <a:xfrm>
            <a:off x="1577939" y="2347239"/>
            <a:ext cx="2393176" cy="415498"/>
          </a:xfrm>
          <a:prstGeom prst="rect">
            <a:avLst/>
          </a:prstGeom>
          <a:noFill/>
        </p:spPr>
        <p:txBody>
          <a:bodyPr wrap="square" rtlCol="0">
            <a:spAutoFit/>
          </a:bodyPr>
          <a:lstStyle/>
          <a:p>
            <a:pPr algn="ctr"/>
            <a:r>
              <a:rPr lang="en-US" sz="1050" b="1" dirty="0"/>
              <a:t>The state of the district’s environment and biodiversity</a:t>
            </a:r>
            <a:endParaRPr lang="en-NZ" sz="1050" b="1" dirty="0"/>
          </a:p>
        </p:txBody>
      </p:sp>
      <p:graphicFrame>
        <p:nvGraphicFramePr>
          <p:cNvPr id="21" name="Chart 20">
            <a:extLst>
              <a:ext uri="{FF2B5EF4-FFF2-40B4-BE49-F238E27FC236}">
                <a16:creationId xmlns:a16="http://schemas.microsoft.com/office/drawing/2014/main" id="{4E31FE75-E8CE-4C38-ADCD-05D1BC8C3621}"/>
              </a:ext>
            </a:extLst>
          </p:cNvPr>
          <p:cNvGraphicFramePr/>
          <p:nvPr>
            <p:extLst>
              <p:ext uri="{D42A27DB-BD31-4B8C-83A1-F6EECF244321}">
                <p14:modId xmlns:p14="http://schemas.microsoft.com/office/powerpoint/2010/main" val="3475967853"/>
              </p:ext>
            </p:extLst>
          </p:nvPr>
        </p:nvGraphicFramePr>
        <p:xfrm>
          <a:off x="4437019" y="2781993"/>
          <a:ext cx="3953691" cy="258717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84E0FF6-E5FD-45E7-A057-A756EE04C6A8}"/>
              </a:ext>
            </a:extLst>
          </p:cNvPr>
          <p:cNvSpPr txBox="1"/>
          <p:nvPr/>
        </p:nvSpPr>
        <p:spPr>
          <a:xfrm>
            <a:off x="5326973" y="2204912"/>
            <a:ext cx="2393176" cy="577081"/>
          </a:xfrm>
          <a:prstGeom prst="rect">
            <a:avLst/>
          </a:prstGeom>
          <a:noFill/>
        </p:spPr>
        <p:txBody>
          <a:bodyPr wrap="square" rtlCol="0">
            <a:spAutoFit/>
          </a:bodyPr>
          <a:lstStyle/>
          <a:p>
            <a:pPr algn="ctr"/>
            <a:r>
              <a:rPr lang="en-US" sz="1050" b="1" dirty="0"/>
              <a:t>Ashburton District Council’s activity to care for the district’s environment and biodiversity</a:t>
            </a:r>
            <a:endParaRPr lang="en-NZ" sz="1050" b="1" dirty="0"/>
          </a:p>
        </p:txBody>
      </p:sp>
      <p:sp>
        <p:nvSpPr>
          <p:cNvPr id="27" name="Isosceles Triangle 26">
            <a:extLst>
              <a:ext uri="{FF2B5EF4-FFF2-40B4-BE49-F238E27FC236}">
                <a16:creationId xmlns:a16="http://schemas.microsoft.com/office/drawing/2014/main" id="{63E5D053-E430-88C6-2168-03885AFD8FA0}"/>
              </a:ext>
            </a:extLst>
          </p:cNvPr>
          <p:cNvSpPr/>
          <p:nvPr/>
        </p:nvSpPr>
        <p:spPr>
          <a:xfrm rot="10800000">
            <a:off x="6085785" y="3844248"/>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nvGrpSpPr>
          <p:cNvPr id="26" name="Group 25">
            <a:extLst>
              <a:ext uri="{FF2B5EF4-FFF2-40B4-BE49-F238E27FC236}">
                <a16:creationId xmlns:a16="http://schemas.microsoft.com/office/drawing/2014/main" id="{F6BA38D3-3F20-45D0-9159-6DBD6905FF01}"/>
              </a:ext>
            </a:extLst>
          </p:cNvPr>
          <p:cNvGrpSpPr/>
          <p:nvPr/>
        </p:nvGrpSpPr>
        <p:grpSpPr>
          <a:xfrm>
            <a:off x="6943140" y="6376060"/>
            <a:ext cx="1960803" cy="447047"/>
            <a:chOff x="-6175365" y="7289658"/>
            <a:chExt cx="1960803" cy="447047"/>
          </a:xfrm>
        </p:grpSpPr>
        <p:grpSp>
          <p:nvGrpSpPr>
            <p:cNvPr id="28" name="Group 27">
              <a:extLst>
                <a:ext uri="{FF2B5EF4-FFF2-40B4-BE49-F238E27FC236}">
                  <a16:creationId xmlns:a16="http://schemas.microsoft.com/office/drawing/2014/main" id="{A9B5E100-794C-4AA3-87D4-90E6708DBD2D}"/>
                </a:ext>
              </a:extLst>
            </p:cNvPr>
            <p:cNvGrpSpPr/>
            <p:nvPr/>
          </p:nvGrpSpPr>
          <p:grpSpPr>
            <a:xfrm>
              <a:off x="-5348127" y="7289658"/>
              <a:ext cx="1133565" cy="441380"/>
              <a:chOff x="7471343" y="6121184"/>
              <a:chExt cx="1511420" cy="588507"/>
            </a:xfrm>
          </p:grpSpPr>
          <p:sp>
            <p:nvSpPr>
              <p:cNvPr id="36" name="TextBox 13">
                <a:extLst>
                  <a:ext uri="{FF2B5EF4-FFF2-40B4-BE49-F238E27FC236}">
                    <a16:creationId xmlns:a16="http://schemas.microsoft.com/office/drawing/2014/main" id="{0526FCCD-0C32-4174-8028-B07223BECE2C}"/>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7" name="TextBox 14">
                <a:extLst>
                  <a:ext uri="{FF2B5EF4-FFF2-40B4-BE49-F238E27FC236}">
                    <a16:creationId xmlns:a16="http://schemas.microsoft.com/office/drawing/2014/main" id="{8ECB59FB-4F2B-4E98-AB16-06986FBE10AD}"/>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8" name="TextBox 13">
                <a:extLst>
                  <a:ext uri="{FF2B5EF4-FFF2-40B4-BE49-F238E27FC236}">
                    <a16:creationId xmlns:a16="http://schemas.microsoft.com/office/drawing/2014/main" id="{5518CBDB-1E6A-46D6-9534-C046B976A997}"/>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29" name="Group 28">
              <a:extLst>
                <a:ext uri="{FF2B5EF4-FFF2-40B4-BE49-F238E27FC236}">
                  <a16:creationId xmlns:a16="http://schemas.microsoft.com/office/drawing/2014/main" id="{362E3610-A61F-4DB5-B474-9DDDAB1BCF6F}"/>
                </a:ext>
              </a:extLst>
            </p:cNvPr>
            <p:cNvGrpSpPr/>
            <p:nvPr/>
          </p:nvGrpSpPr>
          <p:grpSpPr>
            <a:xfrm>
              <a:off x="-6175365" y="7294753"/>
              <a:ext cx="936107" cy="441952"/>
              <a:chOff x="7181793" y="6110869"/>
              <a:chExt cx="1248142" cy="589270"/>
            </a:xfrm>
          </p:grpSpPr>
          <p:grpSp>
            <p:nvGrpSpPr>
              <p:cNvPr id="30" name="Group 29">
                <a:extLst>
                  <a:ext uri="{FF2B5EF4-FFF2-40B4-BE49-F238E27FC236}">
                    <a16:creationId xmlns:a16="http://schemas.microsoft.com/office/drawing/2014/main" id="{FC8A3666-4CCB-49C5-A9D5-BF70DFA7A43B}"/>
                  </a:ext>
                </a:extLst>
              </p:cNvPr>
              <p:cNvGrpSpPr/>
              <p:nvPr/>
            </p:nvGrpSpPr>
            <p:grpSpPr>
              <a:xfrm>
                <a:off x="7181793" y="6291726"/>
                <a:ext cx="1248142" cy="408413"/>
                <a:chOff x="7576031" y="6004684"/>
                <a:chExt cx="1248142" cy="408413"/>
              </a:xfrm>
            </p:grpSpPr>
            <p:sp>
              <p:nvSpPr>
                <p:cNvPr id="32" name="TextBox 13">
                  <a:extLst>
                    <a:ext uri="{FF2B5EF4-FFF2-40B4-BE49-F238E27FC236}">
                      <a16:creationId xmlns:a16="http://schemas.microsoft.com/office/drawing/2014/main" id="{59A287BD-9035-4537-BA89-D9D8639C7D19}"/>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3" name="TextBox 14">
                  <a:extLst>
                    <a:ext uri="{FF2B5EF4-FFF2-40B4-BE49-F238E27FC236}">
                      <a16:creationId xmlns:a16="http://schemas.microsoft.com/office/drawing/2014/main" id="{435F870F-DA40-4B84-8474-696F436974A0}"/>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4" name="Isosceles Triangle 33">
                  <a:extLst>
                    <a:ext uri="{FF2B5EF4-FFF2-40B4-BE49-F238E27FC236}">
                      <a16:creationId xmlns:a16="http://schemas.microsoft.com/office/drawing/2014/main" id="{4A58D925-FFFD-4698-BE8C-89C216A1F0A6}"/>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5" name="Isosceles Triangle 34">
                  <a:extLst>
                    <a:ext uri="{FF2B5EF4-FFF2-40B4-BE49-F238E27FC236}">
                      <a16:creationId xmlns:a16="http://schemas.microsoft.com/office/drawing/2014/main" id="{27957899-645C-4060-8B85-B8F201D899B5}"/>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1" name="TextBox 13">
                <a:extLst>
                  <a:ext uri="{FF2B5EF4-FFF2-40B4-BE49-F238E27FC236}">
                    <a16:creationId xmlns:a16="http://schemas.microsoft.com/office/drawing/2014/main" id="{8DE4B9A8-4D60-4F5E-A81C-FC758126AEB6}"/>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Tree>
    <p:extLst>
      <p:ext uri="{BB962C8B-B14F-4D97-AF65-F5344CB8AC3E}">
        <p14:creationId xmlns:p14="http://schemas.microsoft.com/office/powerpoint/2010/main" val="1841513370"/>
      </p:ext>
    </p:extLst>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D38A-5888-449C-8BA7-523F2F44D85B}"/>
              </a:ext>
            </a:extLst>
          </p:cNvPr>
          <p:cNvSpPr>
            <a:spLocks noGrp="1"/>
          </p:cNvSpPr>
          <p:nvPr>
            <p:ph type="ctrTitle"/>
          </p:nvPr>
        </p:nvSpPr>
        <p:spPr/>
        <p:txBody>
          <a:bodyPr/>
          <a:lstStyle/>
          <a:p>
            <a:r>
              <a:rPr lang="en-NZ" dirty="0">
                <a:latin typeface="Franklin Gothic Medium Cond" panose="020B0606030402020204" pitchFamily="34" charset="0"/>
              </a:rPr>
              <a:t>Sample profile</a:t>
            </a:r>
          </a:p>
        </p:txBody>
      </p:sp>
    </p:spTree>
    <p:extLst>
      <p:ext uri="{BB962C8B-B14F-4D97-AF65-F5344CB8AC3E}">
        <p14:creationId xmlns:p14="http://schemas.microsoft.com/office/powerpoint/2010/main" val="4099477896"/>
      </p:ext>
    </p:extLst>
  </p:cSld>
  <p:clrMapOvr>
    <a:masterClrMapping/>
  </p:clrMapOvr>
  <p:transition>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B11-2FF8-4E13-92C9-3E47371C269B}"/>
              </a:ext>
            </a:extLst>
          </p:cNvPr>
          <p:cNvSpPr>
            <a:spLocks noGrp="1"/>
          </p:cNvSpPr>
          <p:nvPr>
            <p:ph type="ctrTitle"/>
          </p:nvPr>
        </p:nvSpPr>
        <p:spPr/>
        <p:txBody>
          <a:bodyPr/>
          <a:lstStyle/>
          <a:p>
            <a:r>
              <a:rPr lang="en-NZ" dirty="0"/>
              <a:t>Sample profile</a:t>
            </a:r>
          </a:p>
        </p:txBody>
      </p:sp>
      <p:graphicFrame>
        <p:nvGraphicFramePr>
          <p:cNvPr id="4" name="Table 4">
            <a:extLst>
              <a:ext uri="{FF2B5EF4-FFF2-40B4-BE49-F238E27FC236}">
                <a16:creationId xmlns:a16="http://schemas.microsoft.com/office/drawing/2014/main" id="{2D616384-729A-4AB3-B181-7AE097D5D2EA}"/>
              </a:ext>
            </a:extLst>
          </p:cNvPr>
          <p:cNvGraphicFramePr>
            <a:graphicFrameLocks noGrp="1"/>
          </p:cNvGraphicFramePr>
          <p:nvPr>
            <p:extLst>
              <p:ext uri="{D42A27DB-BD31-4B8C-83A1-F6EECF244321}">
                <p14:modId xmlns:p14="http://schemas.microsoft.com/office/powerpoint/2010/main" val="4205614719"/>
              </p:ext>
            </p:extLst>
          </p:nvPr>
        </p:nvGraphicFramePr>
        <p:xfrm>
          <a:off x="466986" y="2087608"/>
          <a:ext cx="3854744" cy="1137920"/>
        </p:xfrm>
        <a:graphic>
          <a:graphicData uri="http://schemas.openxmlformats.org/drawingml/2006/table">
            <a:tbl>
              <a:tblPr firstRow="1" bandRow="1">
                <a:tableStyleId>{2D5ABB26-0587-4C30-8999-92F81FD0307C}</a:tableStyleId>
              </a:tblPr>
              <a:tblGrid>
                <a:gridCol w="963686">
                  <a:extLst>
                    <a:ext uri="{9D8B030D-6E8A-4147-A177-3AD203B41FA5}">
                      <a16:colId xmlns:a16="http://schemas.microsoft.com/office/drawing/2014/main" val="477142960"/>
                    </a:ext>
                  </a:extLst>
                </a:gridCol>
                <a:gridCol w="963686">
                  <a:extLst>
                    <a:ext uri="{9D8B030D-6E8A-4147-A177-3AD203B41FA5}">
                      <a16:colId xmlns:a16="http://schemas.microsoft.com/office/drawing/2014/main" val="4106903099"/>
                    </a:ext>
                  </a:extLst>
                </a:gridCol>
                <a:gridCol w="1023773">
                  <a:extLst>
                    <a:ext uri="{9D8B030D-6E8A-4147-A177-3AD203B41FA5}">
                      <a16:colId xmlns:a16="http://schemas.microsoft.com/office/drawing/2014/main" val="3165280466"/>
                    </a:ext>
                  </a:extLst>
                </a:gridCol>
                <a:gridCol w="903599">
                  <a:extLst>
                    <a:ext uri="{9D8B030D-6E8A-4147-A177-3AD203B41FA5}">
                      <a16:colId xmlns:a16="http://schemas.microsoft.com/office/drawing/2014/main" val="1034986675"/>
                    </a:ext>
                  </a:extLst>
                </a:gridCol>
              </a:tblGrid>
              <a:tr h="370840">
                <a:tc>
                  <a:txBody>
                    <a:bodyPr/>
                    <a:lstStyle/>
                    <a:p>
                      <a:endParaRPr lang="en-NZ" sz="10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370840">
                <a:tc>
                  <a:txBody>
                    <a:bodyPr/>
                    <a:lstStyle/>
                    <a:p>
                      <a:r>
                        <a:rPr lang="en-NZ" sz="1000" b="1" dirty="0"/>
                        <a:t>Male</a:t>
                      </a:r>
                    </a:p>
                  </a:txBody>
                  <a:tcPr/>
                </a:tc>
                <a:tc>
                  <a:txBody>
                    <a:bodyPr/>
                    <a:lstStyle/>
                    <a:p>
                      <a:pPr algn="ctr"/>
                      <a:r>
                        <a:rPr lang="en-NZ" sz="1000" dirty="0"/>
                        <a:t>407</a:t>
                      </a:r>
                    </a:p>
                  </a:txBody>
                  <a:tcPr/>
                </a:tc>
                <a:tc>
                  <a:txBody>
                    <a:bodyPr/>
                    <a:lstStyle/>
                    <a:p>
                      <a:pPr algn="ctr"/>
                      <a:r>
                        <a:rPr lang="en-NZ" sz="1000" dirty="0"/>
                        <a:t>47%</a:t>
                      </a:r>
                    </a:p>
                  </a:txBody>
                  <a:tcPr/>
                </a:tc>
                <a:tc>
                  <a:txBody>
                    <a:bodyPr/>
                    <a:lstStyle/>
                    <a:p>
                      <a:pPr algn="ctr"/>
                      <a:r>
                        <a:rPr lang="en-NZ" sz="1000" dirty="0"/>
                        <a:t>50%</a:t>
                      </a:r>
                    </a:p>
                  </a:txBody>
                  <a:tcPr/>
                </a:tc>
                <a:extLst>
                  <a:ext uri="{0D108BD9-81ED-4DB2-BD59-A6C34878D82A}">
                    <a16:rowId xmlns:a16="http://schemas.microsoft.com/office/drawing/2014/main" val="3590113150"/>
                  </a:ext>
                </a:extLst>
              </a:tr>
              <a:tr h="370840">
                <a:tc>
                  <a:txBody>
                    <a:bodyPr/>
                    <a:lstStyle/>
                    <a:p>
                      <a:r>
                        <a:rPr lang="en-NZ" sz="1000" b="1" dirty="0"/>
                        <a:t>Female</a:t>
                      </a:r>
                    </a:p>
                  </a:txBody>
                  <a:tcPr/>
                </a:tc>
                <a:tc>
                  <a:txBody>
                    <a:bodyPr/>
                    <a:lstStyle/>
                    <a:p>
                      <a:pPr algn="ctr"/>
                      <a:r>
                        <a:rPr lang="en-NZ" sz="1000" dirty="0"/>
                        <a:t>451</a:t>
                      </a:r>
                    </a:p>
                  </a:txBody>
                  <a:tcPr/>
                </a:tc>
                <a:tc>
                  <a:txBody>
                    <a:bodyPr/>
                    <a:lstStyle/>
                    <a:p>
                      <a:pPr algn="ctr"/>
                      <a:r>
                        <a:rPr lang="en-NZ" sz="1000" dirty="0"/>
                        <a:t>53%</a:t>
                      </a:r>
                    </a:p>
                  </a:txBody>
                  <a:tcPr/>
                </a:tc>
                <a:tc>
                  <a:txBody>
                    <a:bodyPr/>
                    <a:lstStyle/>
                    <a:p>
                      <a:pPr algn="ctr"/>
                      <a:r>
                        <a:rPr lang="en-NZ" sz="1000" dirty="0"/>
                        <a:t>50%</a:t>
                      </a:r>
                    </a:p>
                  </a:txBody>
                  <a:tcPr/>
                </a:tc>
                <a:extLst>
                  <a:ext uri="{0D108BD9-81ED-4DB2-BD59-A6C34878D82A}">
                    <a16:rowId xmlns:a16="http://schemas.microsoft.com/office/drawing/2014/main" val="732030743"/>
                  </a:ext>
                </a:extLst>
              </a:tr>
            </a:tbl>
          </a:graphicData>
        </a:graphic>
      </p:graphicFrame>
      <p:graphicFrame>
        <p:nvGraphicFramePr>
          <p:cNvPr id="5" name="Table 4">
            <a:extLst>
              <a:ext uri="{FF2B5EF4-FFF2-40B4-BE49-F238E27FC236}">
                <a16:creationId xmlns:a16="http://schemas.microsoft.com/office/drawing/2014/main" id="{9401AADE-CF25-4FB7-8C3F-0A7881618B2C}"/>
              </a:ext>
            </a:extLst>
          </p:cNvPr>
          <p:cNvGraphicFramePr>
            <a:graphicFrameLocks noGrp="1"/>
          </p:cNvGraphicFramePr>
          <p:nvPr>
            <p:extLst>
              <p:ext uri="{D42A27DB-BD31-4B8C-83A1-F6EECF244321}">
                <p14:modId xmlns:p14="http://schemas.microsoft.com/office/powerpoint/2010/main" val="3041744090"/>
              </p:ext>
            </p:extLst>
          </p:nvPr>
        </p:nvGraphicFramePr>
        <p:xfrm>
          <a:off x="4822270" y="2070761"/>
          <a:ext cx="3675777" cy="1137920"/>
        </p:xfrm>
        <a:graphic>
          <a:graphicData uri="http://schemas.openxmlformats.org/drawingml/2006/table">
            <a:tbl>
              <a:tblPr firstRow="1" bandRow="1">
                <a:tableStyleId>{2D5ABB26-0587-4C30-8999-92F81FD0307C}</a:tableStyleId>
              </a:tblPr>
              <a:tblGrid>
                <a:gridCol w="918944">
                  <a:extLst>
                    <a:ext uri="{9D8B030D-6E8A-4147-A177-3AD203B41FA5}">
                      <a16:colId xmlns:a16="http://schemas.microsoft.com/office/drawing/2014/main" val="477142960"/>
                    </a:ext>
                  </a:extLst>
                </a:gridCol>
                <a:gridCol w="945055">
                  <a:extLst>
                    <a:ext uri="{9D8B030D-6E8A-4147-A177-3AD203B41FA5}">
                      <a16:colId xmlns:a16="http://schemas.microsoft.com/office/drawing/2014/main" val="4106903099"/>
                    </a:ext>
                  </a:extLst>
                </a:gridCol>
                <a:gridCol w="964491">
                  <a:extLst>
                    <a:ext uri="{9D8B030D-6E8A-4147-A177-3AD203B41FA5}">
                      <a16:colId xmlns:a16="http://schemas.microsoft.com/office/drawing/2014/main" val="3165280466"/>
                    </a:ext>
                  </a:extLst>
                </a:gridCol>
                <a:gridCol w="847287">
                  <a:extLst>
                    <a:ext uri="{9D8B030D-6E8A-4147-A177-3AD203B41FA5}">
                      <a16:colId xmlns:a16="http://schemas.microsoft.com/office/drawing/2014/main" val="1034986675"/>
                    </a:ext>
                  </a:extLst>
                </a:gridCol>
              </a:tblGrid>
              <a:tr h="370840">
                <a:tc>
                  <a:txBody>
                    <a:bodyPr/>
                    <a:lstStyle/>
                    <a:p>
                      <a:endParaRPr lang="en-NZ" sz="11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370840">
                <a:tc>
                  <a:txBody>
                    <a:bodyPr/>
                    <a:lstStyle/>
                    <a:p>
                      <a:r>
                        <a:rPr lang="en-NZ" sz="1000" b="1" dirty="0"/>
                        <a:t>Urban </a:t>
                      </a:r>
                    </a:p>
                  </a:txBody>
                  <a:tcPr/>
                </a:tc>
                <a:tc>
                  <a:txBody>
                    <a:bodyPr/>
                    <a:lstStyle/>
                    <a:p>
                      <a:pPr algn="ctr"/>
                      <a:r>
                        <a:rPr lang="en-NZ" sz="1100" dirty="0"/>
                        <a:t>543</a:t>
                      </a:r>
                    </a:p>
                  </a:txBody>
                  <a:tcPr/>
                </a:tc>
                <a:tc>
                  <a:txBody>
                    <a:bodyPr/>
                    <a:lstStyle/>
                    <a:p>
                      <a:pPr algn="ctr"/>
                      <a:r>
                        <a:rPr lang="en-NZ" sz="1100" dirty="0"/>
                        <a:t>63%</a:t>
                      </a:r>
                    </a:p>
                  </a:txBody>
                  <a:tcPr/>
                </a:tc>
                <a:tc>
                  <a:txBody>
                    <a:bodyPr/>
                    <a:lstStyle/>
                    <a:p>
                      <a:pPr algn="ctr"/>
                      <a:r>
                        <a:rPr lang="en-NZ" sz="1100" dirty="0"/>
                        <a:t>59%</a:t>
                      </a:r>
                    </a:p>
                  </a:txBody>
                  <a:tcPr/>
                </a:tc>
                <a:extLst>
                  <a:ext uri="{0D108BD9-81ED-4DB2-BD59-A6C34878D82A}">
                    <a16:rowId xmlns:a16="http://schemas.microsoft.com/office/drawing/2014/main" val="3590113150"/>
                  </a:ext>
                </a:extLst>
              </a:tr>
              <a:tr h="370840">
                <a:tc>
                  <a:txBody>
                    <a:bodyPr/>
                    <a:lstStyle/>
                    <a:p>
                      <a:r>
                        <a:rPr lang="en-NZ" sz="1000" b="1" dirty="0"/>
                        <a:t>Rural</a:t>
                      </a:r>
                    </a:p>
                  </a:txBody>
                  <a:tcPr/>
                </a:tc>
                <a:tc>
                  <a:txBody>
                    <a:bodyPr/>
                    <a:lstStyle/>
                    <a:p>
                      <a:pPr algn="ctr"/>
                      <a:r>
                        <a:rPr lang="en-NZ" sz="1100" dirty="0"/>
                        <a:t>315</a:t>
                      </a:r>
                    </a:p>
                  </a:txBody>
                  <a:tcPr/>
                </a:tc>
                <a:tc>
                  <a:txBody>
                    <a:bodyPr/>
                    <a:lstStyle/>
                    <a:p>
                      <a:pPr algn="ctr"/>
                      <a:r>
                        <a:rPr lang="en-NZ" sz="1100" dirty="0"/>
                        <a:t>37%</a:t>
                      </a:r>
                    </a:p>
                  </a:txBody>
                  <a:tcPr/>
                </a:tc>
                <a:tc>
                  <a:txBody>
                    <a:bodyPr/>
                    <a:lstStyle/>
                    <a:p>
                      <a:pPr algn="ctr"/>
                      <a:r>
                        <a:rPr lang="en-NZ" sz="1100" dirty="0"/>
                        <a:t>41%</a:t>
                      </a:r>
                    </a:p>
                  </a:txBody>
                  <a:tcPr/>
                </a:tc>
                <a:extLst>
                  <a:ext uri="{0D108BD9-81ED-4DB2-BD59-A6C34878D82A}">
                    <a16:rowId xmlns:a16="http://schemas.microsoft.com/office/drawing/2014/main" val="732030743"/>
                  </a:ext>
                </a:extLst>
              </a:tr>
            </a:tbl>
          </a:graphicData>
        </a:graphic>
      </p:graphicFrame>
      <p:graphicFrame>
        <p:nvGraphicFramePr>
          <p:cNvPr id="7" name="Table 4">
            <a:extLst>
              <a:ext uri="{FF2B5EF4-FFF2-40B4-BE49-F238E27FC236}">
                <a16:creationId xmlns:a16="http://schemas.microsoft.com/office/drawing/2014/main" id="{2130FD37-612B-4089-B229-130EA55B2B3B}"/>
              </a:ext>
            </a:extLst>
          </p:cNvPr>
          <p:cNvGraphicFramePr>
            <a:graphicFrameLocks noGrp="1"/>
          </p:cNvGraphicFramePr>
          <p:nvPr>
            <p:extLst>
              <p:ext uri="{D42A27DB-BD31-4B8C-83A1-F6EECF244321}">
                <p14:modId xmlns:p14="http://schemas.microsoft.com/office/powerpoint/2010/main" val="4262546995"/>
              </p:ext>
            </p:extLst>
          </p:nvPr>
        </p:nvGraphicFramePr>
        <p:xfrm>
          <a:off x="4822270" y="3412692"/>
          <a:ext cx="3854735" cy="2425428"/>
        </p:xfrm>
        <a:graphic>
          <a:graphicData uri="http://schemas.openxmlformats.org/drawingml/2006/table">
            <a:tbl>
              <a:tblPr firstRow="1" bandRow="1">
                <a:tableStyleId>{2D5ABB26-0587-4C30-8999-92F81FD0307C}</a:tableStyleId>
              </a:tblPr>
              <a:tblGrid>
                <a:gridCol w="963684">
                  <a:extLst>
                    <a:ext uri="{9D8B030D-6E8A-4147-A177-3AD203B41FA5}">
                      <a16:colId xmlns:a16="http://schemas.microsoft.com/office/drawing/2014/main" val="477142960"/>
                    </a:ext>
                  </a:extLst>
                </a:gridCol>
                <a:gridCol w="1009320">
                  <a:extLst>
                    <a:ext uri="{9D8B030D-6E8A-4147-A177-3AD203B41FA5}">
                      <a16:colId xmlns:a16="http://schemas.microsoft.com/office/drawing/2014/main" val="4106903099"/>
                    </a:ext>
                  </a:extLst>
                </a:gridCol>
                <a:gridCol w="993193">
                  <a:extLst>
                    <a:ext uri="{9D8B030D-6E8A-4147-A177-3AD203B41FA5}">
                      <a16:colId xmlns:a16="http://schemas.microsoft.com/office/drawing/2014/main" val="3165280466"/>
                    </a:ext>
                  </a:extLst>
                </a:gridCol>
                <a:gridCol w="888538">
                  <a:extLst>
                    <a:ext uri="{9D8B030D-6E8A-4147-A177-3AD203B41FA5}">
                      <a16:colId xmlns:a16="http://schemas.microsoft.com/office/drawing/2014/main" val="1034986675"/>
                    </a:ext>
                  </a:extLst>
                </a:gridCol>
              </a:tblGrid>
              <a:tr h="289884">
                <a:tc>
                  <a:txBody>
                    <a:bodyPr/>
                    <a:lstStyle/>
                    <a:p>
                      <a:endParaRPr lang="en-NZ" sz="10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289884">
                <a:tc>
                  <a:txBody>
                    <a:bodyPr/>
                    <a:lstStyle/>
                    <a:p>
                      <a:r>
                        <a:rPr lang="en-NZ" sz="1000" b="1" dirty="0"/>
                        <a:t>18-24</a:t>
                      </a:r>
                    </a:p>
                  </a:txBody>
                  <a:tcPr/>
                </a:tc>
                <a:tc>
                  <a:txBody>
                    <a:bodyPr/>
                    <a:lstStyle/>
                    <a:p>
                      <a:pPr algn="ctr"/>
                      <a:r>
                        <a:rPr lang="en-NZ" sz="1000" dirty="0"/>
                        <a:t>62</a:t>
                      </a:r>
                    </a:p>
                  </a:txBody>
                  <a:tcPr/>
                </a:tc>
                <a:tc>
                  <a:txBody>
                    <a:bodyPr/>
                    <a:lstStyle/>
                    <a:p>
                      <a:pPr algn="ctr"/>
                      <a:r>
                        <a:rPr lang="en-NZ" sz="1000" dirty="0"/>
                        <a:t>7%</a:t>
                      </a:r>
                    </a:p>
                  </a:txBody>
                  <a:tcPr/>
                </a:tc>
                <a:tc>
                  <a:txBody>
                    <a:bodyPr/>
                    <a:lstStyle/>
                    <a:p>
                      <a:pPr algn="ctr"/>
                      <a:r>
                        <a:rPr lang="en-NZ" sz="1000" dirty="0"/>
                        <a:t>10%</a:t>
                      </a:r>
                    </a:p>
                  </a:txBody>
                  <a:tcPr/>
                </a:tc>
                <a:extLst>
                  <a:ext uri="{0D108BD9-81ED-4DB2-BD59-A6C34878D82A}">
                    <a16:rowId xmlns:a16="http://schemas.microsoft.com/office/drawing/2014/main" val="3590113150"/>
                  </a:ext>
                </a:extLst>
              </a:tr>
              <a:tr h="289884">
                <a:tc>
                  <a:txBody>
                    <a:bodyPr/>
                    <a:lstStyle/>
                    <a:p>
                      <a:r>
                        <a:rPr lang="en-NZ" sz="1000" b="1" dirty="0"/>
                        <a:t>25-34</a:t>
                      </a:r>
                    </a:p>
                  </a:txBody>
                  <a:tcPr/>
                </a:tc>
                <a:tc>
                  <a:txBody>
                    <a:bodyPr/>
                    <a:lstStyle/>
                    <a:p>
                      <a:pPr algn="ctr"/>
                      <a:r>
                        <a:rPr lang="en-NZ" sz="1000" dirty="0"/>
                        <a:t>101</a:t>
                      </a:r>
                    </a:p>
                  </a:txBody>
                  <a:tcPr/>
                </a:tc>
                <a:tc>
                  <a:txBody>
                    <a:bodyPr/>
                    <a:lstStyle/>
                    <a:p>
                      <a:pPr algn="ctr"/>
                      <a:r>
                        <a:rPr lang="en-NZ" sz="1000" dirty="0"/>
                        <a:t>12%</a:t>
                      </a:r>
                    </a:p>
                  </a:txBody>
                  <a:tcPr/>
                </a:tc>
                <a:tc>
                  <a:txBody>
                    <a:bodyPr/>
                    <a:lstStyle/>
                    <a:p>
                      <a:pPr algn="ctr"/>
                      <a:r>
                        <a:rPr lang="en-NZ" sz="1000" dirty="0"/>
                        <a:t>18%</a:t>
                      </a:r>
                    </a:p>
                  </a:txBody>
                  <a:tcPr/>
                </a:tc>
                <a:extLst>
                  <a:ext uri="{0D108BD9-81ED-4DB2-BD59-A6C34878D82A}">
                    <a16:rowId xmlns:a16="http://schemas.microsoft.com/office/drawing/2014/main" val="732030743"/>
                  </a:ext>
                </a:extLst>
              </a:tr>
              <a:tr h="289884">
                <a:tc>
                  <a:txBody>
                    <a:bodyPr/>
                    <a:lstStyle/>
                    <a:p>
                      <a:r>
                        <a:rPr lang="en-NZ" sz="1000" b="1" dirty="0"/>
                        <a:t>35-44</a:t>
                      </a:r>
                    </a:p>
                  </a:txBody>
                  <a:tcPr/>
                </a:tc>
                <a:tc>
                  <a:txBody>
                    <a:bodyPr/>
                    <a:lstStyle/>
                    <a:p>
                      <a:pPr algn="ctr"/>
                      <a:r>
                        <a:rPr lang="en-NZ" sz="1000" dirty="0"/>
                        <a:t>118</a:t>
                      </a:r>
                    </a:p>
                  </a:txBody>
                  <a:tcPr/>
                </a:tc>
                <a:tc>
                  <a:txBody>
                    <a:bodyPr/>
                    <a:lstStyle/>
                    <a:p>
                      <a:pPr algn="ctr"/>
                      <a:r>
                        <a:rPr lang="en-NZ" sz="1000" dirty="0"/>
                        <a:t>14%</a:t>
                      </a:r>
                    </a:p>
                  </a:txBody>
                  <a:tcPr/>
                </a:tc>
                <a:tc>
                  <a:txBody>
                    <a:bodyPr/>
                    <a:lstStyle/>
                    <a:p>
                      <a:pPr algn="ctr"/>
                      <a:r>
                        <a:rPr lang="en-NZ" sz="1000" dirty="0"/>
                        <a:t>16%</a:t>
                      </a:r>
                    </a:p>
                  </a:txBody>
                  <a:tcPr/>
                </a:tc>
                <a:extLst>
                  <a:ext uri="{0D108BD9-81ED-4DB2-BD59-A6C34878D82A}">
                    <a16:rowId xmlns:a16="http://schemas.microsoft.com/office/drawing/2014/main" val="3854777951"/>
                  </a:ext>
                </a:extLst>
              </a:tr>
              <a:tr h="289884">
                <a:tc>
                  <a:txBody>
                    <a:bodyPr/>
                    <a:lstStyle/>
                    <a:p>
                      <a:r>
                        <a:rPr lang="en-NZ" sz="1000" b="1" dirty="0"/>
                        <a:t>45-54</a:t>
                      </a:r>
                    </a:p>
                  </a:txBody>
                  <a:tcPr/>
                </a:tc>
                <a:tc>
                  <a:txBody>
                    <a:bodyPr/>
                    <a:lstStyle/>
                    <a:p>
                      <a:pPr algn="ctr"/>
                      <a:r>
                        <a:rPr lang="en-NZ" sz="1000" dirty="0"/>
                        <a:t>127</a:t>
                      </a:r>
                    </a:p>
                  </a:txBody>
                  <a:tcPr/>
                </a:tc>
                <a:tc>
                  <a:txBody>
                    <a:bodyPr/>
                    <a:lstStyle/>
                    <a:p>
                      <a:pPr algn="ctr"/>
                      <a:r>
                        <a:rPr lang="en-NZ" sz="1000" dirty="0"/>
                        <a:t>15%</a:t>
                      </a:r>
                    </a:p>
                  </a:txBody>
                  <a:tcPr/>
                </a:tc>
                <a:tc>
                  <a:txBody>
                    <a:bodyPr/>
                    <a:lstStyle/>
                    <a:p>
                      <a:pPr algn="ctr"/>
                      <a:r>
                        <a:rPr lang="en-NZ" sz="1000" dirty="0"/>
                        <a:t>17%</a:t>
                      </a:r>
                    </a:p>
                  </a:txBody>
                  <a:tcPr/>
                </a:tc>
                <a:extLst>
                  <a:ext uri="{0D108BD9-81ED-4DB2-BD59-A6C34878D82A}">
                    <a16:rowId xmlns:a16="http://schemas.microsoft.com/office/drawing/2014/main" val="2305541686"/>
                  </a:ext>
                </a:extLst>
              </a:tr>
              <a:tr h="289884">
                <a:tc>
                  <a:txBody>
                    <a:bodyPr/>
                    <a:lstStyle/>
                    <a:p>
                      <a:r>
                        <a:rPr lang="en-NZ" sz="1000" b="1" dirty="0"/>
                        <a:t>55-64</a:t>
                      </a:r>
                    </a:p>
                  </a:txBody>
                  <a:tcPr/>
                </a:tc>
                <a:tc>
                  <a:txBody>
                    <a:bodyPr/>
                    <a:lstStyle/>
                    <a:p>
                      <a:pPr algn="ctr"/>
                      <a:r>
                        <a:rPr lang="en-NZ" sz="1000" dirty="0"/>
                        <a:t>168</a:t>
                      </a:r>
                    </a:p>
                  </a:txBody>
                  <a:tcPr/>
                </a:tc>
                <a:tc>
                  <a:txBody>
                    <a:bodyPr/>
                    <a:lstStyle/>
                    <a:p>
                      <a:pPr algn="ctr"/>
                      <a:r>
                        <a:rPr lang="en-NZ" sz="1000" dirty="0"/>
                        <a:t>20%</a:t>
                      </a:r>
                    </a:p>
                  </a:txBody>
                  <a:tcPr/>
                </a:tc>
                <a:tc>
                  <a:txBody>
                    <a:bodyPr/>
                    <a:lstStyle/>
                    <a:p>
                      <a:pPr algn="ctr"/>
                      <a:r>
                        <a:rPr lang="en-NZ" sz="1000" dirty="0"/>
                        <a:t>16%</a:t>
                      </a:r>
                    </a:p>
                  </a:txBody>
                  <a:tcPr/>
                </a:tc>
                <a:extLst>
                  <a:ext uri="{0D108BD9-81ED-4DB2-BD59-A6C34878D82A}">
                    <a16:rowId xmlns:a16="http://schemas.microsoft.com/office/drawing/2014/main" val="2331078106"/>
                  </a:ext>
                </a:extLst>
              </a:tr>
              <a:tr h="289884">
                <a:tc>
                  <a:txBody>
                    <a:bodyPr/>
                    <a:lstStyle/>
                    <a:p>
                      <a:r>
                        <a:rPr lang="en-NZ" sz="1000" b="1" dirty="0"/>
                        <a:t>65-74</a:t>
                      </a:r>
                    </a:p>
                  </a:txBody>
                  <a:tcPr/>
                </a:tc>
                <a:tc>
                  <a:txBody>
                    <a:bodyPr/>
                    <a:lstStyle/>
                    <a:p>
                      <a:pPr algn="ctr"/>
                      <a:r>
                        <a:rPr lang="en-NZ" sz="1000" dirty="0"/>
                        <a:t>164</a:t>
                      </a:r>
                    </a:p>
                  </a:txBody>
                  <a:tcPr/>
                </a:tc>
                <a:tc>
                  <a:txBody>
                    <a:bodyPr/>
                    <a:lstStyle/>
                    <a:p>
                      <a:pPr algn="ctr"/>
                      <a:r>
                        <a:rPr lang="en-NZ" sz="1000" dirty="0"/>
                        <a:t>19%</a:t>
                      </a:r>
                    </a:p>
                  </a:txBody>
                  <a:tcPr/>
                </a:tc>
                <a:tc>
                  <a:txBody>
                    <a:bodyPr/>
                    <a:lstStyle/>
                    <a:p>
                      <a:pPr algn="ctr"/>
                      <a:r>
                        <a:rPr lang="en-NZ" sz="1000" dirty="0"/>
                        <a:t>13%</a:t>
                      </a:r>
                    </a:p>
                  </a:txBody>
                  <a:tcPr/>
                </a:tc>
                <a:extLst>
                  <a:ext uri="{0D108BD9-81ED-4DB2-BD59-A6C34878D82A}">
                    <a16:rowId xmlns:a16="http://schemas.microsoft.com/office/drawing/2014/main" val="1802125047"/>
                  </a:ext>
                </a:extLst>
              </a:tr>
              <a:tr h="289884">
                <a:tc>
                  <a:txBody>
                    <a:bodyPr/>
                    <a:lstStyle/>
                    <a:p>
                      <a:r>
                        <a:rPr lang="en-NZ" sz="1000" b="1" dirty="0"/>
                        <a:t>75+</a:t>
                      </a:r>
                    </a:p>
                  </a:txBody>
                  <a:tcPr/>
                </a:tc>
                <a:tc>
                  <a:txBody>
                    <a:bodyPr/>
                    <a:lstStyle/>
                    <a:p>
                      <a:pPr algn="ctr"/>
                      <a:r>
                        <a:rPr lang="en-NZ" sz="1000" dirty="0"/>
                        <a:t>118</a:t>
                      </a:r>
                    </a:p>
                  </a:txBody>
                  <a:tcPr/>
                </a:tc>
                <a:tc>
                  <a:txBody>
                    <a:bodyPr/>
                    <a:lstStyle/>
                    <a:p>
                      <a:pPr algn="ctr"/>
                      <a:r>
                        <a:rPr lang="en-NZ" sz="1000" dirty="0"/>
                        <a:t>14%</a:t>
                      </a:r>
                    </a:p>
                  </a:txBody>
                  <a:tcPr/>
                </a:tc>
                <a:tc>
                  <a:txBody>
                    <a:bodyPr/>
                    <a:lstStyle/>
                    <a:p>
                      <a:pPr algn="ctr"/>
                      <a:r>
                        <a:rPr lang="en-NZ" sz="1000" dirty="0"/>
                        <a:t>11%</a:t>
                      </a:r>
                    </a:p>
                  </a:txBody>
                  <a:tcPr/>
                </a:tc>
                <a:extLst>
                  <a:ext uri="{0D108BD9-81ED-4DB2-BD59-A6C34878D82A}">
                    <a16:rowId xmlns:a16="http://schemas.microsoft.com/office/drawing/2014/main" val="3241926549"/>
                  </a:ext>
                </a:extLst>
              </a:tr>
            </a:tbl>
          </a:graphicData>
        </a:graphic>
      </p:graphicFrame>
      <p:graphicFrame>
        <p:nvGraphicFramePr>
          <p:cNvPr id="9" name="Table 4">
            <a:extLst>
              <a:ext uri="{FF2B5EF4-FFF2-40B4-BE49-F238E27FC236}">
                <a16:creationId xmlns:a16="http://schemas.microsoft.com/office/drawing/2014/main" id="{AF068F46-CE29-49B5-89D3-E02D3533C679}"/>
              </a:ext>
            </a:extLst>
          </p:cNvPr>
          <p:cNvGraphicFramePr>
            <a:graphicFrameLocks noGrp="1"/>
          </p:cNvGraphicFramePr>
          <p:nvPr>
            <p:extLst>
              <p:ext uri="{D42A27DB-BD31-4B8C-83A1-F6EECF244321}">
                <p14:modId xmlns:p14="http://schemas.microsoft.com/office/powerpoint/2010/main" val="3349387599"/>
              </p:ext>
            </p:extLst>
          </p:nvPr>
        </p:nvGraphicFramePr>
        <p:xfrm>
          <a:off x="466987" y="3551626"/>
          <a:ext cx="3923944" cy="1512411"/>
        </p:xfrm>
        <a:graphic>
          <a:graphicData uri="http://schemas.openxmlformats.org/drawingml/2006/table">
            <a:tbl>
              <a:tblPr firstRow="1" bandRow="1">
                <a:tableStyleId>{2D5ABB26-0587-4C30-8999-92F81FD0307C}</a:tableStyleId>
              </a:tblPr>
              <a:tblGrid>
                <a:gridCol w="980986">
                  <a:extLst>
                    <a:ext uri="{9D8B030D-6E8A-4147-A177-3AD203B41FA5}">
                      <a16:colId xmlns:a16="http://schemas.microsoft.com/office/drawing/2014/main" val="477142960"/>
                    </a:ext>
                  </a:extLst>
                </a:gridCol>
                <a:gridCol w="980986">
                  <a:extLst>
                    <a:ext uri="{9D8B030D-6E8A-4147-A177-3AD203B41FA5}">
                      <a16:colId xmlns:a16="http://schemas.microsoft.com/office/drawing/2014/main" val="4106903099"/>
                    </a:ext>
                  </a:extLst>
                </a:gridCol>
                <a:gridCol w="1097897">
                  <a:extLst>
                    <a:ext uri="{9D8B030D-6E8A-4147-A177-3AD203B41FA5}">
                      <a16:colId xmlns:a16="http://schemas.microsoft.com/office/drawing/2014/main" val="3165280466"/>
                    </a:ext>
                  </a:extLst>
                </a:gridCol>
                <a:gridCol w="864075">
                  <a:extLst>
                    <a:ext uri="{9D8B030D-6E8A-4147-A177-3AD203B41FA5}">
                      <a16:colId xmlns:a16="http://schemas.microsoft.com/office/drawing/2014/main" val="1034986675"/>
                    </a:ext>
                  </a:extLst>
                </a:gridCol>
              </a:tblGrid>
              <a:tr h="354263">
                <a:tc>
                  <a:txBody>
                    <a:bodyPr/>
                    <a:lstStyle/>
                    <a:p>
                      <a:endParaRPr lang="en-NZ" sz="10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354263">
                <a:tc>
                  <a:txBody>
                    <a:bodyPr/>
                    <a:lstStyle/>
                    <a:p>
                      <a:r>
                        <a:rPr lang="en-NZ" sz="1000" b="1" dirty="0"/>
                        <a:t>Pay rates</a:t>
                      </a:r>
                    </a:p>
                  </a:txBody>
                  <a:tcPr/>
                </a:tc>
                <a:tc>
                  <a:txBody>
                    <a:bodyPr/>
                    <a:lstStyle/>
                    <a:p>
                      <a:pPr algn="ctr"/>
                      <a:r>
                        <a:rPr lang="en-NZ" sz="1000" dirty="0"/>
                        <a:t>744</a:t>
                      </a:r>
                    </a:p>
                  </a:txBody>
                  <a:tcPr/>
                </a:tc>
                <a:tc>
                  <a:txBody>
                    <a:bodyPr/>
                    <a:lstStyle/>
                    <a:p>
                      <a:pPr algn="ctr"/>
                      <a:r>
                        <a:rPr lang="en-NZ" sz="1000" dirty="0"/>
                        <a:t>87%</a:t>
                      </a:r>
                    </a:p>
                  </a:txBody>
                  <a:tcPr/>
                </a:tc>
                <a:tc>
                  <a:txBody>
                    <a:bodyPr/>
                    <a:lstStyle/>
                    <a:p>
                      <a:pPr algn="ctr"/>
                      <a:r>
                        <a:rPr lang="en-NZ" sz="1000" dirty="0"/>
                        <a:t>86%</a:t>
                      </a:r>
                    </a:p>
                  </a:txBody>
                  <a:tcPr/>
                </a:tc>
                <a:extLst>
                  <a:ext uri="{0D108BD9-81ED-4DB2-BD59-A6C34878D82A}">
                    <a16:rowId xmlns:a16="http://schemas.microsoft.com/office/drawing/2014/main" val="3590113150"/>
                  </a:ext>
                </a:extLst>
              </a:tr>
              <a:tr h="407645">
                <a:tc>
                  <a:txBody>
                    <a:bodyPr/>
                    <a:lstStyle/>
                    <a:p>
                      <a:r>
                        <a:rPr lang="en-NZ" sz="1000" b="1" dirty="0"/>
                        <a:t>Do not pay rates</a:t>
                      </a:r>
                    </a:p>
                  </a:txBody>
                  <a:tcPr/>
                </a:tc>
                <a:tc>
                  <a:txBody>
                    <a:bodyPr/>
                    <a:lstStyle/>
                    <a:p>
                      <a:pPr algn="ctr"/>
                      <a:r>
                        <a:rPr lang="en-NZ" sz="1000" dirty="0"/>
                        <a:t>95</a:t>
                      </a:r>
                    </a:p>
                  </a:txBody>
                  <a:tcPr/>
                </a:tc>
                <a:tc>
                  <a:txBody>
                    <a:bodyPr/>
                    <a:lstStyle/>
                    <a:p>
                      <a:pPr algn="ctr"/>
                      <a:r>
                        <a:rPr lang="en-NZ" sz="1000" dirty="0"/>
                        <a:t>11%</a:t>
                      </a:r>
                    </a:p>
                  </a:txBody>
                  <a:tcPr/>
                </a:tc>
                <a:tc>
                  <a:txBody>
                    <a:bodyPr/>
                    <a:lstStyle/>
                    <a:p>
                      <a:pPr algn="ctr"/>
                      <a:r>
                        <a:rPr lang="en-NZ" sz="1000" dirty="0"/>
                        <a:t>12%</a:t>
                      </a:r>
                    </a:p>
                  </a:txBody>
                  <a:tcPr/>
                </a:tc>
                <a:extLst>
                  <a:ext uri="{0D108BD9-81ED-4DB2-BD59-A6C34878D82A}">
                    <a16:rowId xmlns:a16="http://schemas.microsoft.com/office/drawing/2014/main" val="732030743"/>
                  </a:ext>
                </a:extLst>
              </a:tr>
              <a:tr h="354263">
                <a:tc>
                  <a:txBody>
                    <a:bodyPr/>
                    <a:lstStyle/>
                    <a:p>
                      <a:r>
                        <a:rPr lang="en-NZ" sz="1000" b="1" dirty="0"/>
                        <a:t>Unsure</a:t>
                      </a:r>
                    </a:p>
                  </a:txBody>
                  <a:tcPr/>
                </a:tc>
                <a:tc>
                  <a:txBody>
                    <a:bodyPr/>
                    <a:lstStyle/>
                    <a:p>
                      <a:pPr algn="ctr"/>
                      <a:r>
                        <a:rPr lang="en-NZ" sz="1000" dirty="0"/>
                        <a:t>15</a:t>
                      </a:r>
                    </a:p>
                  </a:txBody>
                  <a:tcPr/>
                </a:tc>
                <a:tc>
                  <a:txBody>
                    <a:bodyPr/>
                    <a:lstStyle/>
                    <a:p>
                      <a:pPr algn="ctr"/>
                      <a:r>
                        <a:rPr lang="en-NZ" sz="1000" dirty="0"/>
                        <a:t>2%</a:t>
                      </a:r>
                    </a:p>
                  </a:txBody>
                  <a:tcPr/>
                </a:tc>
                <a:tc>
                  <a:txBody>
                    <a:bodyPr/>
                    <a:lstStyle/>
                    <a:p>
                      <a:pPr algn="ctr"/>
                      <a:r>
                        <a:rPr lang="en-NZ" sz="1000" dirty="0"/>
                        <a:t>2%</a:t>
                      </a:r>
                    </a:p>
                  </a:txBody>
                  <a:tcPr/>
                </a:tc>
                <a:extLst>
                  <a:ext uri="{0D108BD9-81ED-4DB2-BD59-A6C34878D82A}">
                    <a16:rowId xmlns:a16="http://schemas.microsoft.com/office/drawing/2014/main" val="3854777951"/>
                  </a:ext>
                </a:extLst>
              </a:tr>
            </a:tbl>
          </a:graphicData>
        </a:graphic>
      </p:graphicFrame>
      <p:sp>
        <p:nvSpPr>
          <p:cNvPr id="10" name="TextBox 9">
            <a:extLst>
              <a:ext uri="{FF2B5EF4-FFF2-40B4-BE49-F238E27FC236}">
                <a16:creationId xmlns:a16="http://schemas.microsoft.com/office/drawing/2014/main" id="{2DB47170-8277-49A2-B3B8-CF80956D38CE}"/>
              </a:ext>
            </a:extLst>
          </p:cNvPr>
          <p:cNvSpPr txBox="1"/>
          <p:nvPr/>
        </p:nvSpPr>
        <p:spPr>
          <a:xfrm>
            <a:off x="43545" y="6499004"/>
            <a:ext cx="7418052" cy="3589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2022 n=871  2021 n=858</a:t>
            </a:r>
          </a:p>
        </p:txBody>
      </p:sp>
      <p:cxnSp>
        <p:nvCxnSpPr>
          <p:cNvPr id="8" name="Straight Connector 7">
            <a:extLst>
              <a:ext uri="{FF2B5EF4-FFF2-40B4-BE49-F238E27FC236}">
                <a16:creationId xmlns:a16="http://schemas.microsoft.com/office/drawing/2014/main" id="{B3723DA8-8835-4A6B-A418-A413719A5A46}"/>
              </a:ext>
            </a:extLst>
          </p:cNvPr>
          <p:cNvCxnSpPr>
            <a:cxnSpLocks/>
          </p:cNvCxnSpPr>
          <p:nvPr/>
        </p:nvCxnSpPr>
        <p:spPr>
          <a:xfrm>
            <a:off x="278994" y="3259865"/>
            <a:ext cx="844188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9FAB6-250B-4DB1-8D40-77C584C9C220}"/>
              </a:ext>
            </a:extLst>
          </p:cNvPr>
          <p:cNvCxnSpPr>
            <a:cxnSpLocks/>
          </p:cNvCxnSpPr>
          <p:nvPr/>
        </p:nvCxnSpPr>
        <p:spPr>
          <a:xfrm>
            <a:off x="4482517" y="2070761"/>
            <a:ext cx="0" cy="10044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54B9CE-8155-4D95-9F20-1C1B022969A7}"/>
              </a:ext>
            </a:extLst>
          </p:cNvPr>
          <p:cNvCxnSpPr>
            <a:cxnSpLocks/>
          </p:cNvCxnSpPr>
          <p:nvPr/>
        </p:nvCxnSpPr>
        <p:spPr>
          <a:xfrm>
            <a:off x="4482517" y="3429000"/>
            <a:ext cx="0" cy="24384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285327"/>
      </p:ext>
    </p:extLst>
  </p:cSld>
  <p:clrMapOvr>
    <a:masterClrMapping/>
  </p:clrMapOvr>
  <p:transition>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DBE8-EDEE-47B9-95BE-EA7C93672AD5}"/>
              </a:ext>
            </a:extLst>
          </p:cNvPr>
          <p:cNvSpPr>
            <a:spLocks noGrp="1"/>
          </p:cNvSpPr>
          <p:nvPr>
            <p:ph type="ctrTitle"/>
          </p:nvPr>
        </p:nvSpPr>
        <p:spPr/>
        <p:txBody>
          <a:bodyPr/>
          <a:lstStyle/>
          <a:p>
            <a:r>
              <a:rPr lang="en-NZ" dirty="0"/>
              <a:t>Sample profile – Cont.</a:t>
            </a:r>
          </a:p>
        </p:txBody>
      </p:sp>
      <p:graphicFrame>
        <p:nvGraphicFramePr>
          <p:cNvPr id="7" name="Table 4">
            <a:extLst>
              <a:ext uri="{FF2B5EF4-FFF2-40B4-BE49-F238E27FC236}">
                <a16:creationId xmlns:a16="http://schemas.microsoft.com/office/drawing/2014/main" id="{2130FD37-612B-4089-B229-130EA55B2B3B}"/>
              </a:ext>
            </a:extLst>
          </p:cNvPr>
          <p:cNvGraphicFramePr>
            <a:graphicFrameLocks noGrp="1"/>
          </p:cNvGraphicFramePr>
          <p:nvPr>
            <p:extLst>
              <p:ext uri="{D42A27DB-BD31-4B8C-83A1-F6EECF244321}">
                <p14:modId xmlns:p14="http://schemas.microsoft.com/office/powerpoint/2010/main" val="3180250720"/>
              </p:ext>
            </p:extLst>
          </p:nvPr>
        </p:nvGraphicFramePr>
        <p:xfrm>
          <a:off x="4705345" y="2160635"/>
          <a:ext cx="4015531" cy="1845660"/>
        </p:xfrm>
        <a:graphic>
          <a:graphicData uri="http://schemas.openxmlformats.org/drawingml/2006/table">
            <a:tbl>
              <a:tblPr firstRow="1" bandRow="1">
                <a:tableStyleId>{2D5ABB26-0587-4C30-8999-92F81FD0307C}</a:tableStyleId>
              </a:tblPr>
              <a:tblGrid>
                <a:gridCol w="1175487">
                  <a:extLst>
                    <a:ext uri="{9D8B030D-6E8A-4147-A177-3AD203B41FA5}">
                      <a16:colId xmlns:a16="http://schemas.microsoft.com/office/drawing/2014/main" val="477142960"/>
                    </a:ext>
                  </a:extLst>
                </a:gridCol>
                <a:gridCol w="879819">
                  <a:extLst>
                    <a:ext uri="{9D8B030D-6E8A-4147-A177-3AD203B41FA5}">
                      <a16:colId xmlns:a16="http://schemas.microsoft.com/office/drawing/2014/main" val="4106903099"/>
                    </a:ext>
                  </a:extLst>
                </a:gridCol>
                <a:gridCol w="1034623">
                  <a:extLst>
                    <a:ext uri="{9D8B030D-6E8A-4147-A177-3AD203B41FA5}">
                      <a16:colId xmlns:a16="http://schemas.microsoft.com/office/drawing/2014/main" val="3165280466"/>
                    </a:ext>
                  </a:extLst>
                </a:gridCol>
                <a:gridCol w="925602">
                  <a:extLst>
                    <a:ext uri="{9D8B030D-6E8A-4147-A177-3AD203B41FA5}">
                      <a16:colId xmlns:a16="http://schemas.microsoft.com/office/drawing/2014/main" val="1034986675"/>
                    </a:ext>
                  </a:extLst>
                </a:gridCol>
              </a:tblGrid>
              <a:tr h="289884">
                <a:tc>
                  <a:txBody>
                    <a:bodyPr/>
                    <a:lstStyle/>
                    <a:p>
                      <a:endParaRPr lang="en-NZ" sz="10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289884">
                <a:tc>
                  <a:txBody>
                    <a:bodyPr/>
                    <a:lstStyle/>
                    <a:p>
                      <a:r>
                        <a:rPr lang="en-NZ" sz="1000" b="1" dirty="0"/>
                        <a:t>European/Pakeha</a:t>
                      </a:r>
                    </a:p>
                  </a:txBody>
                  <a:tcPr/>
                </a:tc>
                <a:tc>
                  <a:txBody>
                    <a:bodyPr/>
                    <a:lstStyle/>
                    <a:p>
                      <a:pPr algn="ctr"/>
                      <a:r>
                        <a:rPr lang="en-NZ" sz="1000" dirty="0"/>
                        <a:t>772</a:t>
                      </a:r>
                    </a:p>
                  </a:txBody>
                  <a:tcPr/>
                </a:tc>
                <a:tc>
                  <a:txBody>
                    <a:bodyPr/>
                    <a:lstStyle/>
                    <a:p>
                      <a:pPr algn="ctr"/>
                      <a:r>
                        <a:rPr lang="en-NZ" sz="1000" dirty="0"/>
                        <a:t>90%</a:t>
                      </a:r>
                    </a:p>
                  </a:txBody>
                  <a:tcPr/>
                </a:tc>
                <a:tc>
                  <a:txBody>
                    <a:bodyPr/>
                    <a:lstStyle/>
                    <a:p>
                      <a:pPr algn="ctr"/>
                      <a:r>
                        <a:rPr lang="en-NZ" sz="1000" dirty="0"/>
                        <a:t>90%</a:t>
                      </a:r>
                    </a:p>
                  </a:txBody>
                  <a:tcPr/>
                </a:tc>
                <a:extLst>
                  <a:ext uri="{0D108BD9-81ED-4DB2-BD59-A6C34878D82A}">
                    <a16:rowId xmlns:a16="http://schemas.microsoft.com/office/drawing/2014/main" val="3590113150"/>
                  </a:ext>
                </a:extLst>
              </a:tr>
              <a:tr h="289884">
                <a:tc>
                  <a:txBody>
                    <a:bodyPr/>
                    <a:lstStyle/>
                    <a:p>
                      <a:r>
                        <a:rPr lang="en-NZ" sz="1000" b="1" dirty="0"/>
                        <a:t>Māori</a:t>
                      </a:r>
                    </a:p>
                  </a:txBody>
                  <a:tcPr/>
                </a:tc>
                <a:tc>
                  <a:txBody>
                    <a:bodyPr/>
                    <a:lstStyle/>
                    <a:p>
                      <a:pPr algn="ctr"/>
                      <a:r>
                        <a:rPr lang="en-NZ" sz="1000" dirty="0"/>
                        <a:t>61</a:t>
                      </a:r>
                    </a:p>
                  </a:txBody>
                  <a:tcPr/>
                </a:tc>
                <a:tc>
                  <a:txBody>
                    <a:bodyPr/>
                    <a:lstStyle/>
                    <a:p>
                      <a:pPr algn="ctr"/>
                      <a:r>
                        <a:rPr lang="en-NZ" sz="1000" dirty="0"/>
                        <a:t>7%</a:t>
                      </a:r>
                    </a:p>
                  </a:txBody>
                  <a:tcPr/>
                </a:tc>
                <a:tc>
                  <a:txBody>
                    <a:bodyPr/>
                    <a:lstStyle/>
                    <a:p>
                      <a:pPr algn="ctr"/>
                      <a:r>
                        <a:rPr lang="en-NZ" sz="1000" dirty="0"/>
                        <a:t>6%</a:t>
                      </a:r>
                    </a:p>
                  </a:txBody>
                  <a:tcPr/>
                </a:tc>
                <a:extLst>
                  <a:ext uri="{0D108BD9-81ED-4DB2-BD59-A6C34878D82A}">
                    <a16:rowId xmlns:a16="http://schemas.microsoft.com/office/drawing/2014/main" val="732030743"/>
                  </a:ext>
                </a:extLst>
              </a:tr>
              <a:tr h="289884">
                <a:tc>
                  <a:txBody>
                    <a:bodyPr/>
                    <a:lstStyle/>
                    <a:p>
                      <a:r>
                        <a:rPr lang="en-NZ" sz="1000" b="1" dirty="0"/>
                        <a:t>Pacific Peoples</a:t>
                      </a:r>
                    </a:p>
                  </a:txBody>
                  <a:tcPr/>
                </a:tc>
                <a:tc>
                  <a:txBody>
                    <a:bodyPr/>
                    <a:lstStyle/>
                    <a:p>
                      <a:pPr algn="ctr"/>
                      <a:r>
                        <a:rPr lang="en-NZ" sz="1000" dirty="0"/>
                        <a:t>14</a:t>
                      </a:r>
                    </a:p>
                  </a:txBody>
                  <a:tcPr/>
                </a:tc>
                <a:tc>
                  <a:txBody>
                    <a:bodyPr/>
                    <a:lstStyle/>
                    <a:p>
                      <a:pPr algn="ctr"/>
                      <a:r>
                        <a:rPr lang="en-NZ" sz="1000" dirty="0"/>
                        <a:t>2%</a:t>
                      </a:r>
                    </a:p>
                  </a:txBody>
                  <a:tcPr/>
                </a:tc>
                <a:tc>
                  <a:txBody>
                    <a:bodyPr/>
                    <a:lstStyle/>
                    <a:p>
                      <a:pPr algn="ctr"/>
                      <a:r>
                        <a:rPr lang="en-NZ" sz="1000" dirty="0"/>
                        <a:t>2%</a:t>
                      </a:r>
                    </a:p>
                  </a:txBody>
                  <a:tcPr/>
                </a:tc>
                <a:extLst>
                  <a:ext uri="{0D108BD9-81ED-4DB2-BD59-A6C34878D82A}">
                    <a16:rowId xmlns:a16="http://schemas.microsoft.com/office/drawing/2014/main" val="3854777951"/>
                  </a:ext>
                </a:extLst>
              </a:tr>
              <a:tr h="289884">
                <a:tc>
                  <a:txBody>
                    <a:bodyPr/>
                    <a:lstStyle/>
                    <a:p>
                      <a:r>
                        <a:rPr lang="en-NZ" sz="1000" b="1" dirty="0"/>
                        <a:t>Asian</a:t>
                      </a:r>
                    </a:p>
                  </a:txBody>
                  <a:tcPr/>
                </a:tc>
                <a:tc>
                  <a:txBody>
                    <a:bodyPr/>
                    <a:lstStyle/>
                    <a:p>
                      <a:pPr algn="ctr"/>
                      <a:r>
                        <a:rPr lang="en-NZ" sz="1000" dirty="0"/>
                        <a:t>25</a:t>
                      </a:r>
                    </a:p>
                  </a:txBody>
                  <a:tcPr/>
                </a:tc>
                <a:tc>
                  <a:txBody>
                    <a:bodyPr/>
                    <a:lstStyle/>
                    <a:p>
                      <a:pPr algn="ctr"/>
                      <a:r>
                        <a:rPr lang="en-NZ" sz="1000" dirty="0"/>
                        <a:t>3%</a:t>
                      </a:r>
                    </a:p>
                  </a:txBody>
                  <a:tcPr/>
                </a:tc>
                <a:tc>
                  <a:txBody>
                    <a:bodyPr/>
                    <a:lstStyle/>
                    <a:p>
                      <a:pPr algn="ctr"/>
                      <a:r>
                        <a:rPr lang="en-NZ" sz="1000" dirty="0"/>
                        <a:t>4%</a:t>
                      </a:r>
                    </a:p>
                  </a:txBody>
                  <a:tcPr/>
                </a:tc>
                <a:extLst>
                  <a:ext uri="{0D108BD9-81ED-4DB2-BD59-A6C34878D82A}">
                    <a16:rowId xmlns:a16="http://schemas.microsoft.com/office/drawing/2014/main" val="2305541686"/>
                  </a:ext>
                </a:extLst>
              </a:tr>
              <a:tr h="289884">
                <a:tc>
                  <a:txBody>
                    <a:bodyPr/>
                    <a:lstStyle/>
                    <a:p>
                      <a:r>
                        <a:rPr lang="en-NZ" sz="1000" b="1" dirty="0"/>
                        <a:t>Other</a:t>
                      </a:r>
                    </a:p>
                  </a:txBody>
                  <a:tcPr/>
                </a:tc>
                <a:tc>
                  <a:txBody>
                    <a:bodyPr/>
                    <a:lstStyle/>
                    <a:p>
                      <a:pPr algn="ctr"/>
                      <a:r>
                        <a:rPr lang="en-NZ" sz="1000" dirty="0"/>
                        <a:t>39</a:t>
                      </a:r>
                    </a:p>
                  </a:txBody>
                  <a:tcPr/>
                </a:tc>
                <a:tc>
                  <a:txBody>
                    <a:bodyPr/>
                    <a:lstStyle/>
                    <a:p>
                      <a:pPr algn="ctr"/>
                      <a:r>
                        <a:rPr lang="en-NZ" sz="1000" dirty="0"/>
                        <a:t>5%</a:t>
                      </a:r>
                    </a:p>
                  </a:txBody>
                  <a:tcPr/>
                </a:tc>
                <a:tc>
                  <a:txBody>
                    <a:bodyPr/>
                    <a:lstStyle/>
                    <a:p>
                      <a:pPr algn="ctr"/>
                      <a:r>
                        <a:rPr lang="en-NZ" sz="1000" dirty="0"/>
                        <a:t>5%</a:t>
                      </a:r>
                    </a:p>
                  </a:txBody>
                  <a:tcPr/>
                </a:tc>
                <a:extLst>
                  <a:ext uri="{0D108BD9-81ED-4DB2-BD59-A6C34878D82A}">
                    <a16:rowId xmlns:a16="http://schemas.microsoft.com/office/drawing/2014/main" val="2331078106"/>
                  </a:ext>
                </a:extLst>
              </a:tr>
            </a:tbl>
          </a:graphicData>
        </a:graphic>
      </p:graphicFrame>
      <p:graphicFrame>
        <p:nvGraphicFramePr>
          <p:cNvPr id="9" name="Table 4">
            <a:extLst>
              <a:ext uri="{FF2B5EF4-FFF2-40B4-BE49-F238E27FC236}">
                <a16:creationId xmlns:a16="http://schemas.microsoft.com/office/drawing/2014/main" id="{AF068F46-CE29-49B5-89D3-E02D3533C679}"/>
              </a:ext>
            </a:extLst>
          </p:cNvPr>
          <p:cNvGraphicFramePr>
            <a:graphicFrameLocks noGrp="1"/>
          </p:cNvGraphicFramePr>
          <p:nvPr>
            <p:extLst>
              <p:ext uri="{D42A27DB-BD31-4B8C-83A1-F6EECF244321}">
                <p14:modId xmlns:p14="http://schemas.microsoft.com/office/powerpoint/2010/main" val="611314500"/>
              </p:ext>
            </p:extLst>
          </p:nvPr>
        </p:nvGraphicFramePr>
        <p:xfrm>
          <a:off x="466987" y="2150663"/>
          <a:ext cx="3810120" cy="1908651"/>
        </p:xfrm>
        <a:graphic>
          <a:graphicData uri="http://schemas.openxmlformats.org/drawingml/2006/table">
            <a:tbl>
              <a:tblPr firstRow="1" bandRow="1">
                <a:tableStyleId>{2D5ABB26-0587-4C30-8999-92F81FD0307C}</a:tableStyleId>
              </a:tblPr>
              <a:tblGrid>
                <a:gridCol w="952530">
                  <a:extLst>
                    <a:ext uri="{9D8B030D-6E8A-4147-A177-3AD203B41FA5}">
                      <a16:colId xmlns:a16="http://schemas.microsoft.com/office/drawing/2014/main" val="477142960"/>
                    </a:ext>
                  </a:extLst>
                </a:gridCol>
                <a:gridCol w="952530">
                  <a:extLst>
                    <a:ext uri="{9D8B030D-6E8A-4147-A177-3AD203B41FA5}">
                      <a16:colId xmlns:a16="http://schemas.microsoft.com/office/drawing/2014/main" val="4106903099"/>
                    </a:ext>
                  </a:extLst>
                </a:gridCol>
                <a:gridCol w="1066050">
                  <a:extLst>
                    <a:ext uri="{9D8B030D-6E8A-4147-A177-3AD203B41FA5}">
                      <a16:colId xmlns:a16="http://schemas.microsoft.com/office/drawing/2014/main" val="3165280466"/>
                    </a:ext>
                  </a:extLst>
                </a:gridCol>
                <a:gridCol w="839010">
                  <a:extLst>
                    <a:ext uri="{9D8B030D-6E8A-4147-A177-3AD203B41FA5}">
                      <a16:colId xmlns:a16="http://schemas.microsoft.com/office/drawing/2014/main" val="1034986675"/>
                    </a:ext>
                  </a:extLst>
                </a:gridCol>
              </a:tblGrid>
              <a:tr h="354263">
                <a:tc>
                  <a:txBody>
                    <a:bodyPr/>
                    <a:lstStyle/>
                    <a:p>
                      <a:endParaRPr lang="en-NZ" sz="1000" dirty="0"/>
                    </a:p>
                  </a:txBody>
                  <a:tcPr/>
                </a:tc>
                <a:tc>
                  <a:txBody>
                    <a:bodyPr/>
                    <a:lstStyle/>
                    <a:p>
                      <a:pPr algn="ctr"/>
                      <a:r>
                        <a:rPr lang="en-NZ" sz="1000" b="1" dirty="0"/>
                        <a:t>Number of Respondents</a:t>
                      </a:r>
                    </a:p>
                  </a:txBody>
                  <a:tcPr/>
                </a:tc>
                <a:tc>
                  <a:txBody>
                    <a:bodyPr/>
                    <a:lstStyle/>
                    <a:p>
                      <a:pPr algn="ctr"/>
                      <a:r>
                        <a:rPr lang="en-NZ" sz="1000" b="1" dirty="0"/>
                        <a:t>Unweighted %</a:t>
                      </a:r>
                    </a:p>
                  </a:txBody>
                  <a:tcPr/>
                </a:tc>
                <a:tc>
                  <a:txBody>
                    <a:bodyPr/>
                    <a:lstStyle/>
                    <a:p>
                      <a:pPr algn="ctr"/>
                      <a:r>
                        <a:rPr lang="en-NZ" sz="1000" b="1" dirty="0"/>
                        <a:t>Weighted %</a:t>
                      </a:r>
                    </a:p>
                  </a:txBody>
                  <a:tcPr/>
                </a:tc>
                <a:extLst>
                  <a:ext uri="{0D108BD9-81ED-4DB2-BD59-A6C34878D82A}">
                    <a16:rowId xmlns:a16="http://schemas.microsoft.com/office/drawing/2014/main" val="478498907"/>
                  </a:ext>
                </a:extLst>
              </a:tr>
              <a:tr h="354263">
                <a:tc>
                  <a:txBody>
                    <a:bodyPr/>
                    <a:lstStyle/>
                    <a:p>
                      <a:r>
                        <a:rPr lang="en-NZ" sz="1000" b="1" dirty="0"/>
                        <a:t>5 years or less</a:t>
                      </a:r>
                    </a:p>
                  </a:txBody>
                  <a:tcPr/>
                </a:tc>
                <a:tc>
                  <a:txBody>
                    <a:bodyPr/>
                    <a:lstStyle/>
                    <a:p>
                      <a:pPr algn="ctr"/>
                      <a:r>
                        <a:rPr lang="en-NZ" sz="1000" dirty="0"/>
                        <a:t>98</a:t>
                      </a:r>
                    </a:p>
                  </a:txBody>
                  <a:tcPr/>
                </a:tc>
                <a:tc>
                  <a:txBody>
                    <a:bodyPr/>
                    <a:lstStyle/>
                    <a:p>
                      <a:pPr algn="ctr"/>
                      <a:r>
                        <a:rPr lang="en-NZ" sz="1000" dirty="0"/>
                        <a:t>12%</a:t>
                      </a:r>
                    </a:p>
                  </a:txBody>
                  <a:tcPr/>
                </a:tc>
                <a:tc>
                  <a:txBody>
                    <a:bodyPr/>
                    <a:lstStyle/>
                    <a:p>
                      <a:pPr algn="ctr"/>
                      <a:r>
                        <a:rPr lang="en-NZ" sz="1000" dirty="0"/>
                        <a:t>13%</a:t>
                      </a:r>
                    </a:p>
                  </a:txBody>
                  <a:tcPr/>
                </a:tc>
                <a:extLst>
                  <a:ext uri="{0D108BD9-81ED-4DB2-BD59-A6C34878D82A}">
                    <a16:rowId xmlns:a16="http://schemas.microsoft.com/office/drawing/2014/main" val="3590113150"/>
                  </a:ext>
                </a:extLst>
              </a:tr>
              <a:tr h="407645">
                <a:tc>
                  <a:txBody>
                    <a:bodyPr/>
                    <a:lstStyle/>
                    <a:p>
                      <a:r>
                        <a:rPr lang="en-NZ" sz="1000" b="1" dirty="0"/>
                        <a:t>6 to 10 years</a:t>
                      </a:r>
                    </a:p>
                  </a:txBody>
                  <a:tcPr/>
                </a:tc>
                <a:tc>
                  <a:txBody>
                    <a:bodyPr/>
                    <a:lstStyle/>
                    <a:p>
                      <a:pPr algn="ctr"/>
                      <a:r>
                        <a:rPr lang="en-NZ" sz="1000" dirty="0"/>
                        <a:t>102</a:t>
                      </a:r>
                    </a:p>
                  </a:txBody>
                  <a:tcPr/>
                </a:tc>
                <a:tc>
                  <a:txBody>
                    <a:bodyPr/>
                    <a:lstStyle/>
                    <a:p>
                      <a:pPr algn="ctr"/>
                      <a:r>
                        <a:rPr lang="en-NZ" sz="1000" dirty="0"/>
                        <a:t>12%</a:t>
                      </a:r>
                    </a:p>
                  </a:txBody>
                  <a:tcPr/>
                </a:tc>
                <a:tc>
                  <a:txBody>
                    <a:bodyPr/>
                    <a:lstStyle/>
                    <a:p>
                      <a:pPr algn="ctr"/>
                      <a:r>
                        <a:rPr lang="en-NZ" sz="1000" dirty="0"/>
                        <a:t>13%</a:t>
                      </a:r>
                    </a:p>
                  </a:txBody>
                  <a:tcPr/>
                </a:tc>
                <a:extLst>
                  <a:ext uri="{0D108BD9-81ED-4DB2-BD59-A6C34878D82A}">
                    <a16:rowId xmlns:a16="http://schemas.microsoft.com/office/drawing/2014/main" val="732030743"/>
                  </a:ext>
                </a:extLst>
              </a:tr>
              <a:tr h="354263">
                <a:tc>
                  <a:txBody>
                    <a:bodyPr/>
                    <a:lstStyle/>
                    <a:p>
                      <a:r>
                        <a:rPr lang="en-NZ" sz="1000" b="1" dirty="0"/>
                        <a:t>More than 10 years</a:t>
                      </a:r>
                    </a:p>
                  </a:txBody>
                  <a:tcPr/>
                </a:tc>
                <a:tc>
                  <a:txBody>
                    <a:bodyPr/>
                    <a:lstStyle/>
                    <a:p>
                      <a:pPr algn="ctr"/>
                      <a:r>
                        <a:rPr lang="en-NZ" sz="1000" dirty="0"/>
                        <a:t>632</a:t>
                      </a:r>
                    </a:p>
                  </a:txBody>
                  <a:tcPr/>
                </a:tc>
                <a:tc>
                  <a:txBody>
                    <a:bodyPr/>
                    <a:lstStyle/>
                    <a:p>
                      <a:pPr algn="ctr"/>
                      <a:r>
                        <a:rPr lang="en-NZ" sz="1000" dirty="0"/>
                        <a:t>76%</a:t>
                      </a:r>
                    </a:p>
                  </a:txBody>
                  <a:tcPr/>
                </a:tc>
                <a:tc>
                  <a:txBody>
                    <a:bodyPr/>
                    <a:lstStyle/>
                    <a:p>
                      <a:pPr algn="ctr"/>
                      <a:r>
                        <a:rPr lang="en-NZ" sz="1000" dirty="0"/>
                        <a:t>75%</a:t>
                      </a:r>
                    </a:p>
                  </a:txBody>
                  <a:tcPr/>
                </a:tc>
                <a:extLst>
                  <a:ext uri="{0D108BD9-81ED-4DB2-BD59-A6C34878D82A}">
                    <a16:rowId xmlns:a16="http://schemas.microsoft.com/office/drawing/2014/main" val="3854777951"/>
                  </a:ext>
                </a:extLst>
              </a:tr>
              <a:tr h="354263">
                <a:tc>
                  <a:txBody>
                    <a:bodyPr/>
                    <a:lstStyle/>
                    <a:p>
                      <a:r>
                        <a:rPr lang="en-NZ" sz="1000" b="1" dirty="0"/>
                        <a:t>Unsure</a:t>
                      </a:r>
                    </a:p>
                  </a:txBody>
                  <a:tcPr/>
                </a:tc>
                <a:tc>
                  <a:txBody>
                    <a:bodyPr/>
                    <a:lstStyle/>
                    <a:p>
                      <a:pPr algn="ctr"/>
                      <a:r>
                        <a:rPr lang="en-NZ" sz="1000" dirty="0"/>
                        <a:t>2</a:t>
                      </a:r>
                    </a:p>
                  </a:txBody>
                  <a:tcPr/>
                </a:tc>
                <a:tc>
                  <a:txBody>
                    <a:bodyPr/>
                    <a:lstStyle/>
                    <a:p>
                      <a:pPr algn="ctr"/>
                      <a:r>
                        <a:rPr lang="en-NZ" sz="1000" dirty="0"/>
                        <a:t>0%</a:t>
                      </a:r>
                    </a:p>
                  </a:txBody>
                  <a:tcPr/>
                </a:tc>
                <a:tc>
                  <a:txBody>
                    <a:bodyPr/>
                    <a:lstStyle/>
                    <a:p>
                      <a:pPr algn="ctr"/>
                      <a:r>
                        <a:rPr lang="en-NZ" sz="1000" dirty="0"/>
                        <a:t>0%</a:t>
                      </a:r>
                    </a:p>
                  </a:txBody>
                  <a:tcPr/>
                </a:tc>
                <a:extLst>
                  <a:ext uri="{0D108BD9-81ED-4DB2-BD59-A6C34878D82A}">
                    <a16:rowId xmlns:a16="http://schemas.microsoft.com/office/drawing/2014/main" val="423235276"/>
                  </a:ext>
                </a:extLst>
              </a:tr>
            </a:tbl>
          </a:graphicData>
        </a:graphic>
      </p:graphicFrame>
      <p:cxnSp>
        <p:nvCxnSpPr>
          <p:cNvPr id="8" name="Straight Connector 7">
            <a:extLst>
              <a:ext uri="{FF2B5EF4-FFF2-40B4-BE49-F238E27FC236}">
                <a16:creationId xmlns:a16="http://schemas.microsoft.com/office/drawing/2014/main" id="{B3723DA8-8835-4A6B-A418-A413719A5A46}"/>
              </a:ext>
            </a:extLst>
          </p:cNvPr>
          <p:cNvCxnSpPr>
            <a:cxnSpLocks/>
          </p:cNvCxnSpPr>
          <p:nvPr/>
        </p:nvCxnSpPr>
        <p:spPr>
          <a:xfrm>
            <a:off x="278994" y="2152517"/>
            <a:ext cx="844188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54B9CE-8155-4D95-9F20-1C1B022969A7}"/>
              </a:ext>
            </a:extLst>
          </p:cNvPr>
          <p:cNvCxnSpPr>
            <a:cxnSpLocks/>
          </p:cNvCxnSpPr>
          <p:nvPr/>
        </p:nvCxnSpPr>
        <p:spPr>
          <a:xfrm>
            <a:off x="4482517" y="2170650"/>
            <a:ext cx="17418" cy="3542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E06987-D6BD-7089-2656-C0003D67D5AF}"/>
              </a:ext>
            </a:extLst>
          </p:cNvPr>
          <p:cNvSpPr txBox="1"/>
          <p:nvPr/>
        </p:nvSpPr>
        <p:spPr>
          <a:xfrm>
            <a:off x="43545" y="6499004"/>
            <a:ext cx="7418052" cy="3589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2022 n=871  2021 n=858</a:t>
            </a:r>
          </a:p>
        </p:txBody>
      </p:sp>
    </p:spTree>
    <p:extLst>
      <p:ext uri="{BB962C8B-B14F-4D97-AF65-F5344CB8AC3E}">
        <p14:creationId xmlns:p14="http://schemas.microsoft.com/office/powerpoint/2010/main" val="1433557384"/>
      </p:ext>
    </p:extLst>
  </p:cSld>
  <p:clrMapOvr>
    <a:masterClrMapping/>
  </p:clrMapOvr>
  <p:transition>
    <p:split orient="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D38A-5888-449C-8BA7-523F2F44D85B}"/>
              </a:ext>
            </a:extLst>
          </p:cNvPr>
          <p:cNvSpPr>
            <a:spLocks noGrp="1"/>
          </p:cNvSpPr>
          <p:nvPr>
            <p:ph type="ctrTitle"/>
          </p:nvPr>
        </p:nvSpPr>
        <p:spPr/>
        <p:txBody>
          <a:bodyPr/>
          <a:lstStyle/>
          <a:p>
            <a:r>
              <a:rPr lang="en-NZ" dirty="0">
                <a:latin typeface="Franklin Gothic Medium Cond" panose="020B0606030402020204" pitchFamily="34" charset="0"/>
              </a:rPr>
              <a:t>Appendix (Data tables)</a:t>
            </a:r>
          </a:p>
        </p:txBody>
      </p:sp>
    </p:spTree>
    <p:extLst>
      <p:ext uri="{BB962C8B-B14F-4D97-AF65-F5344CB8AC3E}">
        <p14:creationId xmlns:p14="http://schemas.microsoft.com/office/powerpoint/2010/main" val="1191286182"/>
      </p:ext>
    </p:extLst>
  </p:cSld>
  <p:clrMapOvr>
    <a:masterClrMapping/>
  </p:clrMapOvr>
  <p:transition>
    <p:split orient="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0C45-9DAF-4302-B0D7-9C8C1FA2AEFB}"/>
              </a:ext>
            </a:extLst>
          </p:cNvPr>
          <p:cNvSpPr>
            <a:spLocks noGrp="1"/>
          </p:cNvSpPr>
          <p:nvPr>
            <p:ph type="ctrTitle"/>
          </p:nvPr>
        </p:nvSpPr>
        <p:spPr/>
        <p:txBody>
          <a:bodyPr/>
          <a:lstStyle/>
          <a:p>
            <a:r>
              <a:rPr lang="en-US" dirty="0"/>
              <a:t>Satisfaction, by age and gender</a:t>
            </a:r>
            <a:endParaRPr lang="en-NZ" dirty="0"/>
          </a:p>
        </p:txBody>
      </p:sp>
      <p:graphicFrame>
        <p:nvGraphicFramePr>
          <p:cNvPr id="4" name="Table 4">
            <a:extLst>
              <a:ext uri="{FF2B5EF4-FFF2-40B4-BE49-F238E27FC236}">
                <a16:creationId xmlns:a16="http://schemas.microsoft.com/office/drawing/2014/main" id="{2D616384-729A-4AB3-B181-7AE097D5D2EA}"/>
              </a:ext>
            </a:extLst>
          </p:cNvPr>
          <p:cNvGraphicFramePr>
            <a:graphicFrameLocks noGrp="1"/>
          </p:cNvGraphicFramePr>
          <p:nvPr>
            <p:extLst>
              <p:ext uri="{D42A27DB-BD31-4B8C-83A1-F6EECF244321}">
                <p14:modId xmlns:p14="http://schemas.microsoft.com/office/powerpoint/2010/main" val="3019375925"/>
              </p:ext>
            </p:extLst>
          </p:nvPr>
        </p:nvGraphicFramePr>
        <p:xfrm>
          <a:off x="248195" y="1545372"/>
          <a:ext cx="8647610" cy="4812081"/>
        </p:xfrm>
        <a:graphic>
          <a:graphicData uri="http://schemas.openxmlformats.org/drawingml/2006/table">
            <a:tbl>
              <a:tblPr firstRow="1" bandRow="1">
                <a:tableStyleId>{2D5ABB26-0587-4C30-8999-92F81FD0307C}</a:tableStyleId>
              </a:tblPr>
              <a:tblGrid>
                <a:gridCol w="2267960">
                  <a:extLst>
                    <a:ext uri="{9D8B030D-6E8A-4147-A177-3AD203B41FA5}">
                      <a16:colId xmlns:a16="http://schemas.microsoft.com/office/drawing/2014/main" val="477142960"/>
                    </a:ext>
                  </a:extLst>
                </a:gridCol>
                <a:gridCol w="1063275">
                  <a:extLst>
                    <a:ext uri="{9D8B030D-6E8A-4147-A177-3AD203B41FA5}">
                      <a16:colId xmlns:a16="http://schemas.microsoft.com/office/drawing/2014/main" val="1323237617"/>
                    </a:ext>
                  </a:extLst>
                </a:gridCol>
                <a:gridCol w="1063275">
                  <a:extLst>
                    <a:ext uri="{9D8B030D-6E8A-4147-A177-3AD203B41FA5}">
                      <a16:colId xmlns:a16="http://schemas.microsoft.com/office/drawing/2014/main" val="3863867848"/>
                    </a:ext>
                  </a:extLst>
                </a:gridCol>
                <a:gridCol w="1063275">
                  <a:extLst>
                    <a:ext uri="{9D8B030D-6E8A-4147-A177-3AD203B41FA5}">
                      <a16:colId xmlns:a16="http://schemas.microsoft.com/office/drawing/2014/main" val="1227904625"/>
                    </a:ext>
                  </a:extLst>
                </a:gridCol>
                <a:gridCol w="1063275">
                  <a:extLst>
                    <a:ext uri="{9D8B030D-6E8A-4147-A177-3AD203B41FA5}">
                      <a16:colId xmlns:a16="http://schemas.microsoft.com/office/drawing/2014/main" val="791852573"/>
                    </a:ext>
                  </a:extLst>
                </a:gridCol>
                <a:gridCol w="1063275">
                  <a:extLst>
                    <a:ext uri="{9D8B030D-6E8A-4147-A177-3AD203B41FA5}">
                      <a16:colId xmlns:a16="http://schemas.microsoft.com/office/drawing/2014/main" val="1540463997"/>
                    </a:ext>
                  </a:extLst>
                </a:gridCol>
                <a:gridCol w="1063275">
                  <a:extLst>
                    <a:ext uri="{9D8B030D-6E8A-4147-A177-3AD203B41FA5}">
                      <a16:colId xmlns:a16="http://schemas.microsoft.com/office/drawing/2014/main" val="1034986675"/>
                    </a:ext>
                  </a:extLst>
                </a:gridCol>
              </a:tblGrid>
              <a:tr h="358569">
                <a:tc rowSpan="2">
                  <a:txBody>
                    <a:bodyPr/>
                    <a:lstStyle/>
                    <a:p>
                      <a:endParaRPr lang="en-NZ"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sz="1100" b="0" i="0" u="none" strike="noStrike" dirty="0">
                          <a:solidFill>
                            <a:schemeClr val="tx1"/>
                          </a:solidFill>
                          <a:effectLst/>
                          <a:latin typeface="+mn-lt"/>
                        </a:rPr>
                        <a:t>Age</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0" i="0" u="none" strike="noStrike" dirty="0">
                          <a:solidFill>
                            <a:schemeClr val="tx1"/>
                          </a:solidFill>
                          <a:effectLst/>
                          <a:latin typeface="+mn-lt"/>
                        </a:rPr>
                        <a:t>Gender</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825692"/>
                  </a:ext>
                </a:extLst>
              </a:tr>
              <a:tr h="358569">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a:solidFill>
                            <a:schemeClr val="tx1"/>
                          </a:solidFill>
                          <a:effectLst/>
                          <a:latin typeface="+mn-lt"/>
                        </a:rPr>
                        <a:t>18-34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35-54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55-74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Female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498907"/>
                  </a:ext>
                </a:extLst>
              </a:tr>
              <a:tr h="358569">
                <a:tc>
                  <a:txBody>
                    <a:bodyPr/>
                    <a:lstStyle/>
                    <a:p>
                      <a:r>
                        <a:rPr lang="en-NZ" sz="1000" b="1" dirty="0"/>
                        <a:t>Standard and safety of sealed roads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90113150"/>
                  </a:ext>
                </a:extLst>
              </a:tr>
              <a:tr h="383128">
                <a:tc>
                  <a:txBody>
                    <a:bodyPr/>
                    <a:lstStyle/>
                    <a:p>
                      <a:r>
                        <a:rPr lang="en-NZ" sz="1000" b="1" dirty="0"/>
                        <a:t>Standard and safety of the district’s unsealed roads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2030743"/>
                  </a:ext>
                </a:extLst>
              </a:tr>
              <a:tr h="358569">
                <a:tc>
                  <a:txBody>
                    <a:bodyPr/>
                    <a:lstStyle/>
                    <a:p>
                      <a:r>
                        <a:rPr lang="en-NZ" sz="1000" b="1" dirty="0"/>
                        <a:t>Council’s rubbish and recycling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68511409"/>
                  </a:ext>
                </a:extLst>
              </a:tr>
              <a:tr h="358569">
                <a:tc>
                  <a:txBody>
                    <a:bodyPr/>
                    <a:lstStyle/>
                    <a:p>
                      <a:r>
                        <a:rPr lang="en-NZ" sz="1000" b="1" dirty="0"/>
                        <a:t>Public toilets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4021352"/>
                  </a:ext>
                </a:extLst>
              </a:tr>
              <a:tr h="358569">
                <a:tc>
                  <a:txBody>
                    <a:bodyPr/>
                    <a:lstStyle/>
                    <a:p>
                      <a:r>
                        <a:rPr lang="en-NZ" sz="1000" b="1" dirty="0"/>
                        <a:t>Cemeteries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5291914"/>
                  </a:ext>
                </a:extLst>
              </a:tr>
              <a:tr h="383128">
                <a:tc>
                  <a:txBody>
                    <a:bodyPr/>
                    <a:lstStyle/>
                    <a:p>
                      <a:r>
                        <a:rPr lang="en-NZ" sz="1000" b="1" dirty="0"/>
                        <a:t>Animal control (i.e. dogs and wandering stock)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049113"/>
                  </a:ext>
                </a:extLst>
              </a:tr>
              <a:tr h="383128">
                <a:tc>
                  <a:txBody>
                    <a:bodyPr/>
                    <a:lstStyle/>
                    <a:p>
                      <a:r>
                        <a:rPr lang="en-NZ" sz="1000" b="1" dirty="0"/>
                        <a:t>Civil Defence (i.e. emergency management)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55103872"/>
                  </a:ext>
                </a:extLst>
              </a:tr>
              <a:tr h="358569">
                <a:tc>
                  <a:txBody>
                    <a:bodyPr/>
                    <a:lstStyle/>
                    <a:p>
                      <a:r>
                        <a:rPr lang="en-NZ" sz="1000" b="1" dirty="0"/>
                        <a:t>The public library service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848819"/>
                  </a:ext>
                </a:extLst>
              </a:tr>
              <a:tr h="358569">
                <a:tc>
                  <a:txBody>
                    <a:bodyPr/>
                    <a:lstStyle/>
                    <a:p>
                      <a:r>
                        <a:rPr lang="en-NZ" sz="1000" b="1" dirty="0"/>
                        <a:t>Playgrounds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73778548"/>
                  </a:ext>
                </a:extLst>
              </a:tr>
              <a:tr h="358569">
                <a:tc>
                  <a:txBody>
                    <a:bodyPr/>
                    <a:lstStyle/>
                    <a:p>
                      <a:r>
                        <a:rPr lang="en-NZ" sz="1000" b="1" dirty="0"/>
                        <a:t>Ashburton 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fontAlgn="t">
                        <a:spcBef>
                          <a:spcPts val="600"/>
                        </a:spcBef>
                      </a:pPr>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500150"/>
                  </a:ext>
                </a:extLst>
              </a:tr>
              <a:tr h="383128">
                <a:tc>
                  <a:txBody>
                    <a:bodyPr/>
                    <a:lstStyle/>
                    <a:p>
                      <a:r>
                        <a:rPr lang="en-NZ" sz="1000" b="1" dirty="0"/>
                        <a:t>Council-provided parks and open spaces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t">
                        <a:spcBef>
                          <a:spcPts val="600"/>
                        </a:spcBef>
                      </a:pPr>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89912899"/>
                  </a:ext>
                </a:extLst>
              </a:tr>
            </a:tbl>
          </a:graphicData>
        </a:graphic>
      </p:graphicFrame>
      <p:sp>
        <p:nvSpPr>
          <p:cNvPr id="10" name="TextBox 9">
            <a:extLst>
              <a:ext uri="{FF2B5EF4-FFF2-40B4-BE49-F238E27FC236}">
                <a16:creationId xmlns:a16="http://schemas.microsoft.com/office/drawing/2014/main" id="{2DB47170-8277-49A2-B3B8-CF80956D38CE}"/>
              </a:ext>
            </a:extLst>
          </p:cNvPr>
          <p:cNvSpPr txBox="1"/>
          <p:nvPr/>
        </p:nvSpPr>
        <p:spPr>
          <a:xfrm>
            <a:off x="35496" y="6493079"/>
            <a:ext cx="7418052" cy="3589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2839571483"/>
      </p:ext>
    </p:extLst>
  </p:cSld>
  <p:clrMapOvr>
    <a:masterClrMapping/>
  </p:clrMapOvr>
  <p:transition>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5D74-50F5-4F31-ABB1-836E1669699D}"/>
              </a:ext>
            </a:extLst>
          </p:cNvPr>
          <p:cNvSpPr>
            <a:spLocks noGrp="1"/>
          </p:cNvSpPr>
          <p:nvPr>
            <p:ph type="ctrTitle"/>
          </p:nvPr>
        </p:nvSpPr>
        <p:spPr/>
        <p:txBody>
          <a:bodyPr/>
          <a:lstStyle/>
          <a:p>
            <a:r>
              <a:rPr lang="en-US" dirty="0"/>
              <a:t>Satisfaction, by age and gender</a:t>
            </a:r>
            <a:endParaRPr lang="en-NZ" dirty="0"/>
          </a:p>
        </p:txBody>
      </p:sp>
      <p:graphicFrame>
        <p:nvGraphicFramePr>
          <p:cNvPr id="4" name="Table 4">
            <a:extLst>
              <a:ext uri="{FF2B5EF4-FFF2-40B4-BE49-F238E27FC236}">
                <a16:creationId xmlns:a16="http://schemas.microsoft.com/office/drawing/2014/main" id="{2D616384-729A-4AB3-B181-7AE097D5D2EA}"/>
              </a:ext>
            </a:extLst>
          </p:cNvPr>
          <p:cNvGraphicFramePr>
            <a:graphicFrameLocks noGrp="1"/>
          </p:cNvGraphicFramePr>
          <p:nvPr>
            <p:extLst>
              <p:ext uri="{D42A27DB-BD31-4B8C-83A1-F6EECF244321}">
                <p14:modId xmlns:p14="http://schemas.microsoft.com/office/powerpoint/2010/main" val="836367374"/>
              </p:ext>
            </p:extLst>
          </p:nvPr>
        </p:nvGraphicFramePr>
        <p:xfrm>
          <a:off x="248195" y="1545372"/>
          <a:ext cx="8647610" cy="4501841"/>
        </p:xfrm>
        <a:graphic>
          <a:graphicData uri="http://schemas.openxmlformats.org/drawingml/2006/table">
            <a:tbl>
              <a:tblPr firstRow="1" bandRow="1">
                <a:tableStyleId>{2D5ABB26-0587-4C30-8999-92F81FD0307C}</a:tableStyleId>
              </a:tblPr>
              <a:tblGrid>
                <a:gridCol w="2267960">
                  <a:extLst>
                    <a:ext uri="{9D8B030D-6E8A-4147-A177-3AD203B41FA5}">
                      <a16:colId xmlns:a16="http://schemas.microsoft.com/office/drawing/2014/main" val="477142960"/>
                    </a:ext>
                  </a:extLst>
                </a:gridCol>
                <a:gridCol w="1063275">
                  <a:extLst>
                    <a:ext uri="{9D8B030D-6E8A-4147-A177-3AD203B41FA5}">
                      <a16:colId xmlns:a16="http://schemas.microsoft.com/office/drawing/2014/main" val="1323237617"/>
                    </a:ext>
                  </a:extLst>
                </a:gridCol>
                <a:gridCol w="1063275">
                  <a:extLst>
                    <a:ext uri="{9D8B030D-6E8A-4147-A177-3AD203B41FA5}">
                      <a16:colId xmlns:a16="http://schemas.microsoft.com/office/drawing/2014/main" val="3863867848"/>
                    </a:ext>
                  </a:extLst>
                </a:gridCol>
                <a:gridCol w="1063275">
                  <a:extLst>
                    <a:ext uri="{9D8B030D-6E8A-4147-A177-3AD203B41FA5}">
                      <a16:colId xmlns:a16="http://schemas.microsoft.com/office/drawing/2014/main" val="1227904625"/>
                    </a:ext>
                  </a:extLst>
                </a:gridCol>
                <a:gridCol w="1063275">
                  <a:extLst>
                    <a:ext uri="{9D8B030D-6E8A-4147-A177-3AD203B41FA5}">
                      <a16:colId xmlns:a16="http://schemas.microsoft.com/office/drawing/2014/main" val="791852573"/>
                    </a:ext>
                  </a:extLst>
                </a:gridCol>
                <a:gridCol w="1063275">
                  <a:extLst>
                    <a:ext uri="{9D8B030D-6E8A-4147-A177-3AD203B41FA5}">
                      <a16:colId xmlns:a16="http://schemas.microsoft.com/office/drawing/2014/main" val="1540463997"/>
                    </a:ext>
                  </a:extLst>
                </a:gridCol>
                <a:gridCol w="1063275">
                  <a:extLst>
                    <a:ext uri="{9D8B030D-6E8A-4147-A177-3AD203B41FA5}">
                      <a16:colId xmlns:a16="http://schemas.microsoft.com/office/drawing/2014/main" val="1034986675"/>
                    </a:ext>
                  </a:extLst>
                </a:gridCol>
              </a:tblGrid>
              <a:tr h="348881">
                <a:tc rowSpan="2">
                  <a:txBody>
                    <a:bodyPr/>
                    <a:lstStyle/>
                    <a:p>
                      <a:endParaRPr lang="en-NZ"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sz="1100" b="0" i="0" u="none" strike="noStrike" dirty="0">
                          <a:solidFill>
                            <a:schemeClr val="tx1"/>
                          </a:solidFill>
                          <a:effectLst/>
                          <a:latin typeface="+mn-lt"/>
                        </a:rPr>
                        <a:t>Age</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0" i="0" u="none" strike="noStrike" dirty="0">
                          <a:solidFill>
                            <a:schemeClr val="tx1"/>
                          </a:solidFill>
                          <a:effectLst/>
                          <a:latin typeface="+mn-lt"/>
                        </a:rPr>
                        <a:t>Gender</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825692"/>
                  </a:ext>
                </a:extLst>
              </a:tr>
              <a:tr h="348881">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a:solidFill>
                            <a:schemeClr val="tx1"/>
                          </a:solidFill>
                          <a:effectLst/>
                          <a:latin typeface="+mn-lt"/>
                        </a:rPr>
                        <a:t>18-34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35-54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55-74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Female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498907"/>
                  </a:ext>
                </a:extLst>
              </a:tr>
              <a:tr h="238352">
                <a:tc>
                  <a:txBody>
                    <a:bodyPr/>
                    <a:lstStyle/>
                    <a:p>
                      <a:pPr algn="l"/>
                      <a:r>
                        <a:rPr lang="en-NZ" sz="1000" b="1" dirty="0"/>
                        <a:t>The EA Networks Centre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90113150"/>
                  </a:ext>
                </a:extLst>
              </a:tr>
              <a:tr h="238352">
                <a:tc>
                  <a:txBody>
                    <a:bodyPr/>
                    <a:lstStyle/>
                    <a:p>
                      <a:pPr algn="l"/>
                      <a:r>
                        <a:rPr lang="en-NZ" sz="1000" b="1" dirty="0"/>
                        <a:t>The Ashburton Museum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2030743"/>
                  </a:ext>
                </a:extLst>
              </a:tr>
              <a:tr h="387322">
                <a:tc>
                  <a:txBody>
                    <a:bodyPr/>
                    <a:lstStyle/>
                    <a:p>
                      <a:pPr algn="l"/>
                      <a:r>
                        <a:rPr lang="en-NZ" sz="1000" b="1" dirty="0"/>
                        <a:t>Economic and business development in the district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168511409"/>
                  </a:ext>
                </a:extLst>
              </a:tr>
              <a:tr h="348881">
                <a:tc>
                  <a:txBody>
                    <a:bodyPr/>
                    <a:lstStyle/>
                    <a:p>
                      <a:pPr algn="l"/>
                      <a:r>
                        <a:rPr lang="en-NZ" sz="1000" b="1" dirty="0"/>
                        <a:t>Arts and culture in the district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995291914"/>
                  </a:ext>
                </a:extLst>
              </a:tr>
              <a:tr h="238352">
                <a:tc>
                  <a:txBody>
                    <a:bodyPr/>
                    <a:lstStyle/>
                    <a:p>
                      <a:pPr algn="l"/>
                      <a:r>
                        <a:rPr lang="en-NZ" sz="1000" b="1" dirty="0"/>
                        <a:t>Social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049113"/>
                  </a:ext>
                </a:extLst>
              </a:tr>
              <a:tr h="238352">
                <a:tc>
                  <a:txBody>
                    <a:bodyPr/>
                    <a:lstStyle/>
                    <a:p>
                      <a:pPr algn="l"/>
                      <a:r>
                        <a:rPr lang="en-NZ" sz="1000" b="1" dirty="0"/>
                        <a:t>Community events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655103872"/>
                  </a:ext>
                </a:extLst>
              </a:tr>
              <a:tr h="238352">
                <a:tc>
                  <a:txBody>
                    <a:bodyPr/>
                    <a:lstStyle/>
                    <a:p>
                      <a:pPr algn="l"/>
                      <a:r>
                        <a:rPr lang="en-NZ" sz="1000" b="1" dirty="0"/>
                        <a:t>Advocacy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848819"/>
                  </a:ext>
                </a:extLst>
              </a:tr>
              <a:tr h="238352">
                <a:tc>
                  <a:txBody>
                    <a:bodyPr/>
                    <a:lstStyle/>
                    <a:p>
                      <a:pPr algn="l"/>
                      <a:r>
                        <a:rPr lang="en-NZ" sz="1000" b="1" dirty="0"/>
                        <a:t>Community safety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073778548"/>
                  </a:ext>
                </a:extLst>
              </a:tr>
              <a:tr h="238352">
                <a:tc>
                  <a:txBody>
                    <a:bodyPr/>
                    <a:lstStyle/>
                    <a:p>
                      <a:pPr algn="l"/>
                      <a:r>
                        <a:rPr lang="en-NZ" sz="1000" b="1" dirty="0"/>
                        <a:t>Alcohol licensing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500150"/>
                  </a:ext>
                </a:extLst>
              </a:tr>
              <a:tr h="387322">
                <a:tc>
                  <a:txBody>
                    <a:bodyPr/>
                    <a:lstStyle/>
                    <a:p>
                      <a:pPr algn="l"/>
                      <a:r>
                        <a:rPr lang="en-NZ" sz="1000" b="1" dirty="0"/>
                        <a:t>Grants and funding to support community-led projects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89912899"/>
                  </a:ext>
                </a:extLst>
              </a:tr>
              <a:tr h="258076">
                <a:tc>
                  <a:txBody>
                    <a:bodyPr/>
                    <a:lstStyle/>
                    <a:p>
                      <a:pPr algn="l"/>
                      <a:r>
                        <a:rPr lang="en-NZ" sz="1000" b="1" dirty="0"/>
                        <a:t>Provision of CCTV and security patrols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5542176"/>
                  </a:ext>
                </a:extLst>
              </a:tr>
              <a:tr h="348881">
                <a:tc>
                  <a:txBody>
                    <a:bodyPr/>
                    <a:lstStyle/>
                    <a:p>
                      <a:pPr algn="l"/>
                      <a:r>
                        <a:rPr lang="en-NZ" sz="1000" b="1" dirty="0"/>
                        <a:t>Planning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608540031"/>
                  </a:ext>
                </a:extLst>
              </a:tr>
              <a:tr h="348881">
                <a:tc>
                  <a:txBody>
                    <a:bodyPr/>
                    <a:lstStyle/>
                    <a:p>
                      <a:pPr algn="l"/>
                      <a:r>
                        <a:rPr lang="en-NZ" sz="1000" b="1" dirty="0"/>
                        <a:t>Building regulation service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969984"/>
                  </a:ext>
                </a:extLst>
              </a:tr>
            </a:tbl>
          </a:graphicData>
        </a:graphic>
      </p:graphicFrame>
      <p:sp>
        <p:nvSpPr>
          <p:cNvPr id="10" name="TextBox 9">
            <a:extLst>
              <a:ext uri="{FF2B5EF4-FFF2-40B4-BE49-F238E27FC236}">
                <a16:creationId xmlns:a16="http://schemas.microsoft.com/office/drawing/2014/main" id="{2DB47170-8277-49A2-B3B8-CF80956D38CE}"/>
              </a:ext>
            </a:extLst>
          </p:cNvPr>
          <p:cNvSpPr txBox="1"/>
          <p:nvPr/>
        </p:nvSpPr>
        <p:spPr>
          <a:xfrm>
            <a:off x="35496" y="6493079"/>
            <a:ext cx="7418052" cy="3589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1196357896"/>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27F4115-F6CE-4EBF-BEFA-32DE39E1CB33}"/>
              </a:ext>
            </a:extLst>
          </p:cNvPr>
          <p:cNvGraphicFramePr>
            <a:graphicFrameLocks noGrp="1"/>
          </p:cNvGraphicFramePr>
          <p:nvPr/>
        </p:nvGraphicFramePr>
        <p:xfrm>
          <a:off x="1077075" y="1494867"/>
          <a:ext cx="6989850" cy="5170861"/>
        </p:xfrm>
        <a:graphic>
          <a:graphicData uri="http://schemas.openxmlformats.org/drawingml/2006/table">
            <a:tbl>
              <a:tblPr firstRow="1" bandRow="1">
                <a:tableStyleId>{5C22544A-7EE6-4342-B048-85BDC9FD1C3A}</a:tableStyleId>
              </a:tblPr>
              <a:tblGrid>
                <a:gridCol w="3890157">
                  <a:extLst>
                    <a:ext uri="{9D8B030D-6E8A-4147-A177-3AD203B41FA5}">
                      <a16:colId xmlns:a16="http://schemas.microsoft.com/office/drawing/2014/main" val="94516263"/>
                    </a:ext>
                  </a:extLst>
                </a:gridCol>
                <a:gridCol w="1033231">
                  <a:extLst>
                    <a:ext uri="{9D8B030D-6E8A-4147-A177-3AD203B41FA5}">
                      <a16:colId xmlns:a16="http://schemas.microsoft.com/office/drawing/2014/main" val="307959891"/>
                    </a:ext>
                  </a:extLst>
                </a:gridCol>
                <a:gridCol w="1033231">
                  <a:extLst>
                    <a:ext uri="{9D8B030D-6E8A-4147-A177-3AD203B41FA5}">
                      <a16:colId xmlns:a16="http://schemas.microsoft.com/office/drawing/2014/main" val="2699153105"/>
                    </a:ext>
                  </a:extLst>
                </a:gridCol>
                <a:gridCol w="1033231">
                  <a:extLst>
                    <a:ext uri="{9D8B030D-6E8A-4147-A177-3AD203B41FA5}">
                      <a16:colId xmlns:a16="http://schemas.microsoft.com/office/drawing/2014/main" val="488797875"/>
                    </a:ext>
                  </a:extLst>
                </a:gridCol>
              </a:tblGrid>
              <a:tr h="268029">
                <a:tc>
                  <a:txBody>
                    <a:bodyPr/>
                    <a:lstStyle/>
                    <a:p>
                      <a:pPr algn="l" fontAlgn="b">
                        <a:lnSpc>
                          <a:spcPct val="100000"/>
                        </a:lnSpc>
                        <a:spcBef>
                          <a:spcPts val="600"/>
                        </a:spcBef>
                      </a:pPr>
                      <a:endParaRPr lang="en-NZ" sz="1200" b="1" i="0" u="none" strike="noStrike" dirty="0">
                        <a:solidFill>
                          <a:srgbClr val="000000"/>
                        </a:solidFill>
                        <a:latin typeface="Calibri"/>
                      </a:endParaRPr>
                    </a:p>
                  </a:txBody>
                  <a:tcPr marL="9525" marR="9525" marT="9525"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lnSpc>
                          <a:spcPct val="100000"/>
                        </a:lnSpc>
                        <a:spcBef>
                          <a:spcPts val="600"/>
                        </a:spcBef>
                      </a:pPr>
                      <a:r>
                        <a:rPr lang="en-NZ" sz="1200" b="1" u="none" strike="noStrike" dirty="0">
                          <a:solidFill>
                            <a:schemeClr val="bg1"/>
                          </a:solidFill>
                        </a:rPr>
                        <a:t>2022</a:t>
                      </a:r>
                      <a:endParaRPr lang="en-NZ" sz="1200" b="1" i="0" u="none" strike="noStrike" dirty="0">
                        <a:solidFill>
                          <a:schemeClr val="bg1"/>
                        </a:solidFill>
                        <a:latin typeface="Calibri"/>
                      </a:endParaRPr>
                    </a:p>
                  </a:txBody>
                  <a:tcPr marL="9525" marR="9525" marT="9525"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lnSpc>
                          <a:spcPct val="100000"/>
                        </a:lnSpc>
                        <a:spcBef>
                          <a:spcPts val="600"/>
                        </a:spcBef>
                      </a:pPr>
                      <a:r>
                        <a:rPr lang="en-NZ" sz="1200" b="1" u="none" strike="noStrike" dirty="0">
                          <a:solidFill>
                            <a:schemeClr val="bg1"/>
                          </a:solidFill>
                        </a:rPr>
                        <a:t>2021</a:t>
                      </a:r>
                      <a:endParaRPr lang="en-NZ" sz="1200" b="1" i="0" u="none" strike="noStrike" dirty="0">
                        <a:solidFill>
                          <a:schemeClr val="bg1"/>
                        </a:solidFill>
                        <a:latin typeface="Calibri"/>
                      </a:endParaRPr>
                    </a:p>
                  </a:txBody>
                  <a:tcPr marL="9525" marR="9525" marT="9525" marB="0" anchor="ctr"/>
                </a:tc>
                <a:tc>
                  <a:txBody>
                    <a:bodyPr/>
                    <a:lstStyle/>
                    <a:p>
                      <a:pPr algn="ctr" fontAlgn="b">
                        <a:lnSpc>
                          <a:spcPct val="100000"/>
                        </a:lnSpc>
                        <a:spcBef>
                          <a:spcPts val="600"/>
                        </a:spcBef>
                      </a:pPr>
                      <a:r>
                        <a:rPr lang="en-NZ" sz="1200" b="1" u="none" strike="noStrike" dirty="0">
                          <a:solidFill>
                            <a:schemeClr val="bg1"/>
                          </a:solidFill>
                        </a:rPr>
                        <a:t>% point change</a:t>
                      </a:r>
                      <a:endParaRPr lang="en-NZ" sz="1200" b="1" i="0" u="none" strike="noStrike" dirty="0">
                        <a:solidFill>
                          <a:schemeClr val="bg1"/>
                        </a:solidFill>
                        <a:latin typeface="Calibri"/>
                      </a:endParaRPr>
                    </a:p>
                  </a:txBody>
                  <a:tcPr marL="9525" marR="9525" marT="9525" marB="0" anchor="ctr"/>
                </a:tc>
                <a:extLst>
                  <a:ext uri="{0D108BD9-81ED-4DB2-BD59-A6C34878D82A}">
                    <a16:rowId xmlns:a16="http://schemas.microsoft.com/office/drawing/2014/main" val="2569340421"/>
                  </a:ext>
                </a:extLst>
              </a:tr>
              <a:tr h="222856">
                <a:tc>
                  <a:txBody>
                    <a:bodyPr/>
                    <a:lstStyle/>
                    <a:p>
                      <a:pPr algn="l" fontAlgn="b"/>
                      <a:r>
                        <a:rPr lang="en-US" sz="1200" b="0" i="0" u="none" strike="noStrike" dirty="0">
                          <a:solidFill>
                            <a:srgbClr val="000000"/>
                          </a:solidFill>
                          <a:effectLst/>
                          <a:latin typeface="+mn-lt"/>
                        </a:rPr>
                        <a:t>Council-provided parks and open spaces</a:t>
                      </a:r>
                    </a:p>
                  </a:txBody>
                  <a:tcPr marL="9525" marR="9525" marT="9525" marB="0" anchor="ctr"/>
                </a:tc>
                <a:tc>
                  <a:txBody>
                    <a:bodyPr/>
                    <a:lstStyle/>
                    <a:p>
                      <a:pPr algn="ctr" fontAlgn="b"/>
                      <a:r>
                        <a:rPr lang="en-NZ" sz="1200" b="0" i="0" u="none" strike="noStrike" dirty="0">
                          <a:solidFill>
                            <a:srgbClr val="000000"/>
                          </a:solidFill>
                          <a:effectLst/>
                          <a:latin typeface="+mn-lt"/>
                        </a:rPr>
                        <a:t>95%</a:t>
                      </a:r>
                    </a:p>
                  </a:txBody>
                  <a:tcPr marL="9525" marR="9525" marT="9525" marB="0" anchor="ctr"/>
                </a:tc>
                <a:tc>
                  <a:txBody>
                    <a:bodyPr/>
                    <a:lstStyle/>
                    <a:p>
                      <a:pPr algn="ctr" fontAlgn="b"/>
                      <a:r>
                        <a:rPr lang="en-NZ" sz="1200" b="0" i="0" u="none" strike="noStrike" dirty="0">
                          <a:solidFill>
                            <a:srgbClr val="000000"/>
                          </a:solidFill>
                          <a:effectLst/>
                          <a:latin typeface="+mn-lt"/>
                        </a:rPr>
                        <a:t>96%</a:t>
                      </a:r>
                    </a:p>
                  </a:txBody>
                  <a:tcPr marL="9525" marR="9525" marT="9525" marB="0" anchor="ctr"/>
                </a:tc>
                <a:tc>
                  <a:txBody>
                    <a:bodyPr/>
                    <a:lstStyle/>
                    <a:p>
                      <a:pPr algn="ctr" fontAlgn="b"/>
                      <a:r>
                        <a:rPr lang="en-NZ" sz="1200" b="0" i="0" u="none" strike="noStrike" dirty="0">
                          <a:solidFill>
                            <a:srgbClr val="C00000"/>
                          </a:solidFill>
                          <a:effectLst/>
                          <a:latin typeface="+mn-lt"/>
                        </a:rPr>
                        <a:t>-1</a:t>
                      </a:r>
                    </a:p>
                  </a:txBody>
                  <a:tcPr marL="9525" marR="9525" marT="9525" marB="0" anchor="ctr"/>
                </a:tc>
                <a:extLst>
                  <a:ext uri="{0D108BD9-81ED-4DB2-BD59-A6C34878D82A}">
                    <a16:rowId xmlns:a16="http://schemas.microsoft.com/office/drawing/2014/main" val="2842260251"/>
                  </a:ext>
                </a:extLst>
              </a:tr>
              <a:tr h="222856">
                <a:tc>
                  <a:txBody>
                    <a:bodyPr/>
                    <a:lstStyle/>
                    <a:p>
                      <a:pPr algn="l" fontAlgn="b"/>
                      <a:r>
                        <a:rPr lang="en-NZ" sz="1200" b="0" i="0" u="none" strike="noStrike" dirty="0">
                          <a:solidFill>
                            <a:srgbClr val="000000"/>
                          </a:solidFill>
                          <a:effectLst/>
                          <a:latin typeface="+mn-lt"/>
                        </a:rPr>
                        <a:t>Community events</a:t>
                      </a:r>
                    </a:p>
                  </a:txBody>
                  <a:tcPr marL="9525" marR="9525" marT="9525" marB="0" anchor="ctr"/>
                </a:tc>
                <a:tc>
                  <a:txBody>
                    <a:bodyPr/>
                    <a:lstStyle/>
                    <a:p>
                      <a:pPr algn="ctr" fontAlgn="b"/>
                      <a:r>
                        <a:rPr lang="en-NZ" sz="1200" b="0" i="0" u="none" strike="noStrike" dirty="0">
                          <a:solidFill>
                            <a:srgbClr val="000000"/>
                          </a:solidFill>
                          <a:effectLst/>
                          <a:latin typeface="+mn-lt"/>
                        </a:rPr>
                        <a:t>94%</a:t>
                      </a:r>
                    </a:p>
                  </a:txBody>
                  <a:tcPr marL="9525" marR="9525" marT="9525" marB="0" anchor="ctr"/>
                </a:tc>
                <a:tc>
                  <a:txBody>
                    <a:bodyPr/>
                    <a:lstStyle/>
                    <a:p>
                      <a:pPr algn="ctr" fontAlgn="b"/>
                      <a:r>
                        <a:rPr lang="en-NZ" sz="1200" b="0" i="0" u="none" strike="noStrike" dirty="0">
                          <a:solidFill>
                            <a:srgbClr val="000000"/>
                          </a:solidFill>
                          <a:effectLst/>
                          <a:latin typeface="+mn-lt"/>
                        </a:rPr>
                        <a:t>95%</a:t>
                      </a:r>
                    </a:p>
                  </a:txBody>
                  <a:tcPr marL="9525" marR="9525" marT="9525" marB="0" anchor="ctr"/>
                </a:tc>
                <a:tc>
                  <a:txBody>
                    <a:bodyPr/>
                    <a:lstStyle/>
                    <a:p>
                      <a:pPr algn="ctr" fontAlgn="b"/>
                      <a:r>
                        <a:rPr lang="en-NZ" sz="1200" b="0" i="0" u="none" strike="noStrike" dirty="0">
                          <a:solidFill>
                            <a:srgbClr val="C00000"/>
                          </a:solidFill>
                          <a:effectLst/>
                          <a:latin typeface="+mn-lt"/>
                        </a:rPr>
                        <a:t>-1</a:t>
                      </a:r>
                    </a:p>
                  </a:txBody>
                  <a:tcPr marL="9525" marR="9525" marT="9525" marB="0" anchor="ctr"/>
                </a:tc>
                <a:extLst>
                  <a:ext uri="{0D108BD9-81ED-4DB2-BD59-A6C34878D82A}">
                    <a16:rowId xmlns:a16="http://schemas.microsoft.com/office/drawing/2014/main" val="3856847143"/>
                  </a:ext>
                </a:extLst>
              </a:tr>
              <a:tr h="222856">
                <a:tc>
                  <a:txBody>
                    <a:bodyPr/>
                    <a:lstStyle/>
                    <a:p>
                      <a:pPr algn="l" fontAlgn="b"/>
                      <a:r>
                        <a:rPr lang="en-NZ" sz="1200" b="0" i="0" u="none" strike="noStrike" dirty="0">
                          <a:solidFill>
                            <a:srgbClr val="000000"/>
                          </a:solidFill>
                          <a:effectLst/>
                          <a:latin typeface="+mn-lt"/>
                        </a:rPr>
                        <a:t>Alcohol licensing</a:t>
                      </a:r>
                    </a:p>
                  </a:txBody>
                  <a:tcPr marL="9525" marR="9525" marT="9525" marB="0" anchor="ctr"/>
                </a:tc>
                <a:tc>
                  <a:txBody>
                    <a:bodyPr/>
                    <a:lstStyle/>
                    <a:p>
                      <a:pPr algn="ctr" fontAlgn="b"/>
                      <a:r>
                        <a:rPr lang="en-NZ" sz="1200" b="0" i="0" u="none" strike="noStrike" dirty="0">
                          <a:solidFill>
                            <a:srgbClr val="000000"/>
                          </a:solidFill>
                          <a:effectLst/>
                          <a:latin typeface="+mn-lt"/>
                        </a:rPr>
                        <a:t>91%</a:t>
                      </a:r>
                    </a:p>
                  </a:txBody>
                  <a:tcPr marL="9525" marR="9525" marT="9525" marB="0" anchor="ctr"/>
                </a:tc>
                <a:tc>
                  <a:txBody>
                    <a:bodyPr/>
                    <a:lstStyle/>
                    <a:p>
                      <a:pPr algn="ctr" fontAlgn="b"/>
                      <a:r>
                        <a:rPr lang="en-NZ" sz="1200" b="0" i="0" u="none" strike="noStrike" dirty="0">
                          <a:solidFill>
                            <a:srgbClr val="000000"/>
                          </a:solidFill>
                          <a:effectLst/>
                          <a:latin typeface="+mn-lt"/>
                        </a:rPr>
                        <a:t>92%</a:t>
                      </a:r>
                    </a:p>
                  </a:txBody>
                  <a:tcPr marL="9525" marR="9525" marT="9525" marB="0" anchor="ctr"/>
                </a:tc>
                <a:tc>
                  <a:txBody>
                    <a:bodyPr/>
                    <a:lstStyle/>
                    <a:p>
                      <a:pPr algn="ctr" fontAlgn="b"/>
                      <a:r>
                        <a:rPr lang="en-NZ" sz="1200" b="0" i="0" u="none" strike="noStrike" dirty="0">
                          <a:solidFill>
                            <a:srgbClr val="C00000"/>
                          </a:solidFill>
                          <a:effectLst/>
                          <a:latin typeface="+mn-lt"/>
                        </a:rPr>
                        <a:t>-1</a:t>
                      </a:r>
                    </a:p>
                  </a:txBody>
                  <a:tcPr marL="9525" marR="9525" marT="9525" marB="0" anchor="ctr"/>
                </a:tc>
                <a:extLst>
                  <a:ext uri="{0D108BD9-81ED-4DB2-BD59-A6C34878D82A}">
                    <a16:rowId xmlns:a16="http://schemas.microsoft.com/office/drawing/2014/main" val="1140839307"/>
                  </a:ext>
                </a:extLst>
              </a:tr>
              <a:tr h="222856">
                <a:tc>
                  <a:txBody>
                    <a:bodyPr/>
                    <a:lstStyle/>
                    <a:p>
                      <a:pPr algn="l" fontAlgn="b"/>
                      <a:r>
                        <a:rPr lang="en-US" sz="1200" b="0" i="0" u="none" strike="noStrike" dirty="0">
                          <a:solidFill>
                            <a:srgbClr val="000000"/>
                          </a:solidFill>
                          <a:effectLst/>
                          <a:latin typeface="+mn-lt"/>
                        </a:rPr>
                        <a:t>Level of influence over Council decision-making</a:t>
                      </a:r>
                    </a:p>
                  </a:txBody>
                  <a:tcPr marL="9525" marR="9525" marT="9525" marB="0" anchor="ctr"/>
                </a:tc>
                <a:tc>
                  <a:txBody>
                    <a:bodyPr/>
                    <a:lstStyle/>
                    <a:p>
                      <a:pPr algn="ctr" fontAlgn="b"/>
                      <a:r>
                        <a:rPr lang="en-NZ" sz="1200" b="0" i="0" u="none" strike="noStrike" dirty="0">
                          <a:solidFill>
                            <a:srgbClr val="000000"/>
                          </a:solidFill>
                          <a:effectLst/>
                          <a:latin typeface="+mn-lt"/>
                        </a:rPr>
                        <a:t>63%</a:t>
                      </a:r>
                    </a:p>
                  </a:txBody>
                  <a:tcPr marL="9525" marR="9525" marT="9525" marB="0" anchor="ctr"/>
                </a:tc>
                <a:tc>
                  <a:txBody>
                    <a:bodyPr/>
                    <a:lstStyle/>
                    <a:p>
                      <a:pPr algn="ctr" fontAlgn="b"/>
                      <a:r>
                        <a:rPr lang="en-NZ" sz="1200" b="0" i="0" u="none" strike="noStrike" dirty="0">
                          <a:solidFill>
                            <a:srgbClr val="000000"/>
                          </a:solidFill>
                          <a:effectLst/>
                          <a:latin typeface="+mn-lt"/>
                        </a:rPr>
                        <a:t>64%</a:t>
                      </a:r>
                    </a:p>
                  </a:txBody>
                  <a:tcPr marL="9525" marR="9525" marT="9525" marB="0" anchor="ctr"/>
                </a:tc>
                <a:tc>
                  <a:txBody>
                    <a:bodyPr/>
                    <a:lstStyle/>
                    <a:p>
                      <a:pPr algn="ctr" fontAlgn="b"/>
                      <a:r>
                        <a:rPr lang="en-NZ" sz="1200" b="0" i="0" u="none" strike="noStrike" dirty="0">
                          <a:solidFill>
                            <a:srgbClr val="C00000"/>
                          </a:solidFill>
                          <a:effectLst/>
                          <a:latin typeface="+mn-lt"/>
                        </a:rPr>
                        <a:t>-1</a:t>
                      </a:r>
                    </a:p>
                  </a:txBody>
                  <a:tcPr marL="9525" marR="9525" marT="9525" marB="0" anchor="ctr"/>
                </a:tc>
                <a:extLst>
                  <a:ext uri="{0D108BD9-81ED-4DB2-BD59-A6C34878D82A}">
                    <a16:rowId xmlns:a16="http://schemas.microsoft.com/office/drawing/2014/main" val="1105994100"/>
                  </a:ext>
                </a:extLst>
              </a:tr>
              <a:tr h="222856">
                <a:tc>
                  <a:txBody>
                    <a:bodyPr/>
                    <a:lstStyle/>
                    <a:p>
                      <a:pPr algn="l" fontAlgn="b"/>
                      <a:r>
                        <a:rPr lang="en-NZ" sz="1200" b="0" i="0" u="none" strike="noStrike" dirty="0">
                          <a:solidFill>
                            <a:srgbClr val="000000"/>
                          </a:solidFill>
                          <a:effectLst/>
                          <a:latin typeface="+mn-lt"/>
                        </a:rPr>
                        <a:t>Public library</a:t>
                      </a:r>
                    </a:p>
                  </a:txBody>
                  <a:tcPr marL="9525" marR="9525" marT="9525" marB="0" anchor="ctr"/>
                </a:tc>
                <a:tc>
                  <a:txBody>
                    <a:bodyPr/>
                    <a:lstStyle/>
                    <a:p>
                      <a:pPr algn="ctr" fontAlgn="b"/>
                      <a:r>
                        <a:rPr lang="en-NZ" sz="1200" b="0" i="0" u="none" strike="noStrike" dirty="0">
                          <a:solidFill>
                            <a:srgbClr val="000000"/>
                          </a:solidFill>
                          <a:effectLst/>
                          <a:latin typeface="+mn-lt"/>
                        </a:rPr>
                        <a:t>96%</a:t>
                      </a:r>
                    </a:p>
                  </a:txBody>
                  <a:tcPr marL="9525" marR="9525" marT="9525" marB="0" anchor="ctr"/>
                </a:tc>
                <a:tc>
                  <a:txBody>
                    <a:bodyPr/>
                    <a:lstStyle/>
                    <a:p>
                      <a:pPr algn="ctr" fontAlgn="b"/>
                      <a:r>
                        <a:rPr lang="en-NZ" sz="1200" b="0" i="0" u="none" strike="noStrike" dirty="0">
                          <a:solidFill>
                            <a:srgbClr val="000000"/>
                          </a:solidFill>
                          <a:effectLst/>
                          <a:latin typeface="+mn-lt"/>
                        </a:rPr>
                        <a:t>98%</a:t>
                      </a:r>
                    </a:p>
                  </a:txBody>
                  <a:tcPr marL="9525" marR="9525" marT="9525" marB="0" anchor="ctr"/>
                </a:tc>
                <a:tc>
                  <a:txBody>
                    <a:bodyPr/>
                    <a:lstStyle/>
                    <a:p>
                      <a:pPr algn="ctr" fontAlgn="b"/>
                      <a:r>
                        <a:rPr lang="en-NZ" sz="1200" b="0" i="0" u="none" strike="noStrike" dirty="0">
                          <a:solidFill>
                            <a:srgbClr val="C00000"/>
                          </a:solidFill>
                          <a:effectLst/>
                          <a:latin typeface="+mn-lt"/>
                        </a:rPr>
                        <a:t>-2</a:t>
                      </a:r>
                    </a:p>
                  </a:txBody>
                  <a:tcPr marL="9525" marR="9525" marT="9525" marB="0" anchor="ctr"/>
                </a:tc>
                <a:extLst>
                  <a:ext uri="{0D108BD9-81ED-4DB2-BD59-A6C34878D82A}">
                    <a16:rowId xmlns:a16="http://schemas.microsoft.com/office/drawing/2014/main" val="2286502529"/>
                  </a:ext>
                </a:extLst>
              </a:tr>
              <a:tr h="222856">
                <a:tc>
                  <a:txBody>
                    <a:bodyPr/>
                    <a:lstStyle/>
                    <a:p>
                      <a:pPr algn="l" fontAlgn="b"/>
                      <a:r>
                        <a:rPr lang="en-NZ" sz="1200" b="0" i="0" u="none" strike="noStrike" dirty="0">
                          <a:solidFill>
                            <a:srgbClr val="000000"/>
                          </a:solidFill>
                          <a:effectLst/>
                          <a:latin typeface="+mn-lt"/>
                        </a:rPr>
                        <a:t>Range of community facilities</a:t>
                      </a:r>
                    </a:p>
                  </a:txBody>
                  <a:tcPr marL="9525" marR="9525" marT="9525" marB="0" anchor="ctr"/>
                </a:tc>
                <a:tc>
                  <a:txBody>
                    <a:bodyPr/>
                    <a:lstStyle/>
                    <a:p>
                      <a:pPr algn="ctr" fontAlgn="b"/>
                      <a:r>
                        <a:rPr lang="en-NZ" sz="1200" b="0" i="0" u="none" strike="noStrike" dirty="0">
                          <a:solidFill>
                            <a:srgbClr val="000000"/>
                          </a:solidFill>
                          <a:effectLst/>
                          <a:latin typeface="+mn-lt"/>
                        </a:rPr>
                        <a:t>91%</a:t>
                      </a:r>
                    </a:p>
                  </a:txBody>
                  <a:tcPr marL="9525" marR="9525" marT="9525" marB="0" anchor="ctr"/>
                </a:tc>
                <a:tc>
                  <a:txBody>
                    <a:bodyPr/>
                    <a:lstStyle/>
                    <a:p>
                      <a:pPr algn="ctr" fontAlgn="b"/>
                      <a:r>
                        <a:rPr lang="en-NZ" sz="1200" b="0" i="0" u="none" strike="noStrike" dirty="0">
                          <a:solidFill>
                            <a:srgbClr val="000000"/>
                          </a:solidFill>
                          <a:effectLst/>
                          <a:latin typeface="+mn-lt"/>
                        </a:rPr>
                        <a:t>93%</a:t>
                      </a:r>
                    </a:p>
                  </a:txBody>
                  <a:tcPr marL="9525" marR="9525" marT="9525" marB="0" anchor="ctr"/>
                </a:tc>
                <a:tc>
                  <a:txBody>
                    <a:bodyPr/>
                    <a:lstStyle/>
                    <a:p>
                      <a:pPr algn="ctr" fontAlgn="b"/>
                      <a:r>
                        <a:rPr lang="en-NZ" sz="1200" b="0" i="0" u="none" strike="noStrike" dirty="0">
                          <a:solidFill>
                            <a:srgbClr val="C00000"/>
                          </a:solidFill>
                          <a:effectLst/>
                          <a:latin typeface="+mn-lt"/>
                        </a:rPr>
                        <a:t>-2</a:t>
                      </a:r>
                    </a:p>
                  </a:txBody>
                  <a:tcPr marL="9525" marR="9525" marT="9525" marB="0" anchor="ctr"/>
                </a:tc>
                <a:extLst>
                  <a:ext uri="{0D108BD9-81ED-4DB2-BD59-A6C34878D82A}">
                    <a16:rowId xmlns:a16="http://schemas.microsoft.com/office/drawing/2014/main" val="3754113442"/>
                  </a:ext>
                </a:extLst>
              </a:tr>
              <a:tr h="222856">
                <a:tc>
                  <a:txBody>
                    <a:bodyPr/>
                    <a:lstStyle/>
                    <a:p>
                      <a:pPr algn="l" fontAlgn="b"/>
                      <a:r>
                        <a:rPr lang="en-US" sz="1200" b="0" i="0" u="none" strike="noStrike" dirty="0">
                          <a:solidFill>
                            <a:srgbClr val="000000"/>
                          </a:solidFill>
                          <a:effectLst/>
                          <a:latin typeface="+mn-lt"/>
                        </a:rPr>
                        <a:t>Opportunities to have your say</a:t>
                      </a:r>
                    </a:p>
                  </a:txBody>
                  <a:tcPr marL="9525" marR="9525" marT="9525" marB="0" anchor="ctr"/>
                </a:tc>
                <a:tc>
                  <a:txBody>
                    <a:bodyPr/>
                    <a:lstStyle/>
                    <a:p>
                      <a:pPr algn="ctr" fontAlgn="b"/>
                      <a:r>
                        <a:rPr lang="en-NZ" sz="1200" b="0" i="0" u="none" strike="noStrike" dirty="0">
                          <a:solidFill>
                            <a:srgbClr val="000000"/>
                          </a:solidFill>
                          <a:effectLst/>
                          <a:latin typeface="+mn-lt"/>
                        </a:rPr>
                        <a:t>86%</a:t>
                      </a:r>
                    </a:p>
                  </a:txBody>
                  <a:tcPr marL="9525" marR="9525" marT="9525" marB="0" anchor="ctr"/>
                </a:tc>
                <a:tc>
                  <a:txBody>
                    <a:bodyPr/>
                    <a:lstStyle/>
                    <a:p>
                      <a:pPr algn="ctr" fontAlgn="b"/>
                      <a:r>
                        <a:rPr lang="en-NZ" sz="1200" b="0" i="0" u="none" strike="noStrike" dirty="0">
                          <a:solidFill>
                            <a:srgbClr val="000000"/>
                          </a:solidFill>
                          <a:effectLst/>
                          <a:latin typeface="+mn-lt"/>
                        </a:rPr>
                        <a:t>88%</a:t>
                      </a:r>
                    </a:p>
                  </a:txBody>
                  <a:tcPr marL="9525" marR="9525" marT="9525" marB="0" anchor="ctr"/>
                </a:tc>
                <a:tc>
                  <a:txBody>
                    <a:bodyPr/>
                    <a:lstStyle/>
                    <a:p>
                      <a:pPr algn="ctr" fontAlgn="b"/>
                      <a:r>
                        <a:rPr lang="en-NZ" sz="1200" b="0" i="0" u="none" strike="noStrike" dirty="0">
                          <a:solidFill>
                            <a:srgbClr val="C00000"/>
                          </a:solidFill>
                          <a:effectLst/>
                          <a:latin typeface="+mn-lt"/>
                        </a:rPr>
                        <a:t>-2</a:t>
                      </a:r>
                    </a:p>
                  </a:txBody>
                  <a:tcPr marL="9525" marR="9525" marT="9525" marB="0" anchor="ctr"/>
                </a:tc>
                <a:extLst>
                  <a:ext uri="{0D108BD9-81ED-4DB2-BD59-A6C34878D82A}">
                    <a16:rowId xmlns:a16="http://schemas.microsoft.com/office/drawing/2014/main" val="2477961503"/>
                  </a:ext>
                </a:extLst>
              </a:tr>
              <a:tr h="222856">
                <a:tc>
                  <a:txBody>
                    <a:bodyPr/>
                    <a:lstStyle/>
                    <a:p>
                      <a:pPr algn="l" fontAlgn="b"/>
                      <a:r>
                        <a:rPr lang="en-US" sz="1200" b="0" i="0" u="none" strike="noStrike" dirty="0">
                          <a:solidFill>
                            <a:srgbClr val="000000"/>
                          </a:solidFill>
                          <a:effectLst/>
                          <a:latin typeface="+mn-lt"/>
                        </a:rPr>
                        <a:t>State of the district’s environment and biodiversity</a:t>
                      </a:r>
                    </a:p>
                  </a:txBody>
                  <a:tcPr marL="9525" marR="9525" marT="9525" marB="0" anchor="ctr"/>
                </a:tc>
                <a:tc>
                  <a:txBody>
                    <a:bodyPr/>
                    <a:lstStyle/>
                    <a:p>
                      <a:pPr algn="ctr" fontAlgn="b"/>
                      <a:r>
                        <a:rPr lang="en-NZ" sz="1200" b="0" i="0" u="none" strike="noStrike" dirty="0">
                          <a:solidFill>
                            <a:srgbClr val="000000"/>
                          </a:solidFill>
                          <a:effectLst/>
                          <a:latin typeface="+mn-lt"/>
                        </a:rPr>
                        <a:t>85%</a:t>
                      </a:r>
                    </a:p>
                  </a:txBody>
                  <a:tcPr marL="9525" marR="9525" marT="9525" marB="0" anchor="ctr"/>
                </a:tc>
                <a:tc>
                  <a:txBody>
                    <a:bodyPr/>
                    <a:lstStyle/>
                    <a:p>
                      <a:pPr algn="ctr" fontAlgn="b"/>
                      <a:r>
                        <a:rPr lang="en-NZ" sz="1200" b="0" i="0" u="none" strike="noStrike" dirty="0">
                          <a:solidFill>
                            <a:srgbClr val="000000"/>
                          </a:solidFill>
                          <a:effectLst/>
                          <a:latin typeface="+mn-lt"/>
                        </a:rPr>
                        <a:t>87%</a:t>
                      </a:r>
                    </a:p>
                  </a:txBody>
                  <a:tcPr marL="9525" marR="9525" marT="9525" marB="0" anchor="ctr"/>
                </a:tc>
                <a:tc>
                  <a:txBody>
                    <a:bodyPr/>
                    <a:lstStyle/>
                    <a:p>
                      <a:pPr algn="ctr" fontAlgn="b"/>
                      <a:r>
                        <a:rPr lang="en-NZ" sz="1200" b="0" i="0" u="none" strike="noStrike" dirty="0">
                          <a:solidFill>
                            <a:srgbClr val="C00000"/>
                          </a:solidFill>
                          <a:effectLst/>
                          <a:latin typeface="+mn-lt"/>
                        </a:rPr>
                        <a:t>-2</a:t>
                      </a:r>
                    </a:p>
                  </a:txBody>
                  <a:tcPr marL="9525" marR="9525" marT="9525" marB="0" anchor="ctr"/>
                </a:tc>
                <a:extLst>
                  <a:ext uri="{0D108BD9-81ED-4DB2-BD59-A6C34878D82A}">
                    <a16:rowId xmlns:a16="http://schemas.microsoft.com/office/drawing/2014/main" val="3145964074"/>
                  </a:ext>
                </a:extLst>
              </a:tr>
              <a:tr h="222856">
                <a:tc>
                  <a:txBody>
                    <a:bodyPr/>
                    <a:lstStyle/>
                    <a:p>
                      <a:pPr algn="l" fontAlgn="b"/>
                      <a:r>
                        <a:rPr lang="en-NZ" sz="1200" b="0" i="0" u="none" strike="noStrike" dirty="0">
                          <a:solidFill>
                            <a:srgbClr val="000000"/>
                          </a:solidFill>
                          <a:effectLst/>
                          <a:latin typeface="+mn-lt"/>
                        </a:rPr>
                        <a:t>Advocacy</a:t>
                      </a:r>
                    </a:p>
                  </a:txBody>
                  <a:tcPr marL="9525" marR="9525" marT="9525" marB="0" anchor="ctr"/>
                </a:tc>
                <a:tc>
                  <a:txBody>
                    <a:bodyPr/>
                    <a:lstStyle/>
                    <a:p>
                      <a:pPr algn="ctr" fontAlgn="b"/>
                      <a:r>
                        <a:rPr lang="en-NZ" sz="1200" b="0" i="0" u="none" strike="noStrike" dirty="0">
                          <a:solidFill>
                            <a:srgbClr val="000000"/>
                          </a:solidFill>
                          <a:effectLst/>
                          <a:latin typeface="+mn-lt"/>
                        </a:rPr>
                        <a:t>79%</a:t>
                      </a:r>
                    </a:p>
                  </a:txBody>
                  <a:tcPr marL="9525" marR="9525" marT="9525" marB="0" anchor="ctr"/>
                </a:tc>
                <a:tc>
                  <a:txBody>
                    <a:bodyPr/>
                    <a:lstStyle/>
                    <a:p>
                      <a:pPr algn="ctr" fontAlgn="b"/>
                      <a:r>
                        <a:rPr lang="en-NZ" sz="1200" b="0" i="0" u="none" strike="noStrike" dirty="0">
                          <a:solidFill>
                            <a:srgbClr val="000000"/>
                          </a:solidFill>
                          <a:effectLst/>
                          <a:latin typeface="+mn-lt"/>
                        </a:rPr>
                        <a:t>82%</a:t>
                      </a:r>
                    </a:p>
                  </a:txBody>
                  <a:tcPr marL="9525" marR="9525" marT="9525" marB="0" anchor="ctr"/>
                </a:tc>
                <a:tc>
                  <a:txBody>
                    <a:bodyPr/>
                    <a:lstStyle/>
                    <a:p>
                      <a:pPr algn="ctr" fontAlgn="b"/>
                      <a:r>
                        <a:rPr lang="en-NZ" sz="1200" b="0" i="0" u="none" strike="noStrike" dirty="0">
                          <a:solidFill>
                            <a:srgbClr val="C00000"/>
                          </a:solidFill>
                          <a:effectLst/>
                          <a:latin typeface="+mn-lt"/>
                        </a:rPr>
                        <a:t>-3</a:t>
                      </a:r>
                    </a:p>
                  </a:txBody>
                  <a:tcPr marL="9525" marR="9525" marT="9525" marB="0" anchor="ctr"/>
                </a:tc>
                <a:extLst>
                  <a:ext uri="{0D108BD9-81ED-4DB2-BD59-A6C34878D82A}">
                    <a16:rowId xmlns:a16="http://schemas.microsoft.com/office/drawing/2014/main" val="756067076"/>
                  </a:ext>
                </a:extLst>
              </a:tr>
              <a:tr h="222856">
                <a:tc>
                  <a:txBody>
                    <a:bodyPr/>
                    <a:lstStyle/>
                    <a:p>
                      <a:pPr algn="l" fontAlgn="b"/>
                      <a:r>
                        <a:rPr lang="en-NZ" sz="1200" b="0" i="0" u="none" strike="noStrike" dirty="0">
                          <a:solidFill>
                            <a:srgbClr val="000000"/>
                          </a:solidFill>
                          <a:effectLst/>
                          <a:latin typeface="+mn-lt"/>
                        </a:rPr>
                        <a:t>New resident support</a:t>
                      </a:r>
                    </a:p>
                  </a:txBody>
                  <a:tcPr marL="9525" marR="9525" marT="9525" marB="0" anchor="ctr"/>
                </a:tc>
                <a:tc>
                  <a:txBody>
                    <a:bodyPr/>
                    <a:lstStyle/>
                    <a:p>
                      <a:pPr algn="ctr" fontAlgn="b"/>
                      <a:r>
                        <a:rPr lang="en-NZ" sz="1200" b="0" i="0" u="none" strike="noStrike" dirty="0">
                          <a:solidFill>
                            <a:srgbClr val="000000"/>
                          </a:solidFill>
                          <a:effectLst/>
                          <a:latin typeface="+mn-lt"/>
                        </a:rPr>
                        <a:t>91%</a:t>
                      </a:r>
                    </a:p>
                  </a:txBody>
                  <a:tcPr marL="9525" marR="9525" marT="9525" marB="0" anchor="ctr"/>
                </a:tc>
                <a:tc>
                  <a:txBody>
                    <a:bodyPr/>
                    <a:lstStyle/>
                    <a:p>
                      <a:pPr algn="ctr" fontAlgn="b"/>
                      <a:r>
                        <a:rPr lang="en-NZ" sz="1200" b="0" i="0" u="none" strike="noStrike" dirty="0">
                          <a:solidFill>
                            <a:srgbClr val="000000"/>
                          </a:solidFill>
                          <a:effectLst/>
                          <a:latin typeface="+mn-lt"/>
                        </a:rPr>
                        <a:t>94%</a:t>
                      </a:r>
                    </a:p>
                  </a:txBody>
                  <a:tcPr marL="9525" marR="9525" marT="9525" marB="0" anchor="ctr"/>
                </a:tc>
                <a:tc>
                  <a:txBody>
                    <a:bodyPr/>
                    <a:lstStyle/>
                    <a:p>
                      <a:pPr algn="ctr" fontAlgn="b"/>
                      <a:r>
                        <a:rPr lang="en-NZ" sz="1200" b="0" i="0" u="none" strike="noStrike" dirty="0">
                          <a:solidFill>
                            <a:srgbClr val="C00000"/>
                          </a:solidFill>
                          <a:effectLst/>
                          <a:latin typeface="+mn-lt"/>
                        </a:rPr>
                        <a:t>-3</a:t>
                      </a:r>
                    </a:p>
                  </a:txBody>
                  <a:tcPr marL="9525" marR="9525" marT="9525" marB="0" anchor="ctr"/>
                </a:tc>
                <a:extLst>
                  <a:ext uri="{0D108BD9-81ED-4DB2-BD59-A6C34878D82A}">
                    <a16:rowId xmlns:a16="http://schemas.microsoft.com/office/drawing/2014/main" val="2805493887"/>
                  </a:ext>
                </a:extLst>
              </a:tr>
              <a:tr h="222856">
                <a:tc>
                  <a:txBody>
                    <a:bodyPr/>
                    <a:lstStyle/>
                    <a:p>
                      <a:pPr algn="l" fontAlgn="b"/>
                      <a:r>
                        <a:rPr lang="en-NZ" sz="1200" b="0" i="0" u="none" strike="noStrike" dirty="0">
                          <a:solidFill>
                            <a:srgbClr val="000000"/>
                          </a:solidFill>
                          <a:effectLst/>
                          <a:latin typeface="+mn-lt"/>
                        </a:rPr>
                        <a:t>Economic development</a:t>
                      </a:r>
                    </a:p>
                  </a:txBody>
                  <a:tcPr marL="9525" marR="9525" marT="9525" marB="0" anchor="ctr"/>
                </a:tc>
                <a:tc>
                  <a:txBody>
                    <a:bodyPr/>
                    <a:lstStyle/>
                    <a:p>
                      <a:pPr algn="ctr" fontAlgn="b"/>
                      <a:r>
                        <a:rPr lang="en-NZ" sz="1200" b="0" i="0" u="none" strike="noStrike" dirty="0">
                          <a:solidFill>
                            <a:srgbClr val="000000"/>
                          </a:solidFill>
                          <a:effectLst/>
                          <a:latin typeface="+mn-lt"/>
                        </a:rPr>
                        <a:t>87%</a:t>
                      </a:r>
                    </a:p>
                  </a:txBody>
                  <a:tcPr marL="9525" marR="9525" marT="9525" marB="0" anchor="ctr"/>
                </a:tc>
                <a:tc>
                  <a:txBody>
                    <a:bodyPr/>
                    <a:lstStyle/>
                    <a:p>
                      <a:pPr algn="ctr" fontAlgn="b"/>
                      <a:r>
                        <a:rPr lang="en-NZ" sz="1200" b="0" i="0" u="none" strike="noStrike" dirty="0">
                          <a:solidFill>
                            <a:srgbClr val="000000"/>
                          </a:solidFill>
                          <a:effectLst/>
                          <a:latin typeface="+mn-lt"/>
                        </a:rPr>
                        <a:t>90%</a:t>
                      </a:r>
                    </a:p>
                  </a:txBody>
                  <a:tcPr marL="9525" marR="9525" marT="9525" marB="0" anchor="ctr"/>
                </a:tc>
                <a:tc>
                  <a:txBody>
                    <a:bodyPr/>
                    <a:lstStyle/>
                    <a:p>
                      <a:pPr algn="ctr" fontAlgn="b"/>
                      <a:r>
                        <a:rPr lang="en-NZ" sz="1200" b="0" i="0" u="none" strike="noStrike" dirty="0">
                          <a:solidFill>
                            <a:srgbClr val="C00000"/>
                          </a:solidFill>
                          <a:effectLst/>
                          <a:latin typeface="+mn-lt"/>
                        </a:rPr>
                        <a:t>-3</a:t>
                      </a:r>
                    </a:p>
                  </a:txBody>
                  <a:tcPr marL="9525" marR="9525" marT="9525" marB="0" anchor="ctr"/>
                </a:tc>
                <a:extLst>
                  <a:ext uri="{0D108BD9-81ED-4DB2-BD59-A6C34878D82A}">
                    <a16:rowId xmlns:a16="http://schemas.microsoft.com/office/drawing/2014/main" val="817094108"/>
                  </a:ext>
                </a:extLst>
              </a:tr>
              <a:tr h="222856">
                <a:tc>
                  <a:txBody>
                    <a:bodyPr/>
                    <a:lstStyle/>
                    <a:p>
                      <a:pPr algn="l" fontAlgn="b"/>
                      <a:r>
                        <a:rPr lang="en-NZ" sz="1200" b="0" i="0" u="none" strike="noStrike" dirty="0">
                          <a:solidFill>
                            <a:srgbClr val="000000"/>
                          </a:solidFill>
                          <a:effectLst/>
                          <a:latin typeface="+mn-lt"/>
                        </a:rPr>
                        <a:t>Contact, overall</a:t>
                      </a:r>
                    </a:p>
                  </a:txBody>
                  <a:tcPr marL="9525" marR="9525" marT="9525" marB="0" anchor="ctr"/>
                </a:tc>
                <a:tc>
                  <a:txBody>
                    <a:bodyPr/>
                    <a:lstStyle/>
                    <a:p>
                      <a:pPr algn="ctr" fontAlgn="b"/>
                      <a:r>
                        <a:rPr lang="en-NZ" sz="1200" b="0" i="0" u="none" strike="noStrike" dirty="0">
                          <a:solidFill>
                            <a:srgbClr val="000000"/>
                          </a:solidFill>
                          <a:effectLst/>
                          <a:latin typeface="+mn-lt"/>
                        </a:rPr>
                        <a:t>86%</a:t>
                      </a:r>
                    </a:p>
                  </a:txBody>
                  <a:tcPr marL="9525" marR="9525" marT="9525" marB="0" anchor="ctr"/>
                </a:tc>
                <a:tc>
                  <a:txBody>
                    <a:bodyPr/>
                    <a:lstStyle/>
                    <a:p>
                      <a:pPr algn="ctr" fontAlgn="b"/>
                      <a:r>
                        <a:rPr lang="en-NZ" sz="1200" b="0" i="0" u="none" strike="noStrike" dirty="0">
                          <a:solidFill>
                            <a:srgbClr val="000000"/>
                          </a:solidFill>
                          <a:effectLst/>
                          <a:latin typeface="+mn-lt"/>
                        </a:rPr>
                        <a:t>89%</a:t>
                      </a:r>
                    </a:p>
                  </a:txBody>
                  <a:tcPr marL="9525" marR="9525" marT="9525" marB="0" anchor="ctr"/>
                </a:tc>
                <a:tc>
                  <a:txBody>
                    <a:bodyPr/>
                    <a:lstStyle/>
                    <a:p>
                      <a:pPr algn="ctr" fontAlgn="b"/>
                      <a:r>
                        <a:rPr lang="en-NZ" sz="1200" b="0" i="0" u="none" strike="noStrike" dirty="0">
                          <a:solidFill>
                            <a:srgbClr val="C00000"/>
                          </a:solidFill>
                          <a:effectLst/>
                          <a:latin typeface="+mn-lt"/>
                        </a:rPr>
                        <a:t>-3</a:t>
                      </a:r>
                    </a:p>
                  </a:txBody>
                  <a:tcPr marL="9525" marR="9525" marT="9525" marB="0" anchor="ctr"/>
                </a:tc>
                <a:extLst>
                  <a:ext uri="{0D108BD9-81ED-4DB2-BD59-A6C34878D82A}">
                    <a16:rowId xmlns:a16="http://schemas.microsoft.com/office/drawing/2014/main" val="2669750713"/>
                  </a:ext>
                </a:extLst>
              </a:tr>
              <a:tr h="222856">
                <a:tc>
                  <a:txBody>
                    <a:bodyPr/>
                    <a:lstStyle/>
                    <a:p>
                      <a:pPr algn="l" fontAlgn="b"/>
                      <a:r>
                        <a:rPr lang="en-US" sz="1200" b="0" i="0" u="none" strike="noStrike" dirty="0">
                          <a:solidFill>
                            <a:srgbClr val="000000"/>
                          </a:solidFill>
                          <a:effectLst/>
                          <a:latin typeface="+mn-lt"/>
                        </a:rPr>
                        <a:t>Activity to care for the district’s environment and biodiversity</a:t>
                      </a:r>
                    </a:p>
                  </a:txBody>
                  <a:tcPr marL="9525" marR="9525" marT="9525" marB="0" anchor="ctr"/>
                </a:tc>
                <a:tc>
                  <a:txBody>
                    <a:bodyPr/>
                    <a:lstStyle/>
                    <a:p>
                      <a:pPr algn="ctr" fontAlgn="b"/>
                      <a:r>
                        <a:rPr lang="en-NZ" sz="1200" b="0" i="0" u="none" strike="noStrike" dirty="0">
                          <a:solidFill>
                            <a:srgbClr val="000000"/>
                          </a:solidFill>
                          <a:effectLst/>
                          <a:latin typeface="+mn-lt"/>
                        </a:rPr>
                        <a:t>84%</a:t>
                      </a:r>
                    </a:p>
                  </a:txBody>
                  <a:tcPr marL="9525" marR="9525" marT="9525" marB="0" anchor="ctr"/>
                </a:tc>
                <a:tc>
                  <a:txBody>
                    <a:bodyPr/>
                    <a:lstStyle/>
                    <a:p>
                      <a:pPr algn="ctr" fontAlgn="b"/>
                      <a:r>
                        <a:rPr lang="en-NZ" sz="1200" b="0" i="0" u="none" strike="noStrike" dirty="0">
                          <a:solidFill>
                            <a:srgbClr val="000000"/>
                          </a:solidFill>
                          <a:effectLst/>
                          <a:latin typeface="+mn-lt"/>
                        </a:rPr>
                        <a:t>88%</a:t>
                      </a:r>
                    </a:p>
                  </a:txBody>
                  <a:tcPr marL="9525" marR="9525" marT="9525" marB="0" anchor="ctr"/>
                </a:tc>
                <a:tc>
                  <a:txBody>
                    <a:bodyPr/>
                    <a:lstStyle/>
                    <a:p>
                      <a:pPr algn="ctr" fontAlgn="b"/>
                      <a:r>
                        <a:rPr lang="en-NZ" sz="1200" b="0" i="0" u="none" strike="noStrike" dirty="0">
                          <a:solidFill>
                            <a:srgbClr val="C00000"/>
                          </a:solidFill>
                          <a:effectLst/>
                          <a:latin typeface="+mn-lt"/>
                        </a:rPr>
                        <a:t>-4</a:t>
                      </a:r>
                    </a:p>
                  </a:txBody>
                  <a:tcPr marL="9525" marR="9525" marT="9525" marB="0" anchor="ctr"/>
                </a:tc>
                <a:extLst>
                  <a:ext uri="{0D108BD9-81ED-4DB2-BD59-A6C34878D82A}">
                    <a16:rowId xmlns:a16="http://schemas.microsoft.com/office/drawing/2014/main" val="3056091205"/>
                  </a:ext>
                </a:extLst>
              </a:tr>
              <a:tr h="222856">
                <a:tc>
                  <a:txBody>
                    <a:bodyPr/>
                    <a:lstStyle/>
                    <a:p>
                      <a:pPr algn="l" fontAlgn="b"/>
                      <a:r>
                        <a:rPr lang="en-NZ" sz="1200" b="0" i="0" u="none" strike="noStrike" dirty="0">
                          <a:solidFill>
                            <a:srgbClr val="000000"/>
                          </a:solidFill>
                          <a:effectLst/>
                          <a:latin typeface="+mn-lt"/>
                        </a:rPr>
                        <a:t>EA Networks Centre</a:t>
                      </a:r>
                    </a:p>
                  </a:txBody>
                  <a:tcPr marL="9525" marR="9525" marT="9525" marB="0" anchor="ctr"/>
                </a:tc>
                <a:tc>
                  <a:txBody>
                    <a:bodyPr/>
                    <a:lstStyle/>
                    <a:p>
                      <a:pPr algn="ctr" fontAlgn="b"/>
                      <a:r>
                        <a:rPr lang="en-NZ" sz="1200" b="0" i="0" u="none" strike="noStrike" dirty="0">
                          <a:solidFill>
                            <a:srgbClr val="000000"/>
                          </a:solidFill>
                          <a:effectLst/>
                          <a:latin typeface="+mn-lt"/>
                        </a:rPr>
                        <a:t>88%</a:t>
                      </a:r>
                    </a:p>
                  </a:txBody>
                  <a:tcPr marL="9525" marR="9525" marT="9525" marB="0" anchor="ctr"/>
                </a:tc>
                <a:tc>
                  <a:txBody>
                    <a:bodyPr/>
                    <a:lstStyle/>
                    <a:p>
                      <a:pPr algn="ctr" fontAlgn="b"/>
                      <a:r>
                        <a:rPr lang="en-NZ" sz="1200" b="0" i="0" u="none" strike="noStrike" dirty="0">
                          <a:solidFill>
                            <a:srgbClr val="000000"/>
                          </a:solidFill>
                          <a:effectLst/>
                          <a:latin typeface="+mn-lt"/>
                        </a:rPr>
                        <a:t>93%</a:t>
                      </a:r>
                    </a:p>
                  </a:txBody>
                  <a:tcPr marL="9525" marR="9525" marT="9525" marB="0" anchor="ctr"/>
                </a:tc>
                <a:tc>
                  <a:txBody>
                    <a:bodyPr/>
                    <a:lstStyle/>
                    <a:p>
                      <a:pPr algn="ctr" fontAlgn="b"/>
                      <a:r>
                        <a:rPr lang="en-NZ" sz="1200" b="0" i="0" u="none" strike="noStrike" dirty="0">
                          <a:solidFill>
                            <a:srgbClr val="C00000"/>
                          </a:solidFill>
                          <a:effectLst/>
                          <a:latin typeface="+mn-lt"/>
                        </a:rPr>
                        <a:t>-5</a:t>
                      </a:r>
                    </a:p>
                  </a:txBody>
                  <a:tcPr marL="9525" marR="9525" marT="9525" marB="0" anchor="ctr"/>
                </a:tc>
                <a:extLst>
                  <a:ext uri="{0D108BD9-81ED-4DB2-BD59-A6C34878D82A}">
                    <a16:rowId xmlns:a16="http://schemas.microsoft.com/office/drawing/2014/main" val="1199939936"/>
                  </a:ext>
                </a:extLst>
              </a:tr>
              <a:tr h="222856">
                <a:tc>
                  <a:txBody>
                    <a:bodyPr/>
                    <a:lstStyle/>
                    <a:p>
                      <a:pPr algn="l" fontAlgn="b"/>
                      <a:r>
                        <a:rPr lang="en-NZ" sz="1200" b="0" i="0" u="none" strike="noStrike" dirty="0">
                          <a:solidFill>
                            <a:srgbClr val="000000"/>
                          </a:solidFill>
                          <a:effectLst/>
                          <a:latin typeface="+mn-lt"/>
                        </a:rPr>
                        <a:t>Mayor and Councillors</a:t>
                      </a:r>
                    </a:p>
                  </a:txBody>
                  <a:tcPr marL="9525" marR="9525" marT="9525" marB="0" anchor="ctr"/>
                </a:tc>
                <a:tc>
                  <a:txBody>
                    <a:bodyPr/>
                    <a:lstStyle/>
                    <a:p>
                      <a:pPr algn="ctr" fontAlgn="b"/>
                      <a:r>
                        <a:rPr lang="en-NZ" sz="1200" b="0" i="0" u="none" strike="noStrike" dirty="0">
                          <a:solidFill>
                            <a:srgbClr val="000000"/>
                          </a:solidFill>
                          <a:effectLst/>
                          <a:latin typeface="+mn-lt"/>
                        </a:rPr>
                        <a:t>83%</a:t>
                      </a:r>
                    </a:p>
                  </a:txBody>
                  <a:tcPr marL="9525" marR="9525" marT="9525" marB="0" anchor="ctr"/>
                </a:tc>
                <a:tc>
                  <a:txBody>
                    <a:bodyPr/>
                    <a:lstStyle/>
                    <a:p>
                      <a:pPr algn="ctr" fontAlgn="b"/>
                      <a:r>
                        <a:rPr lang="en-NZ" sz="1200" b="0" i="0" u="none" strike="noStrike" dirty="0">
                          <a:solidFill>
                            <a:srgbClr val="000000"/>
                          </a:solidFill>
                          <a:effectLst/>
                          <a:latin typeface="+mn-lt"/>
                        </a:rPr>
                        <a:t>89%</a:t>
                      </a:r>
                    </a:p>
                  </a:txBody>
                  <a:tcPr marL="9525" marR="9525" marT="9525" marB="0" anchor="ctr"/>
                </a:tc>
                <a:tc>
                  <a:txBody>
                    <a:bodyPr/>
                    <a:lstStyle/>
                    <a:p>
                      <a:pPr algn="ctr" fontAlgn="b"/>
                      <a:r>
                        <a:rPr lang="en-NZ" sz="1200" b="0" i="0" u="none" strike="noStrike" dirty="0">
                          <a:solidFill>
                            <a:srgbClr val="C00000"/>
                          </a:solidFill>
                          <a:effectLst/>
                          <a:latin typeface="+mn-lt"/>
                        </a:rPr>
                        <a:t>-6</a:t>
                      </a:r>
                    </a:p>
                  </a:txBody>
                  <a:tcPr marL="9525" marR="9525" marT="9525" marB="0" anchor="ctr"/>
                </a:tc>
                <a:extLst>
                  <a:ext uri="{0D108BD9-81ED-4DB2-BD59-A6C34878D82A}">
                    <a16:rowId xmlns:a16="http://schemas.microsoft.com/office/drawing/2014/main" val="275547238"/>
                  </a:ext>
                </a:extLst>
              </a:tr>
              <a:tr h="222856">
                <a:tc>
                  <a:txBody>
                    <a:bodyPr/>
                    <a:lstStyle/>
                    <a:p>
                      <a:pPr algn="l" fontAlgn="b"/>
                      <a:r>
                        <a:rPr lang="en-NZ" sz="1200" b="0" i="0" u="none" strike="noStrike" dirty="0">
                          <a:solidFill>
                            <a:srgbClr val="000000"/>
                          </a:solidFill>
                          <a:effectLst/>
                          <a:latin typeface="+mn-lt"/>
                        </a:rPr>
                        <a:t>Planning services</a:t>
                      </a:r>
                    </a:p>
                  </a:txBody>
                  <a:tcPr marL="9525" marR="9525" marT="9525" marB="0" anchor="ctr"/>
                </a:tc>
                <a:tc>
                  <a:txBody>
                    <a:bodyPr/>
                    <a:lstStyle/>
                    <a:p>
                      <a:pPr algn="ctr" fontAlgn="b"/>
                      <a:r>
                        <a:rPr lang="en-NZ" sz="1200" b="0" i="0" u="none" strike="noStrike" dirty="0">
                          <a:solidFill>
                            <a:srgbClr val="000000"/>
                          </a:solidFill>
                          <a:effectLst/>
                          <a:latin typeface="+mn-lt"/>
                        </a:rPr>
                        <a:t>79%</a:t>
                      </a:r>
                    </a:p>
                  </a:txBody>
                  <a:tcPr marL="9525" marR="9525" marT="9525" marB="0" anchor="ctr"/>
                </a:tc>
                <a:tc>
                  <a:txBody>
                    <a:bodyPr/>
                    <a:lstStyle/>
                    <a:p>
                      <a:pPr algn="ctr" fontAlgn="b"/>
                      <a:r>
                        <a:rPr lang="en-NZ" sz="1200" b="0" i="0" u="none" strike="noStrike" dirty="0">
                          <a:solidFill>
                            <a:srgbClr val="000000"/>
                          </a:solidFill>
                          <a:effectLst/>
                          <a:latin typeface="+mn-lt"/>
                        </a:rPr>
                        <a:t>86%</a:t>
                      </a:r>
                    </a:p>
                  </a:txBody>
                  <a:tcPr marL="9525" marR="9525" marT="9525" marB="0" anchor="ctr"/>
                </a:tc>
                <a:tc>
                  <a:txBody>
                    <a:bodyPr/>
                    <a:lstStyle/>
                    <a:p>
                      <a:pPr algn="ctr" fontAlgn="b"/>
                      <a:r>
                        <a:rPr lang="en-NZ" sz="1200" b="0" i="0" u="none" strike="noStrike" dirty="0">
                          <a:solidFill>
                            <a:srgbClr val="C00000"/>
                          </a:solidFill>
                          <a:effectLst/>
                          <a:latin typeface="+mn-lt"/>
                        </a:rPr>
                        <a:t>-7</a:t>
                      </a:r>
                    </a:p>
                  </a:txBody>
                  <a:tcPr marL="9525" marR="9525" marT="9525" marB="0" anchor="ctr"/>
                </a:tc>
                <a:extLst>
                  <a:ext uri="{0D108BD9-81ED-4DB2-BD59-A6C34878D82A}">
                    <a16:rowId xmlns:a16="http://schemas.microsoft.com/office/drawing/2014/main" val="3970638661"/>
                  </a:ext>
                </a:extLst>
              </a:tr>
              <a:tr h="222856">
                <a:tc>
                  <a:txBody>
                    <a:bodyPr/>
                    <a:lstStyle/>
                    <a:p>
                      <a:pPr algn="l" fontAlgn="b"/>
                      <a:r>
                        <a:rPr lang="en-NZ" sz="1200" b="0" i="0" u="none" strike="noStrike" dirty="0">
                          <a:solidFill>
                            <a:srgbClr val="000000"/>
                          </a:solidFill>
                          <a:effectLst/>
                          <a:latin typeface="+mn-lt"/>
                        </a:rPr>
                        <a:t>Rates spend</a:t>
                      </a:r>
                    </a:p>
                  </a:txBody>
                  <a:tcPr marL="9525" marR="9525" marT="9525" marB="0" anchor="ctr"/>
                </a:tc>
                <a:tc>
                  <a:txBody>
                    <a:bodyPr/>
                    <a:lstStyle/>
                    <a:p>
                      <a:pPr algn="ctr" fontAlgn="b"/>
                      <a:r>
                        <a:rPr lang="en-NZ" sz="1200" b="0" i="0" u="none" strike="noStrike" dirty="0">
                          <a:solidFill>
                            <a:srgbClr val="000000"/>
                          </a:solidFill>
                          <a:effectLst/>
                          <a:latin typeface="+mn-lt"/>
                        </a:rPr>
                        <a:t>63%</a:t>
                      </a:r>
                    </a:p>
                  </a:txBody>
                  <a:tcPr marL="9525" marR="9525" marT="9525" marB="0" anchor="ctr"/>
                </a:tc>
                <a:tc>
                  <a:txBody>
                    <a:bodyPr/>
                    <a:lstStyle/>
                    <a:p>
                      <a:pPr algn="ctr" fontAlgn="b"/>
                      <a:r>
                        <a:rPr lang="en-NZ" sz="1200" b="0" i="0" u="none" strike="noStrike" dirty="0">
                          <a:solidFill>
                            <a:srgbClr val="000000"/>
                          </a:solidFill>
                          <a:effectLst/>
                          <a:latin typeface="+mn-lt"/>
                        </a:rPr>
                        <a:t>70%</a:t>
                      </a:r>
                    </a:p>
                  </a:txBody>
                  <a:tcPr marL="9525" marR="9525" marT="9525" marB="0" anchor="ctr"/>
                </a:tc>
                <a:tc>
                  <a:txBody>
                    <a:bodyPr/>
                    <a:lstStyle/>
                    <a:p>
                      <a:pPr algn="ctr" fontAlgn="b"/>
                      <a:r>
                        <a:rPr lang="en-NZ" sz="1200" b="0" i="0" u="none" strike="noStrike" dirty="0">
                          <a:solidFill>
                            <a:srgbClr val="C00000"/>
                          </a:solidFill>
                          <a:effectLst/>
                          <a:latin typeface="+mn-lt"/>
                        </a:rPr>
                        <a:t>-7</a:t>
                      </a:r>
                    </a:p>
                  </a:txBody>
                  <a:tcPr marL="9525" marR="9525" marT="9525" marB="0" anchor="ctr"/>
                </a:tc>
                <a:extLst>
                  <a:ext uri="{0D108BD9-81ED-4DB2-BD59-A6C34878D82A}">
                    <a16:rowId xmlns:a16="http://schemas.microsoft.com/office/drawing/2014/main" val="3283616992"/>
                  </a:ext>
                </a:extLst>
              </a:tr>
              <a:tr h="222856">
                <a:tc>
                  <a:txBody>
                    <a:bodyPr/>
                    <a:lstStyle/>
                    <a:p>
                      <a:pPr algn="l" fontAlgn="b"/>
                      <a:r>
                        <a:rPr lang="en-NZ" sz="1200" b="0" i="0" u="none" strike="noStrike" dirty="0">
                          <a:solidFill>
                            <a:srgbClr val="000000"/>
                          </a:solidFill>
                          <a:effectLst/>
                          <a:latin typeface="+mn-lt"/>
                        </a:rPr>
                        <a:t>Unsealed roads</a:t>
                      </a:r>
                    </a:p>
                  </a:txBody>
                  <a:tcPr marL="9525" marR="9525" marT="9525" marB="0" anchor="ctr"/>
                </a:tc>
                <a:tc>
                  <a:txBody>
                    <a:bodyPr/>
                    <a:lstStyle/>
                    <a:p>
                      <a:pPr algn="ctr" fontAlgn="b"/>
                      <a:r>
                        <a:rPr lang="en-NZ" sz="1200" b="0" i="0" u="none" strike="noStrike" dirty="0">
                          <a:solidFill>
                            <a:srgbClr val="000000"/>
                          </a:solidFill>
                          <a:effectLst/>
                          <a:latin typeface="+mn-lt"/>
                        </a:rPr>
                        <a:t>46%</a:t>
                      </a:r>
                    </a:p>
                  </a:txBody>
                  <a:tcPr marL="9525" marR="9525" marT="9525" marB="0" anchor="ctr"/>
                </a:tc>
                <a:tc>
                  <a:txBody>
                    <a:bodyPr/>
                    <a:lstStyle/>
                    <a:p>
                      <a:pPr algn="ctr" fontAlgn="b"/>
                      <a:r>
                        <a:rPr lang="en-NZ" sz="1200" b="0" i="0" u="none" strike="noStrike" dirty="0">
                          <a:solidFill>
                            <a:srgbClr val="000000"/>
                          </a:solidFill>
                          <a:effectLst/>
                          <a:latin typeface="+mn-lt"/>
                        </a:rPr>
                        <a:t>53%</a:t>
                      </a:r>
                    </a:p>
                  </a:txBody>
                  <a:tcPr marL="9525" marR="9525" marT="9525" marB="0" anchor="ctr"/>
                </a:tc>
                <a:tc>
                  <a:txBody>
                    <a:bodyPr/>
                    <a:lstStyle/>
                    <a:p>
                      <a:pPr algn="ctr" fontAlgn="b"/>
                      <a:r>
                        <a:rPr lang="en-NZ" sz="1200" b="0" i="0" u="none" strike="noStrike" dirty="0">
                          <a:solidFill>
                            <a:srgbClr val="C00000"/>
                          </a:solidFill>
                          <a:effectLst/>
                          <a:latin typeface="+mn-lt"/>
                        </a:rPr>
                        <a:t>-7</a:t>
                      </a:r>
                    </a:p>
                  </a:txBody>
                  <a:tcPr marL="9525" marR="9525" marT="9525" marB="0" anchor="ctr"/>
                </a:tc>
                <a:extLst>
                  <a:ext uri="{0D108BD9-81ED-4DB2-BD59-A6C34878D82A}">
                    <a16:rowId xmlns:a16="http://schemas.microsoft.com/office/drawing/2014/main" val="128808560"/>
                  </a:ext>
                </a:extLst>
              </a:tr>
              <a:tr h="222856">
                <a:tc>
                  <a:txBody>
                    <a:bodyPr/>
                    <a:lstStyle/>
                    <a:p>
                      <a:pPr algn="l" fontAlgn="b"/>
                      <a:r>
                        <a:rPr lang="en-NZ" sz="1200" b="0" i="0" u="none" strike="noStrike" dirty="0">
                          <a:solidFill>
                            <a:srgbClr val="000000"/>
                          </a:solidFill>
                          <a:effectLst/>
                          <a:latin typeface="+mn-lt"/>
                        </a:rPr>
                        <a:t>Drinking water</a:t>
                      </a:r>
                    </a:p>
                  </a:txBody>
                  <a:tcPr marL="9525" marR="9525" marT="9525" marB="0" anchor="ctr"/>
                </a:tc>
                <a:tc>
                  <a:txBody>
                    <a:bodyPr/>
                    <a:lstStyle/>
                    <a:p>
                      <a:pPr algn="ctr" fontAlgn="b"/>
                      <a:r>
                        <a:rPr lang="en-NZ" sz="1200" b="0" i="0" u="none" strike="noStrike" dirty="0">
                          <a:solidFill>
                            <a:srgbClr val="000000"/>
                          </a:solidFill>
                          <a:effectLst/>
                          <a:latin typeface="+mn-lt"/>
                        </a:rPr>
                        <a:t>74%</a:t>
                      </a:r>
                    </a:p>
                  </a:txBody>
                  <a:tcPr marL="9525" marR="9525" marT="9525" marB="0" anchor="ctr"/>
                </a:tc>
                <a:tc>
                  <a:txBody>
                    <a:bodyPr/>
                    <a:lstStyle/>
                    <a:p>
                      <a:pPr algn="ctr" fontAlgn="b"/>
                      <a:r>
                        <a:rPr lang="en-NZ" sz="1200" b="0" i="0" u="none" strike="noStrike" dirty="0">
                          <a:solidFill>
                            <a:srgbClr val="000000"/>
                          </a:solidFill>
                          <a:effectLst/>
                          <a:latin typeface="+mn-lt"/>
                        </a:rPr>
                        <a:t>82%</a:t>
                      </a:r>
                    </a:p>
                  </a:txBody>
                  <a:tcPr marL="9525" marR="9525" marT="9525" marB="0" anchor="ctr"/>
                </a:tc>
                <a:tc>
                  <a:txBody>
                    <a:bodyPr/>
                    <a:lstStyle/>
                    <a:p>
                      <a:pPr algn="ctr" fontAlgn="b"/>
                      <a:r>
                        <a:rPr lang="en-NZ" sz="1200" b="0" i="0" u="none" strike="noStrike" dirty="0">
                          <a:solidFill>
                            <a:srgbClr val="C00000"/>
                          </a:solidFill>
                          <a:effectLst/>
                          <a:latin typeface="+mn-lt"/>
                        </a:rPr>
                        <a:t>-8</a:t>
                      </a:r>
                    </a:p>
                  </a:txBody>
                  <a:tcPr marL="9525" marR="9525" marT="9525" marB="0" anchor="ctr"/>
                </a:tc>
                <a:extLst>
                  <a:ext uri="{0D108BD9-81ED-4DB2-BD59-A6C34878D82A}">
                    <a16:rowId xmlns:a16="http://schemas.microsoft.com/office/drawing/2014/main" val="3026274947"/>
                  </a:ext>
                </a:extLst>
              </a:tr>
              <a:tr h="222856">
                <a:tc>
                  <a:txBody>
                    <a:bodyPr/>
                    <a:lstStyle/>
                    <a:p>
                      <a:pPr algn="l" fontAlgn="b"/>
                      <a:r>
                        <a:rPr lang="en-NZ" sz="1200" b="0" i="0" u="none" strike="noStrike" dirty="0">
                          <a:solidFill>
                            <a:srgbClr val="000000"/>
                          </a:solidFill>
                          <a:effectLst/>
                          <a:latin typeface="+mn-lt"/>
                        </a:rPr>
                        <a:t>Building services</a:t>
                      </a:r>
                    </a:p>
                  </a:txBody>
                  <a:tcPr marL="9525" marR="9525" marT="9525" marB="0" anchor="ctr"/>
                </a:tc>
                <a:tc>
                  <a:txBody>
                    <a:bodyPr/>
                    <a:lstStyle/>
                    <a:p>
                      <a:pPr algn="ctr" fontAlgn="b"/>
                      <a:r>
                        <a:rPr lang="en-NZ" sz="1200" b="0" i="0" u="none" strike="noStrike" dirty="0">
                          <a:solidFill>
                            <a:srgbClr val="000000"/>
                          </a:solidFill>
                          <a:effectLst/>
                          <a:latin typeface="+mn-lt"/>
                        </a:rPr>
                        <a:t>79%</a:t>
                      </a:r>
                    </a:p>
                  </a:txBody>
                  <a:tcPr marL="9525" marR="9525" marT="9525" marB="0" anchor="ctr"/>
                </a:tc>
                <a:tc>
                  <a:txBody>
                    <a:bodyPr/>
                    <a:lstStyle/>
                    <a:p>
                      <a:pPr algn="ctr" fontAlgn="b"/>
                      <a:r>
                        <a:rPr lang="en-NZ" sz="1200" b="0" i="0" u="none" strike="noStrike" dirty="0">
                          <a:solidFill>
                            <a:srgbClr val="000000"/>
                          </a:solidFill>
                          <a:effectLst/>
                          <a:latin typeface="+mn-lt"/>
                        </a:rPr>
                        <a:t>88%</a:t>
                      </a:r>
                    </a:p>
                  </a:txBody>
                  <a:tcPr marL="9525" marR="9525" marT="9525" marB="0" anchor="ctr"/>
                </a:tc>
                <a:tc>
                  <a:txBody>
                    <a:bodyPr/>
                    <a:lstStyle/>
                    <a:p>
                      <a:pPr algn="ctr" fontAlgn="b"/>
                      <a:r>
                        <a:rPr lang="en-NZ" sz="1200" b="0" i="0" u="none" strike="noStrike" dirty="0">
                          <a:solidFill>
                            <a:srgbClr val="C00000"/>
                          </a:solidFill>
                          <a:effectLst/>
                          <a:latin typeface="+mn-lt"/>
                        </a:rPr>
                        <a:t>-9</a:t>
                      </a:r>
                    </a:p>
                  </a:txBody>
                  <a:tcPr marL="9525" marR="9525" marT="9525" marB="0" anchor="ctr"/>
                </a:tc>
                <a:extLst>
                  <a:ext uri="{0D108BD9-81ED-4DB2-BD59-A6C34878D82A}">
                    <a16:rowId xmlns:a16="http://schemas.microsoft.com/office/drawing/2014/main" val="2320782358"/>
                  </a:ext>
                </a:extLst>
              </a:tr>
              <a:tr h="222856">
                <a:tc>
                  <a:txBody>
                    <a:bodyPr/>
                    <a:lstStyle/>
                    <a:p>
                      <a:pPr algn="l" fontAlgn="b"/>
                      <a:r>
                        <a:rPr lang="en-NZ" sz="1200" b="0" i="0" u="none" strike="noStrike" dirty="0">
                          <a:solidFill>
                            <a:srgbClr val="000000"/>
                          </a:solidFill>
                          <a:effectLst/>
                          <a:latin typeface="+mn-lt"/>
                        </a:rPr>
                        <a:t>Council staff</a:t>
                      </a:r>
                    </a:p>
                  </a:txBody>
                  <a:tcPr marL="9525" marR="9525" marT="9525" marB="0" anchor="ctr"/>
                </a:tc>
                <a:tc>
                  <a:txBody>
                    <a:bodyPr/>
                    <a:lstStyle/>
                    <a:p>
                      <a:pPr algn="ctr" fontAlgn="b"/>
                      <a:r>
                        <a:rPr lang="en-NZ" sz="1200" b="0" i="0" u="none" strike="noStrike" dirty="0">
                          <a:solidFill>
                            <a:srgbClr val="000000"/>
                          </a:solidFill>
                          <a:effectLst/>
                          <a:latin typeface="+mn-lt"/>
                        </a:rPr>
                        <a:t>81%</a:t>
                      </a:r>
                    </a:p>
                  </a:txBody>
                  <a:tcPr marL="9525" marR="9525" marT="9525" marB="0" anchor="ctr"/>
                </a:tc>
                <a:tc>
                  <a:txBody>
                    <a:bodyPr/>
                    <a:lstStyle/>
                    <a:p>
                      <a:pPr algn="ctr" fontAlgn="b"/>
                      <a:r>
                        <a:rPr lang="en-NZ" sz="1200" b="0" i="0" u="none" strike="noStrike" dirty="0">
                          <a:solidFill>
                            <a:srgbClr val="000000"/>
                          </a:solidFill>
                          <a:effectLst/>
                          <a:latin typeface="+mn-lt"/>
                        </a:rPr>
                        <a:t>92%</a:t>
                      </a:r>
                    </a:p>
                  </a:txBody>
                  <a:tcPr marL="9525" marR="9525" marT="9525" marB="0" anchor="ctr"/>
                </a:tc>
                <a:tc>
                  <a:txBody>
                    <a:bodyPr/>
                    <a:lstStyle/>
                    <a:p>
                      <a:pPr algn="ctr" fontAlgn="b"/>
                      <a:r>
                        <a:rPr lang="en-NZ" sz="1200" b="0" i="0" u="none" strike="noStrike" dirty="0">
                          <a:solidFill>
                            <a:srgbClr val="C00000"/>
                          </a:solidFill>
                          <a:effectLst/>
                          <a:latin typeface="+mn-lt"/>
                        </a:rPr>
                        <a:t>-11</a:t>
                      </a:r>
                    </a:p>
                  </a:txBody>
                  <a:tcPr marL="9525" marR="9525" marT="9525" marB="0" anchor="ctr"/>
                </a:tc>
                <a:extLst>
                  <a:ext uri="{0D108BD9-81ED-4DB2-BD59-A6C34878D82A}">
                    <a16:rowId xmlns:a16="http://schemas.microsoft.com/office/drawing/2014/main" val="1692634115"/>
                  </a:ext>
                </a:extLst>
              </a:tr>
              <a:tr h="222856">
                <a:tc>
                  <a:txBody>
                    <a:bodyPr/>
                    <a:lstStyle/>
                    <a:p>
                      <a:pPr algn="l" fontAlgn="b"/>
                      <a:r>
                        <a:rPr lang="en-NZ" sz="1200" b="0" i="0" u="none" strike="noStrike" dirty="0">
                          <a:solidFill>
                            <a:srgbClr val="000000"/>
                          </a:solidFill>
                          <a:effectLst/>
                          <a:latin typeface="+mn-lt"/>
                        </a:rPr>
                        <a:t>Sealed roads</a:t>
                      </a:r>
                    </a:p>
                  </a:txBody>
                  <a:tcPr marL="9525" marR="9525" marT="9525" marB="0" anchor="ctr"/>
                </a:tc>
                <a:tc>
                  <a:txBody>
                    <a:bodyPr/>
                    <a:lstStyle/>
                    <a:p>
                      <a:pPr algn="ctr" fontAlgn="b"/>
                      <a:r>
                        <a:rPr lang="en-NZ" sz="1200" b="0" i="0" u="none" strike="noStrike" dirty="0">
                          <a:solidFill>
                            <a:srgbClr val="000000"/>
                          </a:solidFill>
                          <a:effectLst/>
                          <a:latin typeface="+mn-lt"/>
                        </a:rPr>
                        <a:t>24%</a:t>
                      </a:r>
                    </a:p>
                  </a:txBody>
                  <a:tcPr marL="9525" marR="9525" marT="9525" marB="0" anchor="ctr"/>
                </a:tc>
                <a:tc>
                  <a:txBody>
                    <a:bodyPr/>
                    <a:lstStyle/>
                    <a:p>
                      <a:pPr algn="ctr" fontAlgn="b"/>
                      <a:r>
                        <a:rPr lang="en-NZ" sz="1200" b="0" i="0" u="none" strike="noStrike" dirty="0">
                          <a:solidFill>
                            <a:srgbClr val="000000"/>
                          </a:solidFill>
                          <a:effectLst/>
                          <a:latin typeface="+mn-lt"/>
                        </a:rPr>
                        <a:t>38%</a:t>
                      </a:r>
                    </a:p>
                  </a:txBody>
                  <a:tcPr marL="9525" marR="9525" marT="9525" marB="0" anchor="ctr"/>
                </a:tc>
                <a:tc>
                  <a:txBody>
                    <a:bodyPr/>
                    <a:lstStyle/>
                    <a:p>
                      <a:pPr algn="ctr" fontAlgn="b"/>
                      <a:r>
                        <a:rPr lang="en-NZ" sz="1200" b="0" i="0" u="none" strike="noStrike" dirty="0">
                          <a:solidFill>
                            <a:srgbClr val="C00000"/>
                          </a:solidFill>
                          <a:effectLst/>
                          <a:latin typeface="+mn-lt"/>
                        </a:rPr>
                        <a:t>-14</a:t>
                      </a:r>
                    </a:p>
                  </a:txBody>
                  <a:tcPr marL="9525" marR="9525" marT="9525" marB="0" anchor="ctr"/>
                </a:tc>
                <a:extLst>
                  <a:ext uri="{0D108BD9-81ED-4DB2-BD59-A6C34878D82A}">
                    <a16:rowId xmlns:a16="http://schemas.microsoft.com/office/drawing/2014/main" val="2202478344"/>
                  </a:ext>
                </a:extLst>
              </a:tr>
            </a:tbl>
          </a:graphicData>
        </a:graphic>
      </p:graphicFrame>
      <p:sp>
        <p:nvSpPr>
          <p:cNvPr id="5" name="Title 1">
            <a:extLst>
              <a:ext uri="{FF2B5EF4-FFF2-40B4-BE49-F238E27FC236}">
                <a16:creationId xmlns:a16="http://schemas.microsoft.com/office/drawing/2014/main" id="{EFE101D5-223F-4F0B-AE48-2C678596FF9F}"/>
              </a:ext>
            </a:extLst>
          </p:cNvPr>
          <p:cNvSpPr>
            <a:spLocks noGrp="1"/>
          </p:cNvSpPr>
          <p:nvPr>
            <p:ph type="ctrTitle"/>
          </p:nvPr>
        </p:nvSpPr>
        <p:spPr>
          <a:xfrm>
            <a:off x="0" y="760105"/>
            <a:ext cx="9144000" cy="417820"/>
          </a:xfrm>
        </p:spPr>
        <p:txBody>
          <a:bodyPr/>
          <a:lstStyle/>
          <a:p>
            <a:r>
              <a:rPr lang="en-NZ" dirty="0"/>
              <a:t>Overall performance: Summary</a:t>
            </a:r>
          </a:p>
        </p:txBody>
      </p:sp>
    </p:spTree>
    <p:extLst>
      <p:ext uri="{BB962C8B-B14F-4D97-AF65-F5344CB8AC3E}">
        <p14:creationId xmlns:p14="http://schemas.microsoft.com/office/powerpoint/2010/main" val="4189302770"/>
      </p:ext>
    </p:extLst>
  </p:cSld>
  <p:clrMapOvr>
    <a:masterClrMapping/>
  </p:clrMapOvr>
  <p:transition>
    <p:split orient="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1972-8ECF-4057-B602-45D5DB06E316}"/>
              </a:ext>
            </a:extLst>
          </p:cNvPr>
          <p:cNvSpPr>
            <a:spLocks noGrp="1"/>
          </p:cNvSpPr>
          <p:nvPr>
            <p:ph type="ctrTitle"/>
          </p:nvPr>
        </p:nvSpPr>
        <p:spPr/>
        <p:txBody>
          <a:bodyPr/>
          <a:lstStyle/>
          <a:p>
            <a:r>
              <a:rPr lang="en-US" dirty="0"/>
              <a:t>Satisfaction, by age and gender</a:t>
            </a:r>
            <a:endParaRPr lang="en-NZ" dirty="0"/>
          </a:p>
        </p:txBody>
      </p:sp>
      <p:graphicFrame>
        <p:nvGraphicFramePr>
          <p:cNvPr id="4" name="Table 4">
            <a:extLst>
              <a:ext uri="{FF2B5EF4-FFF2-40B4-BE49-F238E27FC236}">
                <a16:creationId xmlns:a16="http://schemas.microsoft.com/office/drawing/2014/main" id="{2D616384-729A-4AB3-B181-7AE097D5D2EA}"/>
              </a:ext>
            </a:extLst>
          </p:cNvPr>
          <p:cNvGraphicFramePr>
            <a:graphicFrameLocks noGrp="1"/>
          </p:cNvGraphicFramePr>
          <p:nvPr>
            <p:extLst>
              <p:ext uri="{D42A27DB-BD31-4B8C-83A1-F6EECF244321}">
                <p14:modId xmlns:p14="http://schemas.microsoft.com/office/powerpoint/2010/main" val="2952481019"/>
              </p:ext>
            </p:extLst>
          </p:nvPr>
        </p:nvGraphicFramePr>
        <p:xfrm>
          <a:off x="248195" y="1527954"/>
          <a:ext cx="8647610" cy="4893511"/>
        </p:xfrm>
        <a:graphic>
          <a:graphicData uri="http://schemas.openxmlformats.org/drawingml/2006/table">
            <a:tbl>
              <a:tblPr firstRow="1" bandRow="1">
                <a:tableStyleId>{2D5ABB26-0587-4C30-8999-92F81FD0307C}</a:tableStyleId>
              </a:tblPr>
              <a:tblGrid>
                <a:gridCol w="2267960">
                  <a:extLst>
                    <a:ext uri="{9D8B030D-6E8A-4147-A177-3AD203B41FA5}">
                      <a16:colId xmlns:a16="http://schemas.microsoft.com/office/drawing/2014/main" val="477142960"/>
                    </a:ext>
                  </a:extLst>
                </a:gridCol>
                <a:gridCol w="1063275">
                  <a:extLst>
                    <a:ext uri="{9D8B030D-6E8A-4147-A177-3AD203B41FA5}">
                      <a16:colId xmlns:a16="http://schemas.microsoft.com/office/drawing/2014/main" val="1323237617"/>
                    </a:ext>
                  </a:extLst>
                </a:gridCol>
                <a:gridCol w="1063275">
                  <a:extLst>
                    <a:ext uri="{9D8B030D-6E8A-4147-A177-3AD203B41FA5}">
                      <a16:colId xmlns:a16="http://schemas.microsoft.com/office/drawing/2014/main" val="3863867848"/>
                    </a:ext>
                  </a:extLst>
                </a:gridCol>
                <a:gridCol w="1063275">
                  <a:extLst>
                    <a:ext uri="{9D8B030D-6E8A-4147-A177-3AD203B41FA5}">
                      <a16:colId xmlns:a16="http://schemas.microsoft.com/office/drawing/2014/main" val="1227904625"/>
                    </a:ext>
                  </a:extLst>
                </a:gridCol>
                <a:gridCol w="1063275">
                  <a:extLst>
                    <a:ext uri="{9D8B030D-6E8A-4147-A177-3AD203B41FA5}">
                      <a16:colId xmlns:a16="http://schemas.microsoft.com/office/drawing/2014/main" val="791852573"/>
                    </a:ext>
                  </a:extLst>
                </a:gridCol>
                <a:gridCol w="1063275">
                  <a:extLst>
                    <a:ext uri="{9D8B030D-6E8A-4147-A177-3AD203B41FA5}">
                      <a16:colId xmlns:a16="http://schemas.microsoft.com/office/drawing/2014/main" val="1540463997"/>
                    </a:ext>
                  </a:extLst>
                </a:gridCol>
                <a:gridCol w="1063275">
                  <a:extLst>
                    <a:ext uri="{9D8B030D-6E8A-4147-A177-3AD203B41FA5}">
                      <a16:colId xmlns:a16="http://schemas.microsoft.com/office/drawing/2014/main" val="1034986675"/>
                    </a:ext>
                  </a:extLst>
                </a:gridCol>
              </a:tblGrid>
              <a:tr h="236671">
                <a:tc rowSpan="2">
                  <a:txBody>
                    <a:bodyPr/>
                    <a:lstStyle/>
                    <a:p>
                      <a:endParaRPr lang="en-NZ"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sz="1100" b="0" i="0" u="none" strike="noStrike" dirty="0">
                          <a:solidFill>
                            <a:schemeClr val="tx1"/>
                          </a:solidFill>
                          <a:effectLst/>
                          <a:latin typeface="+mn-lt"/>
                        </a:rPr>
                        <a:t>Age</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0" i="0" u="none" strike="noStrike" dirty="0">
                          <a:solidFill>
                            <a:schemeClr val="tx1"/>
                          </a:solidFill>
                          <a:effectLst/>
                          <a:latin typeface="+mn-lt"/>
                        </a:rPr>
                        <a:t>Gender</a:t>
                      </a:r>
                      <a:endParaRPr lang="en-NZ" sz="11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lgn="ctr" fontAlgn="b"/>
                      <a:endParaRPr lang="en-NZ" sz="11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825692"/>
                  </a:ext>
                </a:extLst>
              </a:tr>
              <a:tr h="244752">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a:solidFill>
                            <a:schemeClr val="tx1"/>
                          </a:solidFill>
                          <a:effectLst/>
                          <a:latin typeface="+mn-lt"/>
                        </a:rPr>
                        <a:t>18-34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35-54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55-74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a:solidFill>
                            <a:schemeClr val="tx1"/>
                          </a:solidFill>
                          <a:effectLst/>
                          <a:latin typeface="+mn-lt"/>
                        </a:rPr>
                        <a:t>Female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498907"/>
                  </a:ext>
                </a:extLst>
              </a:tr>
              <a:tr h="231168">
                <a:tc>
                  <a:txBody>
                    <a:bodyPr/>
                    <a:lstStyle/>
                    <a:p>
                      <a:pPr algn="l"/>
                      <a:r>
                        <a:rPr lang="en-NZ" sz="1000" b="1" dirty="0"/>
                        <a:t>Information service about property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732030743"/>
                  </a:ext>
                </a:extLst>
              </a:tr>
              <a:tr h="375648">
                <a:tc>
                  <a:txBody>
                    <a:bodyPr/>
                    <a:lstStyle/>
                    <a:p>
                      <a:pPr algn="l"/>
                      <a:r>
                        <a:rPr lang="en-NZ" sz="1000" b="1" dirty="0"/>
                        <a:t>Environmental monitoring / public health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511409"/>
                  </a:ext>
                </a:extLst>
              </a:tr>
              <a:tr h="327768">
                <a:tc>
                  <a:txBody>
                    <a:bodyPr/>
                    <a:lstStyle/>
                    <a:p>
                      <a:pPr marL="0" algn="l" defTabSz="914400" rtl="0" eaLnBrk="1" latinLnBrk="0" hangingPunct="1"/>
                      <a:r>
                        <a:rPr lang="en-NZ" sz="1000" b="1" kern="1200" dirty="0">
                          <a:solidFill>
                            <a:schemeClr val="tx1"/>
                          </a:solidFill>
                          <a:latin typeface="+mn-lt"/>
                          <a:ea typeface="+mn-ea"/>
                          <a:cs typeface="+mn-cs"/>
                        </a:rPr>
                        <a:t>Website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894021352"/>
                  </a:ext>
                </a:extLst>
              </a:tr>
              <a:tr h="375648">
                <a:tc>
                  <a:txBody>
                    <a:bodyPr/>
                    <a:lstStyle/>
                    <a:p>
                      <a:pPr marL="0" algn="l" defTabSz="914400" rtl="0" eaLnBrk="1" latinLnBrk="0" hangingPunct="1"/>
                      <a:r>
                        <a:rPr lang="en-NZ" sz="1000" b="1" kern="1200" dirty="0">
                          <a:solidFill>
                            <a:schemeClr val="tx1"/>
                          </a:solidFill>
                          <a:latin typeface="+mn-lt"/>
                          <a:ea typeface="+mn-ea"/>
                          <a:cs typeface="+mn-cs"/>
                        </a:rPr>
                        <a:t>Quality of the information Council supplies to the community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291914"/>
                  </a:ext>
                </a:extLst>
              </a:tr>
              <a:tr h="231168">
                <a:tc>
                  <a:txBody>
                    <a:bodyPr/>
                    <a:lstStyle/>
                    <a:p>
                      <a:pPr marL="0" algn="l" defTabSz="914400" rtl="0" eaLnBrk="1" latinLnBrk="0" hangingPunct="1"/>
                      <a:r>
                        <a:rPr lang="en-NZ" sz="1000" b="1" kern="1200" dirty="0">
                          <a:solidFill>
                            <a:schemeClr val="tx1"/>
                          </a:solidFill>
                          <a:latin typeface="+mn-lt"/>
                          <a:ea typeface="+mn-ea"/>
                          <a:cs typeface="+mn-cs"/>
                        </a:rPr>
                        <a:t>Performance of Council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825049113"/>
                  </a:ext>
                </a:extLst>
              </a:tr>
              <a:tr h="375648">
                <a:tc>
                  <a:txBody>
                    <a:bodyPr/>
                    <a:lstStyle/>
                    <a:p>
                      <a:pPr marL="0" algn="l" defTabSz="914400" rtl="0" eaLnBrk="1" latinLnBrk="0" hangingPunct="1"/>
                      <a:r>
                        <a:rPr lang="en-NZ" sz="1000" b="1" kern="1200" dirty="0">
                          <a:solidFill>
                            <a:schemeClr val="tx1"/>
                          </a:solidFill>
                          <a:latin typeface="+mn-lt"/>
                          <a:ea typeface="+mn-ea"/>
                          <a:cs typeface="+mn-cs"/>
                        </a:rPr>
                        <a:t>Performance of the Mayor and Councillors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103872"/>
                  </a:ext>
                </a:extLst>
              </a:tr>
              <a:tr h="231168">
                <a:tc>
                  <a:txBody>
                    <a:bodyPr/>
                    <a:lstStyle/>
                    <a:p>
                      <a:pPr marL="0" algn="l" defTabSz="914400" rtl="0" eaLnBrk="1" latinLnBrk="0" hangingPunct="1"/>
                      <a:r>
                        <a:rPr lang="en-US" sz="1000" b="1" kern="1200" dirty="0">
                          <a:solidFill>
                            <a:schemeClr val="tx1"/>
                          </a:solidFill>
                          <a:latin typeface="+mn-lt"/>
                          <a:ea typeface="+mn-ea"/>
                          <a:cs typeface="+mn-cs"/>
                        </a:rPr>
                        <a:t>Rates spend</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979848819"/>
                  </a:ext>
                </a:extLst>
              </a:tr>
              <a:tr h="231168">
                <a:tc>
                  <a:txBody>
                    <a:bodyPr/>
                    <a:lstStyle/>
                    <a:p>
                      <a:pPr marL="0" algn="l" defTabSz="914400" rtl="0" eaLnBrk="1" latinLnBrk="0" hangingPunct="1"/>
                      <a:r>
                        <a:rPr lang="en-US" sz="1000" b="1" kern="1200" dirty="0">
                          <a:solidFill>
                            <a:schemeClr val="tx1"/>
                          </a:solidFill>
                          <a:latin typeface="+mn-lt"/>
                          <a:ea typeface="+mn-ea"/>
                          <a:cs typeface="+mn-cs"/>
                        </a:rPr>
                        <a:t>New resident support</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778548"/>
                  </a:ext>
                </a:extLst>
              </a:tr>
              <a:tr h="231168">
                <a:tc>
                  <a:txBody>
                    <a:bodyPr/>
                    <a:lstStyle/>
                    <a:p>
                      <a:pPr marL="0" algn="l" defTabSz="914400" rtl="0" eaLnBrk="1" latinLnBrk="0" hangingPunct="1"/>
                      <a:r>
                        <a:rPr lang="en-US" sz="1000" b="1" kern="1200" dirty="0">
                          <a:solidFill>
                            <a:schemeClr val="tx1"/>
                          </a:solidFill>
                          <a:latin typeface="+mn-lt"/>
                          <a:ea typeface="+mn-ea"/>
                          <a:cs typeface="+mn-cs"/>
                        </a:rPr>
                        <a:t>Opportunities to have your say</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799775826"/>
                  </a:ext>
                </a:extLst>
              </a:tr>
              <a:tr h="231168">
                <a:tc>
                  <a:txBody>
                    <a:bodyPr/>
                    <a:lstStyle/>
                    <a:p>
                      <a:pPr marL="0" algn="l" defTabSz="914400" rtl="0" eaLnBrk="1" latinLnBrk="0" hangingPunct="1"/>
                      <a:r>
                        <a:rPr lang="en-US" sz="1000" b="1" kern="1200" dirty="0">
                          <a:solidFill>
                            <a:schemeClr val="tx1"/>
                          </a:solidFill>
                          <a:latin typeface="+mn-lt"/>
                          <a:ea typeface="+mn-ea"/>
                          <a:cs typeface="+mn-cs"/>
                        </a:rPr>
                        <a:t>Range of community facilities</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477805"/>
                  </a:ext>
                </a:extLst>
              </a:tr>
              <a:tr h="375648">
                <a:tc>
                  <a:txBody>
                    <a:bodyPr/>
                    <a:lstStyle/>
                    <a:p>
                      <a:pPr marL="0" algn="l" defTabSz="914400" rtl="0" eaLnBrk="1" latinLnBrk="0" hangingPunct="1"/>
                      <a:r>
                        <a:rPr lang="en-US" sz="1000" b="1" kern="1200" dirty="0">
                          <a:solidFill>
                            <a:schemeClr val="tx1"/>
                          </a:solidFill>
                          <a:latin typeface="+mn-lt"/>
                          <a:ea typeface="+mn-ea"/>
                          <a:cs typeface="+mn-cs"/>
                        </a:rPr>
                        <a:t>Level of influence you have over Council decision-making</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706409336"/>
                  </a:ext>
                </a:extLst>
              </a:tr>
              <a:tr h="231168">
                <a:tc>
                  <a:txBody>
                    <a:bodyPr/>
                    <a:lstStyle/>
                    <a:p>
                      <a:pPr marL="0" algn="l" defTabSz="914400" rtl="0" eaLnBrk="1" latinLnBrk="0" hangingPunct="1"/>
                      <a:r>
                        <a:rPr lang="en-US" sz="1000" b="1" kern="1200" dirty="0">
                          <a:solidFill>
                            <a:schemeClr val="tx1"/>
                          </a:solidFill>
                          <a:latin typeface="+mn-lt"/>
                          <a:ea typeface="+mn-ea"/>
                          <a:cs typeface="+mn-cs"/>
                        </a:rPr>
                        <a:t>Feel a sense of community with others</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729835"/>
                  </a:ext>
                </a:extLst>
              </a:tr>
              <a:tr h="375648">
                <a:tc>
                  <a:txBody>
                    <a:bodyPr/>
                    <a:lstStyle/>
                    <a:p>
                      <a:pPr marL="0" algn="l" defTabSz="914400" rtl="0" eaLnBrk="1" latinLnBrk="0" hangingPunct="1"/>
                      <a:r>
                        <a:rPr lang="en-US" sz="1000" b="1" kern="1200" dirty="0">
                          <a:solidFill>
                            <a:schemeClr val="tx1"/>
                          </a:solidFill>
                          <a:latin typeface="+mn-lt"/>
                          <a:ea typeface="+mn-ea"/>
                          <a:cs typeface="+mn-cs"/>
                        </a:rPr>
                        <a:t>State of the district’s environment and biodiversity</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fontAlgn="t"/>
                      <a:r>
                        <a:rPr lang="en-NZ" sz="1000" b="0" i="0" u="none" strike="noStrike" dirty="0">
                          <a:solidFill>
                            <a:srgbClr val="010205"/>
                          </a:solidFill>
                          <a:effectLst/>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670740376"/>
                  </a:ext>
                </a:extLst>
              </a:tr>
              <a:tr h="375648">
                <a:tc>
                  <a:txBody>
                    <a:bodyPr/>
                    <a:lstStyle/>
                    <a:p>
                      <a:pPr marL="0" algn="l" defTabSz="914400" rtl="0" eaLnBrk="1" latinLnBrk="0" hangingPunct="1"/>
                      <a:r>
                        <a:rPr lang="en-US" sz="1000" b="1" kern="1200" dirty="0">
                          <a:solidFill>
                            <a:schemeClr val="tx1"/>
                          </a:solidFill>
                          <a:latin typeface="+mn-lt"/>
                          <a:ea typeface="+mn-ea"/>
                          <a:cs typeface="+mn-cs"/>
                        </a:rPr>
                        <a:t>Activity to care for the district’s environment and biodiversity</a:t>
                      </a:r>
                      <a:endParaRPr lang="en-NZ"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000" b="0" i="0" u="none" strike="noStrike" dirty="0">
                          <a:solidFill>
                            <a:srgbClr val="010205"/>
                          </a:solidFill>
                          <a:effectLst/>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739109"/>
                  </a:ext>
                </a:extLst>
              </a:tr>
            </a:tbl>
          </a:graphicData>
        </a:graphic>
      </p:graphicFrame>
      <p:sp>
        <p:nvSpPr>
          <p:cNvPr id="6" name="TextBox 5">
            <a:extLst>
              <a:ext uri="{FF2B5EF4-FFF2-40B4-BE49-F238E27FC236}">
                <a16:creationId xmlns:a16="http://schemas.microsoft.com/office/drawing/2014/main" id="{32B4D2B2-E117-4907-AFA4-472B71FE0E70}"/>
              </a:ext>
            </a:extLst>
          </p:cNvPr>
          <p:cNvSpPr txBox="1"/>
          <p:nvPr/>
        </p:nvSpPr>
        <p:spPr>
          <a:xfrm>
            <a:off x="35496" y="6493079"/>
            <a:ext cx="7418052" cy="358996"/>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 2021 n=847</a:t>
            </a:r>
            <a:endParaRPr lang="en-GB" sz="650" dirty="0">
              <a:solidFill>
                <a:srgbClr val="333333"/>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3042588193"/>
      </p:ext>
    </p:extLst>
  </p:cSld>
  <p:clrMapOvr>
    <a:masterClrMapping/>
  </p:clrMapOvr>
  <p:transition>
    <p:split orient="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D38A-5888-449C-8BA7-523F2F44D85B}"/>
              </a:ext>
            </a:extLst>
          </p:cNvPr>
          <p:cNvSpPr>
            <a:spLocks noGrp="1"/>
          </p:cNvSpPr>
          <p:nvPr>
            <p:ph type="ctrTitle"/>
          </p:nvPr>
        </p:nvSpPr>
        <p:spPr/>
        <p:txBody>
          <a:bodyPr/>
          <a:lstStyle/>
          <a:p>
            <a:r>
              <a:rPr lang="en-NZ" dirty="0">
                <a:latin typeface="Franklin Gothic Medium Cond" panose="020B0606030402020204" pitchFamily="34" charset="0"/>
              </a:rPr>
              <a:t>Contact information</a:t>
            </a:r>
          </a:p>
        </p:txBody>
      </p:sp>
      <p:sp>
        <p:nvSpPr>
          <p:cNvPr id="4" name="TextBox 3">
            <a:extLst>
              <a:ext uri="{FF2B5EF4-FFF2-40B4-BE49-F238E27FC236}">
                <a16:creationId xmlns:a16="http://schemas.microsoft.com/office/drawing/2014/main" id="{2FCBAF05-71B2-4305-BEFF-418E56D1C471}"/>
              </a:ext>
            </a:extLst>
          </p:cNvPr>
          <p:cNvSpPr txBox="1"/>
          <p:nvPr/>
        </p:nvSpPr>
        <p:spPr>
          <a:xfrm>
            <a:off x="6102524" y="2729853"/>
            <a:ext cx="2858595" cy="1823576"/>
          </a:xfrm>
          <a:prstGeom prst="rect">
            <a:avLst/>
          </a:prstGeom>
          <a:solidFill>
            <a:schemeClr val="bg1"/>
          </a:solidFill>
        </p:spPr>
        <p:txBody>
          <a:bodyPr wrap="square" rtlCol="0">
            <a:spAutoFit/>
          </a:bodyPr>
          <a:lstStyle/>
          <a:p>
            <a:pPr algn="ctr">
              <a:buFontTx/>
              <a:buNone/>
            </a:pPr>
            <a:r>
              <a:rPr lang="en-AU" b="1" dirty="0">
                <a:latin typeface="+mn-lt"/>
                <a:cs typeface="AngsanaUPC" panose="02020603050405020304" pitchFamily="18" charset="-34"/>
              </a:rPr>
              <a:t>Head Office</a:t>
            </a:r>
          </a:p>
          <a:p>
            <a:pPr>
              <a:buFontTx/>
              <a:buNone/>
            </a:pPr>
            <a:r>
              <a:rPr lang="en-AU" sz="600" b="1" dirty="0">
                <a:latin typeface="+mn-lt"/>
                <a:cs typeface="AngsanaUPC" panose="02020603050405020304" pitchFamily="18" charset="-34"/>
              </a:rPr>
              <a:t/>
            </a:r>
            <a:br>
              <a:rPr lang="en-AU" sz="600" b="1" dirty="0">
                <a:latin typeface="+mn-lt"/>
                <a:cs typeface="AngsanaUPC" panose="02020603050405020304" pitchFamily="18" charset="-34"/>
              </a:rPr>
            </a:br>
            <a:r>
              <a:rPr lang="en-AU" sz="1200" b="1" dirty="0">
                <a:latin typeface="+mn-lt"/>
                <a:cs typeface="AngsanaUPC" panose="02020603050405020304" pitchFamily="18" charset="-34"/>
              </a:rPr>
              <a:t>Telephone:	</a:t>
            </a:r>
            <a:r>
              <a:rPr lang="en-AU" sz="1200" dirty="0">
                <a:latin typeface="+mn-lt"/>
                <a:cs typeface="AngsanaUPC" panose="02020603050405020304" pitchFamily="18" charset="-34"/>
              </a:rPr>
              <a:t>+ 64 7 575 6900</a:t>
            </a:r>
          </a:p>
          <a:p>
            <a:pPr>
              <a:buFontTx/>
              <a:buNone/>
            </a:pPr>
            <a:endParaRPr lang="en-AU" sz="1200" b="1" dirty="0">
              <a:latin typeface="+mn-lt"/>
              <a:cs typeface="AngsanaUPC" panose="02020603050405020304" pitchFamily="18" charset="-34"/>
            </a:endParaRPr>
          </a:p>
          <a:p>
            <a:pPr>
              <a:buFontTx/>
              <a:buNone/>
            </a:pPr>
            <a:r>
              <a:rPr lang="en-AU" sz="1200" b="1" dirty="0">
                <a:latin typeface="+mn-lt"/>
                <a:cs typeface="AngsanaUPC" panose="02020603050405020304" pitchFamily="18" charset="-34"/>
              </a:rPr>
              <a:t>Address:	</a:t>
            </a:r>
            <a:r>
              <a:rPr lang="en-AU" sz="1200" dirty="0">
                <a:latin typeface="+mn-lt"/>
                <a:cs typeface="AngsanaUPC" panose="02020603050405020304" pitchFamily="18" charset="-34"/>
              </a:rPr>
              <a:t>Level 1, 247 Cameron Road</a:t>
            </a:r>
          </a:p>
          <a:p>
            <a:pPr>
              <a:buFontTx/>
              <a:buNone/>
            </a:pPr>
            <a:r>
              <a:rPr lang="en-AU" sz="1200" dirty="0">
                <a:latin typeface="+mn-lt"/>
                <a:cs typeface="AngsanaUPC" panose="02020603050405020304" pitchFamily="18" charset="-34"/>
              </a:rPr>
              <a:t>		PO Box 13297</a:t>
            </a:r>
          </a:p>
          <a:p>
            <a:pPr>
              <a:buFontTx/>
              <a:buNone/>
            </a:pPr>
            <a:r>
              <a:rPr lang="en-AU" sz="1200" dirty="0">
                <a:latin typeface="+mn-lt"/>
                <a:cs typeface="AngsanaUPC" panose="02020603050405020304" pitchFamily="18" charset="-34"/>
              </a:rPr>
              <a:t>		Tauranga 3141</a:t>
            </a:r>
          </a:p>
          <a:p>
            <a:pPr>
              <a:buFontTx/>
              <a:buNone/>
            </a:pPr>
            <a:endParaRPr lang="en-AU" sz="1200" b="1" dirty="0">
              <a:latin typeface="+mn-lt"/>
              <a:cs typeface="AngsanaUPC" panose="02020603050405020304" pitchFamily="18" charset="-34"/>
            </a:endParaRPr>
          </a:p>
          <a:p>
            <a:pPr>
              <a:buFontTx/>
              <a:buNone/>
            </a:pPr>
            <a:r>
              <a:rPr lang="en-AU" sz="1200" b="1" dirty="0">
                <a:latin typeface="+mn-lt"/>
                <a:cs typeface="AngsanaUPC" panose="02020603050405020304" pitchFamily="18" charset="-34"/>
              </a:rPr>
              <a:t>Website:	</a:t>
            </a:r>
            <a:r>
              <a:rPr lang="en-AU" sz="1200" dirty="0">
                <a:latin typeface="+mn-lt"/>
                <a:cs typeface="AngsanaUPC" panose="02020603050405020304" pitchFamily="18" charset="-34"/>
              </a:rPr>
              <a:t>www.keyresearch.co.nz</a:t>
            </a:r>
          </a:p>
        </p:txBody>
      </p:sp>
      <p:pic>
        <p:nvPicPr>
          <p:cNvPr id="6" name="Picture 5" descr="G:\Administration\Company Logo\Key Research black and red logo.JPG">
            <a:extLst>
              <a:ext uri="{FF2B5EF4-FFF2-40B4-BE49-F238E27FC236}">
                <a16:creationId xmlns:a16="http://schemas.microsoft.com/office/drawing/2014/main" id="{E369316A-3FE7-49E7-B3DE-5253233DF6F0}"/>
              </a:ext>
            </a:extLst>
          </p:cNvPr>
          <p:cNvPicPr>
            <a:picLocks noChangeAspect="1" noChangeArrowheads="1"/>
          </p:cNvPicPr>
          <p:nvPr/>
        </p:nvPicPr>
        <p:blipFill>
          <a:blip r:embed="rId2" cstate="print">
            <a:clrChange>
              <a:clrFrom>
                <a:srgbClr val="FEFFFD"/>
              </a:clrFrom>
              <a:clrTo>
                <a:srgbClr val="FEFFFD">
                  <a:alpha val="0"/>
                </a:srgbClr>
              </a:clrTo>
            </a:clrChange>
          </a:blip>
          <a:srcRect l="37953" r="38795" b="43895"/>
          <a:stretch>
            <a:fillRect/>
          </a:stretch>
        </p:blipFill>
        <p:spPr bwMode="auto">
          <a:xfrm>
            <a:off x="6478392" y="2747271"/>
            <a:ext cx="417959" cy="348823"/>
          </a:xfrm>
          <a:prstGeom prst="rect">
            <a:avLst/>
          </a:prstGeom>
          <a:noFill/>
          <a:ln w="9525">
            <a:noFill/>
            <a:miter lim="800000"/>
            <a:headEnd/>
            <a:tailEnd/>
          </a:ln>
        </p:spPr>
      </p:pic>
    </p:spTree>
    <p:extLst>
      <p:ext uri="{BB962C8B-B14F-4D97-AF65-F5344CB8AC3E}">
        <p14:creationId xmlns:p14="http://schemas.microsoft.com/office/powerpoint/2010/main" val="487307019"/>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A97E4-E887-4505-BDC9-A426630E4739}"/>
              </a:ext>
            </a:extLst>
          </p:cNvPr>
          <p:cNvSpPr txBox="1"/>
          <p:nvPr/>
        </p:nvSpPr>
        <p:spPr>
          <a:xfrm>
            <a:off x="0" y="5828312"/>
            <a:ext cx="9144000" cy="461665"/>
          </a:xfrm>
          <a:prstGeom prst="rect">
            <a:avLst/>
          </a:prstGeom>
          <a:noFill/>
        </p:spPr>
        <p:txBody>
          <a:bodyPr wrap="square" rtlCol="0">
            <a:spAutoFit/>
          </a:bodyPr>
          <a:lstStyle/>
          <a:p>
            <a:pPr algn="ctr"/>
            <a:r>
              <a:rPr lang="en-NZ" sz="2400" dirty="0">
                <a:solidFill>
                  <a:schemeClr val="bg1"/>
                </a:solidFill>
              </a:rPr>
              <a:t>Satisfaction with Infrastructure</a:t>
            </a:r>
          </a:p>
        </p:txBody>
      </p:sp>
      <p:sp>
        <p:nvSpPr>
          <p:cNvPr id="3" name="Title 2">
            <a:extLst>
              <a:ext uri="{FF2B5EF4-FFF2-40B4-BE49-F238E27FC236}">
                <a16:creationId xmlns:a16="http://schemas.microsoft.com/office/drawing/2014/main" id="{BF760451-56FC-4B80-A641-E44D980D314E}"/>
              </a:ext>
            </a:extLst>
          </p:cNvPr>
          <p:cNvSpPr>
            <a:spLocks noGrp="1"/>
          </p:cNvSpPr>
          <p:nvPr>
            <p:ph type="ctrTitle"/>
          </p:nvPr>
        </p:nvSpPr>
        <p:spPr/>
        <p:txBody>
          <a:bodyPr/>
          <a:lstStyle/>
          <a:p>
            <a:r>
              <a:rPr lang="en-NZ" dirty="0">
                <a:latin typeface="Franklin Gothic Medium Cond" panose="020B0606030402020204" pitchFamily="34" charset="0"/>
              </a:rPr>
              <a:t>Local infrastructure</a:t>
            </a:r>
          </a:p>
        </p:txBody>
      </p:sp>
    </p:spTree>
    <p:extLst>
      <p:ext uri="{BB962C8B-B14F-4D97-AF65-F5344CB8AC3E}">
        <p14:creationId xmlns:p14="http://schemas.microsoft.com/office/powerpoint/2010/main" val="1858572522"/>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12099A4-9515-4BE7-8B8B-19551C494E6E}"/>
              </a:ext>
            </a:extLst>
          </p:cNvPr>
          <p:cNvGraphicFramePr/>
          <p:nvPr>
            <p:extLst>
              <p:ext uri="{D42A27DB-BD31-4B8C-83A1-F6EECF244321}">
                <p14:modId xmlns:p14="http://schemas.microsoft.com/office/powerpoint/2010/main" val="3531552265"/>
              </p:ext>
            </p:extLst>
          </p:nvPr>
        </p:nvGraphicFramePr>
        <p:xfrm>
          <a:off x="3482340" y="3834739"/>
          <a:ext cx="5661659" cy="2541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215ACC9-6854-43D2-9CEC-8333C879BDA2}"/>
              </a:ext>
            </a:extLst>
          </p:cNvPr>
          <p:cNvSpPr>
            <a:spLocks noGrp="1"/>
          </p:cNvSpPr>
          <p:nvPr>
            <p:ph type="ctrTitle"/>
          </p:nvPr>
        </p:nvSpPr>
        <p:spPr/>
        <p:txBody>
          <a:bodyPr/>
          <a:lstStyle/>
          <a:p>
            <a:r>
              <a:rPr lang="en-NZ" dirty="0"/>
              <a:t>Drinking water supply </a:t>
            </a:r>
          </a:p>
        </p:txBody>
      </p:sp>
      <p:sp>
        <p:nvSpPr>
          <p:cNvPr id="3" name="Text Placeholder 2">
            <a:extLst>
              <a:ext uri="{FF2B5EF4-FFF2-40B4-BE49-F238E27FC236}">
                <a16:creationId xmlns:a16="http://schemas.microsoft.com/office/drawing/2014/main" id="{2058FD93-D245-4720-93C1-72B7A2ED0804}"/>
              </a:ext>
            </a:extLst>
          </p:cNvPr>
          <p:cNvSpPr>
            <a:spLocks noGrp="1"/>
          </p:cNvSpPr>
          <p:nvPr>
            <p:ph type="body" sz="quarter" idx="11"/>
          </p:nvPr>
        </p:nvSpPr>
        <p:spPr/>
        <p:txBody>
          <a:bodyPr/>
          <a:lstStyle/>
          <a:p>
            <a:r>
              <a:rPr lang="en-US" dirty="0">
                <a:solidFill>
                  <a:schemeClr val="tx1"/>
                </a:solidFill>
              </a:rPr>
              <a:t>Residents’ satisfaction with </a:t>
            </a:r>
            <a:r>
              <a:rPr lang="en-US" i="1" dirty="0">
                <a:solidFill>
                  <a:schemeClr val="tx1"/>
                </a:solidFill>
              </a:rPr>
              <a:t>Drinking water supply</a:t>
            </a:r>
            <a:r>
              <a:rPr lang="en-US" dirty="0">
                <a:solidFill>
                  <a:schemeClr val="tx1"/>
                </a:solidFill>
              </a:rPr>
              <a:t> has declined significantly against previous years’ results down 8% year-on-year. </a:t>
            </a:r>
            <a:r>
              <a:rPr lang="en-NZ" dirty="0">
                <a:solidFill>
                  <a:schemeClr val="tx1"/>
                </a:solidFill>
              </a:rPr>
              <a:t>Almost half of residents (48%) are connected to the </a:t>
            </a:r>
            <a:r>
              <a:rPr lang="en-NZ" i="1" dirty="0">
                <a:solidFill>
                  <a:schemeClr val="tx1"/>
                </a:solidFill>
              </a:rPr>
              <a:t>Ashburton water supply </a:t>
            </a:r>
            <a:r>
              <a:rPr lang="en-NZ" dirty="0">
                <a:solidFill>
                  <a:schemeClr val="tx1"/>
                </a:solidFill>
              </a:rPr>
              <a:t>a significant decrease on last years proportion.</a:t>
            </a:r>
          </a:p>
        </p:txBody>
      </p:sp>
      <p:graphicFrame>
        <p:nvGraphicFramePr>
          <p:cNvPr id="7" name="Table 7">
            <a:extLst>
              <a:ext uri="{FF2B5EF4-FFF2-40B4-BE49-F238E27FC236}">
                <a16:creationId xmlns:a16="http://schemas.microsoft.com/office/drawing/2014/main" id="{0F4CDA3C-1BFC-42D0-A6ED-BA9757229DE5}"/>
              </a:ext>
            </a:extLst>
          </p:cNvPr>
          <p:cNvGraphicFramePr>
            <a:graphicFrameLocks noGrp="1"/>
          </p:cNvGraphicFramePr>
          <p:nvPr>
            <p:extLst>
              <p:ext uri="{D42A27DB-BD31-4B8C-83A1-F6EECF244321}">
                <p14:modId xmlns:p14="http://schemas.microsoft.com/office/powerpoint/2010/main" val="2888846316"/>
              </p:ext>
            </p:extLst>
          </p:nvPr>
        </p:nvGraphicFramePr>
        <p:xfrm>
          <a:off x="5134067" y="2266305"/>
          <a:ext cx="3384918" cy="1270854"/>
        </p:xfrm>
        <a:graphic>
          <a:graphicData uri="http://schemas.openxmlformats.org/drawingml/2006/table">
            <a:tbl>
              <a:tblPr firstRow="1" bandRow="1">
                <a:tableStyleId>{2D5ABB26-0587-4C30-8999-92F81FD0307C}</a:tableStyleId>
              </a:tblPr>
              <a:tblGrid>
                <a:gridCol w="564153">
                  <a:extLst>
                    <a:ext uri="{9D8B030D-6E8A-4147-A177-3AD203B41FA5}">
                      <a16:colId xmlns:a16="http://schemas.microsoft.com/office/drawing/2014/main" val="2279906623"/>
                    </a:ext>
                  </a:extLst>
                </a:gridCol>
                <a:gridCol w="564153">
                  <a:extLst>
                    <a:ext uri="{9D8B030D-6E8A-4147-A177-3AD203B41FA5}">
                      <a16:colId xmlns:a16="http://schemas.microsoft.com/office/drawing/2014/main" val="418057589"/>
                    </a:ext>
                  </a:extLst>
                </a:gridCol>
                <a:gridCol w="564153">
                  <a:extLst>
                    <a:ext uri="{9D8B030D-6E8A-4147-A177-3AD203B41FA5}">
                      <a16:colId xmlns:a16="http://schemas.microsoft.com/office/drawing/2014/main" val="2094602467"/>
                    </a:ext>
                  </a:extLst>
                </a:gridCol>
                <a:gridCol w="564153">
                  <a:extLst>
                    <a:ext uri="{9D8B030D-6E8A-4147-A177-3AD203B41FA5}">
                      <a16:colId xmlns:a16="http://schemas.microsoft.com/office/drawing/2014/main" val="108412112"/>
                    </a:ext>
                  </a:extLst>
                </a:gridCol>
                <a:gridCol w="564153">
                  <a:extLst>
                    <a:ext uri="{9D8B030D-6E8A-4147-A177-3AD203B41FA5}">
                      <a16:colId xmlns:a16="http://schemas.microsoft.com/office/drawing/2014/main" val="1192004097"/>
                    </a:ext>
                  </a:extLst>
                </a:gridCol>
                <a:gridCol w="564153">
                  <a:extLst>
                    <a:ext uri="{9D8B030D-6E8A-4147-A177-3AD203B41FA5}">
                      <a16:colId xmlns:a16="http://schemas.microsoft.com/office/drawing/2014/main" val="1837925760"/>
                    </a:ext>
                  </a:extLst>
                </a:gridCol>
              </a:tblGrid>
              <a:tr h="635427">
                <a:tc>
                  <a:txBody>
                    <a:bodyPr/>
                    <a:lstStyle/>
                    <a:p>
                      <a:pPr algn="ctr"/>
                      <a:r>
                        <a:rPr lang="en-NZ" sz="1100" b="1" i="0" dirty="0"/>
                        <a:t>2021</a:t>
                      </a:r>
                    </a:p>
                  </a:txBody>
                  <a:tcPr anchor="ctr"/>
                </a:tc>
                <a:tc>
                  <a:txBody>
                    <a:bodyPr/>
                    <a:lstStyle/>
                    <a:p>
                      <a:pPr algn="ctr"/>
                      <a:r>
                        <a:rPr lang="en-NZ" sz="1100" b="1" dirty="0"/>
                        <a:t>2020</a:t>
                      </a:r>
                      <a:endParaRPr lang="en-NZ" sz="1100" b="1" i="0" dirty="0"/>
                    </a:p>
                  </a:txBody>
                  <a:tcPr anchor="ctr"/>
                </a:tc>
                <a:tc>
                  <a:txBody>
                    <a:bodyPr/>
                    <a:lstStyle/>
                    <a:p>
                      <a:pPr algn="ctr"/>
                      <a:r>
                        <a:rPr lang="en-NZ" sz="1100" b="1" dirty="0"/>
                        <a:t>2019</a:t>
                      </a:r>
                      <a:endParaRPr lang="en-NZ" sz="1100" b="1" i="0" dirty="0"/>
                    </a:p>
                  </a:txBody>
                  <a:tcPr anchor="ctr"/>
                </a:tc>
                <a:tc>
                  <a:txBody>
                    <a:bodyPr/>
                    <a:lstStyle/>
                    <a:p>
                      <a:pPr algn="ctr"/>
                      <a:r>
                        <a:rPr lang="en-NZ" sz="1100" b="1" dirty="0"/>
                        <a:t>2018</a:t>
                      </a:r>
                      <a:endParaRPr lang="en-NZ" sz="1100" b="1" i="0" dirty="0"/>
                    </a:p>
                  </a:txBody>
                  <a:tcPr anchor="ctr"/>
                </a:tc>
                <a:tc>
                  <a:txBody>
                    <a:bodyPr/>
                    <a:lstStyle/>
                    <a:p>
                      <a:pPr algn="ctr"/>
                      <a:r>
                        <a:rPr lang="en-NZ" sz="1100" b="1" dirty="0"/>
                        <a:t>Urban </a:t>
                      </a:r>
                      <a:endParaRPr lang="en-NZ" sz="1100" b="1" i="0" dirty="0"/>
                    </a:p>
                  </a:txBody>
                  <a:tcPr anchor="ctr"/>
                </a:tc>
                <a:tc>
                  <a:txBody>
                    <a:bodyPr/>
                    <a:lstStyle/>
                    <a:p>
                      <a:pPr algn="ctr"/>
                      <a:r>
                        <a:rPr lang="en-NZ" sz="1100" b="1" dirty="0"/>
                        <a:t>Rural</a:t>
                      </a:r>
                      <a:endParaRPr lang="en-NZ" sz="1100" b="1" i="0" dirty="0"/>
                    </a:p>
                  </a:txBody>
                  <a:tcPr anchor="ctr"/>
                </a:tc>
                <a:extLst>
                  <a:ext uri="{0D108BD9-81ED-4DB2-BD59-A6C34878D82A}">
                    <a16:rowId xmlns:a16="http://schemas.microsoft.com/office/drawing/2014/main" val="2779566755"/>
                  </a:ext>
                </a:extLst>
              </a:tr>
              <a:tr h="635427">
                <a:tc>
                  <a:txBody>
                    <a:bodyPr/>
                    <a:lstStyle/>
                    <a:p>
                      <a:pPr algn="ctr"/>
                      <a:r>
                        <a:rPr lang="en-NZ" sz="1100" b="0" i="0" dirty="0"/>
                        <a:t>82%</a:t>
                      </a:r>
                    </a:p>
                  </a:txBody>
                  <a:tcPr anchor="ctr"/>
                </a:tc>
                <a:tc>
                  <a:txBody>
                    <a:bodyPr/>
                    <a:lstStyle/>
                    <a:p>
                      <a:pPr algn="ctr"/>
                      <a:r>
                        <a:rPr lang="en-NZ" sz="1100" b="0" i="0" dirty="0"/>
                        <a:t>83%</a:t>
                      </a:r>
                    </a:p>
                  </a:txBody>
                  <a:tcPr anchor="ctr"/>
                </a:tc>
                <a:tc>
                  <a:txBody>
                    <a:bodyPr/>
                    <a:lstStyle/>
                    <a:p>
                      <a:pPr algn="ctr"/>
                      <a:r>
                        <a:rPr lang="en-NZ" sz="1100" b="0" i="0" dirty="0"/>
                        <a:t>80%</a:t>
                      </a:r>
                    </a:p>
                  </a:txBody>
                  <a:tcPr anchor="ctr"/>
                </a:tc>
                <a:tc>
                  <a:txBody>
                    <a:bodyPr/>
                    <a:lstStyle/>
                    <a:p>
                      <a:pPr algn="ctr"/>
                      <a:r>
                        <a:rPr lang="en-NZ" sz="1100" b="0" i="0" dirty="0"/>
                        <a:t>82%</a:t>
                      </a:r>
                    </a:p>
                  </a:txBody>
                  <a:tcPr anchor="ctr"/>
                </a:tc>
                <a:tc>
                  <a:txBody>
                    <a:bodyPr/>
                    <a:lstStyle/>
                    <a:p>
                      <a:pPr algn="ctr"/>
                      <a:r>
                        <a:rPr lang="en-NZ" sz="1100" b="0" i="0" dirty="0">
                          <a:solidFill>
                            <a:srgbClr val="00B050"/>
                          </a:solidFill>
                        </a:rPr>
                        <a:t>87%</a:t>
                      </a:r>
                    </a:p>
                  </a:txBody>
                  <a:tcPr anchor="ctr"/>
                </a:tc>
                <a:tc>
                  <a:txBody>
                    <a:bodyPr/>
                    <a:lstStyle/>
                    <a:p>
                      <a:pPr algn="ctr"/>
                      <a:r>
                        <a:rPr lang="en-NZ" sz="1100" b="0" i="0" dirty="0">
                          <a:solidFill>
                            <a:srgbClr val="FF0000"/>
                          </a:solidFill>
                        </a:rPr>
                        <a:t>68%</a:t>
                      </a:r>
                    </a:p>
                  </a:txBody>
                  <a:tcPr anchor="ctr"/>
                </a:tc>
                <a:extLst>
                  <a:ext uri="{0D108BD9-81ED-4DB2-BD59-A6C34878D82A}">
                    <a16:rowId xmlns:a16="http://schemas.microsoft.com/office/drawing/2014/main" val="2560416338"/>
                  </a:ext>
                </a:extLst>
              </a:tr>
            </a:tbl>
          </a:graphicData>
        </a:graphic>
      </p:graphicFrame>
      <p:graphicFrame>
        <p:nvGraphicFramePr>
          <p:cNvPr id="13" name="Chart 12">
            <a:extLst>
              <a:ext uri="{FF2B5EF4-FFF2-40B4-BE49-F238E27FC236}">
                <a16:creationId xmlns:a16="http://schemas.microsoft.com/office/drawing/2014/main" id="{85193863-F1AC-459B-B873-F6992F6B20F8}"/>
              </a:ext>
            </a:extLst>
          </p:cNvPr>
          <p:cNvGraphicFramePr/>
          <p:nvPr>
            <p:extLst>
              <p:ext uri="{D42A27DB-BD31-4B8C-83A1-F6EECF244321}">
                <p14:modId xmlns:p14="http://schemas.microsoft.com/office/powerpoint/2010/main" val="213557188"/>
              </p:ext>
            </p:extLst>
          </p:nvPr>
        </p:nvGraphicFramePr>
        <p:xfrm>
          <a:off x="513807" y="2806022"/>
          <a:ext cx="4536363" cy="95608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82661D7A-EFD2-4A34-823A-A541EC76B1F9}"/>
              </a:ext>
            </a:extLst>
          </p:cNvPr>
          <p:cNvCxnSpPr>
            <a:cxnSpLocks/>
          </p:cNvCxnSpPr>
          <p:nvPr/>
        </p:nvCxnSpPr>
        <p:spPr>
          <a:xfrm>
            <a:off x="7386391" y="2058369"/>
            <a:ext cx="0" cy="156312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A67BDDF-FDC4-4311-9FC7-EE07E3D4794A}"/>
              </a:ext>
            </a:extLst>
          </p:cNvPr>
          <p:cNvSpPr txBox="1"/>
          <p:nvPr/>
        </p:nvSpPr>
        <p:spPr>
          <a:xfrm>
            <a:off x="5540931" y="2058369"/>
            <a:ext cx="847288" cy="261610"/>
          </a:xfrm>
          <a:prstGeom prst="rect">
            <a:avLst/>
          </a:prstGeom>
          <a:noFill/>
        </p:spPr>
        <p:txBody>
          <a:bodyPr wrap="square" rtlCol="0">
            <a:spAutoFit/>
          </a:bodyPr>
          <a:lstStyle/>
          <a:p>
            <a:r>
              <a:rPr lang="en-NZ" sz="1100" b="1" dirty="0"/>
              <a:t>% Satisfied</a:t>
            </a:r>
          </a:p>
        </p:txBody>
      </p:sp>
      <p:sp>
        <p:nvSpPr>
          <p:cNvPr id="20" name="TextBox 19">
            <a:extLst>
              <a:ext uri="{FF2B5EF4-FFF2-40B4-BE49-F238E27FC236}">
                <a16:creationId xmlns:a16="http://schemas.microsoft.com/office/drawing/2014/main" id="{DE089E7A-DC7D-4F2A-BC71-C3901842BB12}"/>
              </a:ext>
            </a:extLst>
          </p:cNvPr>
          <p:cNvSpPr txBox="1"/>
          <p:nvPr/>
        </p:nvSpPr>
        <p:spPr>
          <a:xfrm>
            <a:off x="50736" y="6396153"/>
            <a:ext cx="7418052" cy="417821"/>
          </a:xfrm>
          <a:prstGeom prst="rect">
            <a:avLst/>
          </a:prstGeom>
          <a:noFill/>
        </p:spPr>
        <p:txBody>
          <a:bodyPr vert="horz"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rPr>
              <a:t>NOTES:</a:t>
            </a:r>
          </a:p>
          <a:p>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Sample </a:t>
            </a:r>
            <a:r>
              <a:rPr lang="pt-BR" sz="650" dirty="0">
                <a:solidFill>
                  <a:srgbClr val="333333"/>
                </a:solidFill>
                <a:latin typeface="Verdana"/>
                <a:ea typeface="Verdana"/>
                <a:cs typeface="Verdana" panose="020B0604030504040204" pitchFamily="34" charset="0"/>
              </a:rPr>
              <a:t>2022 n=871;2021 n=847; 2020 n=950</a:t>
            </a:r>
            <a:r>
              <a:rPr lang="en-GB" sz="650" dirty="0">
                <a:solidFill>
                  <a:srgbClr val="333333"/>
                </a:solidFill>
                <a:latin typeface="Verdana"/>
                <a:ea typeface="Verdana"/>
                <a:cs typeface="Verdana" panose="020B0604030504040204" pitchFamily="34" charset="0"/>
              </a:rPr>
              <a:t>; urban n=407, rural n=440</a:t>
            </a:r>
          </a:p>
          <a:p>
            <a:pPr marL="228600" indent="-228600">
              <a:buFont typeface="+mj-lt"/>
              <a:buAutoNum type="arabicPeriod"/>
            </a:pPr>
            <a:r>
              <a:rPr lang="en-GB" sz="650" dirty="0">
                <a:solidFill>
                  <a:srgbClr val="333333"/>
                </a:solidFill>
                <a:latin typeface="Verdana"/>
                <a:ea typeface="Verdana"/>
                <a:cs typeface="Verdana" panose="020B0604030504040204" pitchFamily="34" charset="0"/>
              </a:rPr>
              <a:t>WS2. Are you satisfied with the drinking water supply? n=608; Dissatisfied n=143; Excludes Don’t know</a:t>
            </a:r>
            <a:endParaRPr lang="en-GB" sz="65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98F6915C-21B7-4421-8D98-581F8628FE71}"/>
              </a:ext>
            </a:extLst>
          </p:cNvPr>
          <p:cNvSpPr txBox="1"/>
          <p:nvPr/>
        </p:nvSpPr>
        <p:spPr>
          <a:xfrm>
            <a:off x="3522896" y="2451604"/>
            <a:ext cx="769711" cy="261610"/>
          </a:xfrm>
          <a:prstGeom prst="rect">
            <a:avLst/>
          </a:prstGeom>
          <a:noFill/>
        </p:spPr>
        <p:txBody>
          <a:bodyPr wrap="square" rtlCol="0">
            <a:spAutoFit/>
          </a:bodyPr>
          <a:lstStyle/>
          <a:p>
            <a:pPr algn="ctr"/>
            <a:r>
              <a:rPr lang="en-NZ" sz="1100" b="1" dirty="0"/>
              <a:t>2021/22</a:t>
            </a:r>
          </a:p>
        </p:txBody>
      </p:sp>
      <p:sp>
        <p:nvSpPr>
          <p:cNvPr id="4" name="TextBox 3">
            <a:extLst>
              <a:ext uri="{FF2B5EF4-FFF2-40B4-BE49-F238E27FC236}">
                <a16:creationId xmlns:a16="http://schemas.microsoft.com/office/drawing/2014/main" id="{9DB56556-62EC-4664-85AD-E2350EF0DD72}"/>
              </a:ext>
            </a:extLst>
          </p:cNvPr>
          <p:cNvSpPr txBox="1"/>
          <p:nvPr/>
        </p:nvSpPr>
        <p:spPr>
          <a:xfrm>
            <a:off x="7481940" y="2051365"/>
            <a:ext cx="698218" cy="261610"/>
          </a:xfrm>
          <a:prstGeom prst="rect">
            <a:avLst/>
          </a:prstGeom>
          <a:noFill/>
        </p:spPr>
        <p:txBody>
          <a:bodyPr wrap="square" rtlCol="0">
            <a:spAutoFit/>
          </a:bodyPr>
          <a:lstStyle/>
          <a:p>
            <a:pPr algn="ctr"/>
            <a:r>
              <a:rPr lang="en-NZ" sz="1100" b="1" dirty="0"/>
              <a:t>2021/22</a:t>
            </a:r>
          </a:p>
        </p:txBody>
      </p:sp>
      <p:cxnSp>
        <p:nvCxnSpPr>
          <p:cNvPr id="25" name="Straight Connector 24">
            <a:extLst>
              <a:ext uri="{FF2B5EF4-FFF2-40B4-BE49-F238E27FC236}">
                <a16:creationId xmlns:a16="http://schemas.microsoft.com/office/drawing/2014/main" id="{019341A1-148F-4A39-8852-9FC0AFFB78E1}"/>
              </a:ext>
            </a:extLst>
          </p:cNvPr>
          <p:cNvCxnSpPr>
            <a:cxnSpLocks/>
          </p:cNvCxnSpPr>
          <p:nvPr/>
        </p:nvCxnSpPr>
        <p:spPr>
          <a:xfrm flipH="1">
            <a:off x="320040" y="3834739"/>
            <a:ext cx="865632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00A9AB34-6B96-4D96-B10C-0AD648F8C21F}"/>
              </a:ext>
            </a:extLst>
          </p:cNvPr>
          <p:cNvGraphicFramePr/>
          <p:nvPr>
            <p:extLst>
              <p:ext uri="{D42A27DB-BD31-4B8C-83A1-F6EECF244321}">
                <p14:modId xmlns:p14="http://schemas.microsoft.com/office/powerpoint/2010/main" val="2745233144"/>
              </p:ext>
            </p:extLst>
          </p:nvPr>
        </p:nvGraphicFramePr>
        <p:xfrm>
          <a:off x="60960" y="3840446"/>
          <a:ext cx="3461934" cy="2541321"/>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EFAAD301-AB26-4B0C-90DF-E6D53AB685F4}"/>
              </a:ext>
            </a:extLst>
          </p:cNvPr>
          <p:cNvSpPr txBox="1"/>
          <p:nvPr/>
        </p:nvSpPr>
        <p:spPr>
          <a:xfrm>
            <a:off x="905692" y="3944754"/>
            <a:ext cx="1759131" cy="261610"/>
          </a:xfrm>
          <a:prstGeom prst="rect">
            <a:avLst/>
          </a:prstGeom>
          <a:noFill/>
        </p:spPr>
        <p:txBody>
          <a:bodyPr wrap="square" rtlCol="0">
            <a:spAutoFit/>
          </a:bodyPr>
          <a:lstStyle/>
          <a:p>
            <a:pPr algn="ctr"/>
            <a:r>
              <a:rPr lang="en-US" sz="1100" b="1" dirty="0"/>
              <a:t>Water supply connected to</a:t>
            </a:r>
            <a:endParaRPr lang="en-NZ" sz="1100" b="1" dirty="0"/>
          </a:p>
        </p:txBody>
      </p:sp>
      <p:cxnSp>
        <p:nvCxnSpPr>
          <p:cNvPr id="29" name="Straight Connector 28">
            <a:extLst>
              <a:ext uri="{FF2B5EF4-FFF2-40B4-BE49-F238E27FC236}">
                <a16:creationId xmlns:a16="http://schemas.microsoft.com/office/drawing/2014/main" id="{716F91A5-A8A8-4C27-B62F-6175777D1A18}"/>
              </a:ext>
            </a:extLst>
          </p:cNvPr>
          <p:cNvCxnSpPr>
            <a:cxnSpLocks/>
          </p:cNvCxnSpPr>
          <p:nvPr/>
        </p:nvCxnSpPr>
        <p:spPr>
          <a:xfrm>
            <a:off x="3637910" y="3940509"/>
            <a:ext cx="0" cy="224693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E12DFFE-FF67-C1D0-DF6A-CFCBDB70E20F}"/>
              </a:ext>
            </a:extLst>
          </p:cNvPr>
          <p:cNvGrpSpPr/>
          <p:nvPr/>
        </p:nvGrpSpPr>
        <p:grpSpPr>
          <a:xfrm>
            <a:off x="6943140" y="6376060"/>
            <a:ext cx="1960803" cy="447047"/>
            <a:chOff x="-6175365" y="7289658"/>
            <a:chExt cx="1960803" cy="447047"/>
          </a:xfrm>
        </p:grpSpPr>
        <p:grpSp>
          <p:nvGrpSpPr>
            <p:cNvPr id="28" name="Group 27">
              <a:extLst>
                <a:ext uri="{FF2B5EF4-FFF2-40B4-BE49-F238E27FC236}">
                  <a16:creationId xmlns:a16="http://schemas.microsoft.com/office/drawing/2014/main" id="{9B2942AD-91A6-1C96-35C2-0791AE150EF3}"/>
                </a:ext>
              </a:extLst>
            </p:cNvPr>
            <p:cNvGrpSpPr/>
            <p:nvPr/>
          </p:nvGrpSpPr>
          <p:grpSpPr>
            <a:xfrm>
              <a:off x="-5348127" y="7289658"/>
              <a:ext cx="1133565" cy="441380"/>
              <a:chOff x="7471343" y="6121184"/>
              <a:chExt cx="1511420" cy="588507"/>
            </a:xfrm>
          </p:grpSpPr>
          <p:sp>
            <p:nvSpPr>
              <p:cNvPr id="37" name="TextBox 13">
                <a:extLst>
                  <a:ext uri="{FF2B5EF4-FFF2-40B4-BE49-F238E27FC236}">
                    <a16:creationId xmlns:a16="http://schemas.microsoft.com/office/drawing/2014/main" id="{D50DAF71-7B96-9288-5DDE-4B8A31C790B1}"/>
                  </a:ext>
                </a:extLst>
              </p:cNvPr>
              <p:cNvSpPr txBox="1"/>
              <p:nvPr/>
            </p:nvSpPr>
            <p:spPr>
              <a:xfrm>
                <a:off x="7549047" y="6301325"/>
                <a:ext cx="121828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00B050"/>
                    </a:solidFill>
                    <a:latin typeface="Calibri"/>
                  </a:rPr>
                  <a:t>Significantly higher </a:t>
                </a:r>
              </a:p>
            </p:txBody>
          </p:sp>
          <p:sp>
            <p:nvSpPr>
              <p:cNvPr id="38" name="TextBox 14">
                <a:extLst>
                  <a:ext uri="{FF2B5EF4-FFF2-40B4-BE49-F238E27FC236}">
                    <a16:creationId xmlns:a16="http://schemas.microsoft.com/office/drawing/2014/main" id="{F33FB745-2BF0-E1C2-3961-11861B234913}"/>
                  </a:ext>
                </a:extLst>
              </p:cNvPr>
              <p:cNvSpPr txBox="1"/>
              <p:nvPr/>
            </p:nvSpPr>
            <p:spPr>
              <a:xfrm>
                <a:off x="7549047" y="6448080"/>
                <a:ext cx="1092573"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srgbClr val="C00000"/>
                    </a:solidFill>
                    <a:latin typeface="Calibri"/>
                  </a:rPr>
                  <a:t>Significantly lower </a:t>
                </a:r>
              </a:p>
            </p:txBody>
          </p:sp>
          <p:sp>
            <p:nvSpPr>
              <p:cNvPr id="39" name="TextBox 13">
                <a:extLst>
                  <a:ext uri="{FF2B5EF4-FFF2-40B4-BE49-F238E27FC236}">
                    <a16:creationId xmlns:a16="http://schemas.microsoft.com/office/drawing/2014/main" id="{68FFD9D6-299C-A33F-9354-C6A5C933072B}"/>
                  </a:ext>
                </a:extLst>
              </p:cNvPr>
              <p:cNvSpPr txBox="1"/>
              <p:nvPr/>
            </p:nvSpPr>
            <p:spPr>
              <a:xfrm>
                <a:off x="7471343" y="6121184"/>
                <a:ext cx="151142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Between demographics</a:t>
                </a:r>
              </a:p>
            </p:txBody>
          </p:sp>
        </p:grpSp>
        <p:grpSp>
          <p:nvGrpSpPr>
            <p:cNvPr id="30" name="Group 29">
              <a:extLst>
                <a:ext uri="{FF2B5EF4-FFF2-40B4-BE49-F238E27FC236}">
                  <a16:creationId xmlns:a16="http://schemas.microsoft.com/office/drawing/2014/main" id="{9ADF0DB2-064A-64A4-6564-A8ED6358AB60}"/>
                </a:ext>
              </a:extLst>
            </p:cNvPr>
            <p:cNvGrpSpPr/>
            <p:nvPr/>
          </p:nvGrpSpPr>
          <p:grpSpPr>
            <a:xfrm>
              <a:off x="-6175365" y="7294753"/>
              <a:ext cx="936107" cy="441952"/>
              <a:chOff x="7181793" y="6110869"/>
              <a:chExt cx="1248142" cy="589270"/>
            </a:xfrm>
          </p:grpSpPr>
          <p:grpSp>
            <p:nvGrpSpPr>
              <p:cNvPr id="31" name="Group 30">
                <a:extLst>
                  <a:ext uri="{FF2B5EF4-FFF2-40B4-BE49-F238E27FC236}">
                    <a16:creationId xmlns:a16="http://schemas.microsoft.com/office/drawing/2014/main" id="{A7D31504-7C65-008D-F9E9-8D9D834A9B2B}"/>
                  </a:ext>
                </a:extLst>
              </p:cNvPr>
              <p:cNvGrpSpPr/>
              <p:nvPr/>
            </p:nvGrpSpPr>
            <p:grpSpPr>
              <a:xfrm>
                <a:off x="7181793" y="6291726"/>
                <a:ext cx="1248142" cy="408413"/>
                <a:chOff x="7576031" y="6004684"/>
                <a:chExt cx="1248142" cy="408413"/>
              </a:xfrm>
            </p:grpSpPr>
            <p:sp>
              <p:nvSpPr>
                <p:cNvPr id="33" name="TextBox 13">
                  <a:extLst>
                    <a:ext uri="{FF2B5EF4-FFF2-40B4-BE49-F238E27FC236}">
                      <a16:creationId xmlns:a16="http://schemas.microsoft.com/office/drawing/2014/main" id="{E64B6F9E-E53A-B9C6-9344-286D5D5FB0FA}"/>
                    </a:ext>
                  </a:extLst>
                </p:cNvPr>
                <p:cNvSpPr txBox="1"/>
                <p:nvPr/>
              </p:nvSpPr>
              <p:spPr>
                <a:xfrm>
                  <a:off x="7660514" y="6004684"/>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higher </a:t>
                  </a:r>
                </a:p>
              </p:txBody>
            </p:sp>
            <p:sp>
              <p:nvSpPr>
                <p:cNvPr id="34" name="TextBox 14">
                  <a:extLst>
                    <a:ext uri="{FF2B5EF4-FFF2-40B4-BE49-F238E27FC236}">
                      <a16:creationId xmlns:a16="http://schemas.microsoft.com/office/drawing/2014/main" id="{61106075-494C-3E08-7A6B-26CC3E1E4FB3}"/>
                    </a:ext>
                  </a:extLst>
                </p:cNvPr>
                <p:cNvSpPr txBox="1"/>
                <p:nvPr/>
              </p:nvSpPr>
              <p:spPr>
                <a:xfrm>
                  <a:off x="7660514" y="6151486"/>
                  <a:ext cx="1163659"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i="1" dirty="0">
                      <a:solidFill>
                        <a:prstClr val="black"/>
                      </a:solidFill>
                      <a:latin typeface="Calibri"/>
                    </a:rPr>
                    <a:t>Significantly lower </a:t>
                  </a:r>
                </a:p>
              </p:txBody>
            </p:sp>
            <p:sp>
              <p:nvSpPr>
                <p:cNvPr id="35" name="Isosceles Triangle 34">
                  <a:extLst>
                    <a:ext uri="{FF2B5EF4-FFF2-40B4-BE49-F238E27FC236}">
                      <a16:creationId xmlns:a16="http://schemas.microsoft.com/office/drawing/2014/main" id="{C4DEF970-4545-8EE6-D9E5-6076647A1DF8}"/>
                    </a:ext>
                  </a:extLst>
                </p:cNvPr>
                <p:cNvSpPr/>
                <p:nvPr/>
              </p:nvSpPr>
              <p:spPr>
                <a:xfrm rot="10800000">
                  <a:off x="7576032" y="6208874"/>
                  <a:ext cx="125005" cy="114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36" name="Isosceles Triangle 35">
                  <a:extLst>
                    <a:ext uri="{FF2B5EF4-FFF2-40B4-BE49-F238E27FC236}">
                      <a16:creationId xmlns:a16="http://schemas.microsoft.com/office/drawing/2014/main" id="{4F750CA4-DE1F-B9FA-A73C-8F1DB370E845}"/>
                    </a:ext>
                  </a:extLst>
                </p:cNvPr>
                <p:cNvSpPr/>
                <p:nvPr/>
              </p:nvSpPr>
              <p:spPr>
                <a:xfrm rot="10800000" flipV="1">
                  <a:off x="7576031" y="6052796"/>
                  <a:ext cx="125005" cy="1140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grpSp>
          <p:sp>
            <p:nvSpPr>
              <p:cNvPr id="32" name="TextBox 13">
                <a:extLst>
                  <a:ext uri="{FF2B5EF4-FFF2-40B4-BE49-F238E27FC236}">
                    <a16:creationId xmlns:a16="http://schemas.microsoft.com/office/drawing/2014/main" id="{28415B36-9880-AC42-8801-C1F15B4D08F8}"/>
                  </a:ext>
                </a:extLst>
              </p:cNvPr>
              <p:cNvSpPr txBox="1"/>
              <p:nvPr/>
            </p:nvSpPr>
            <p:spPr>
              <a:xfrm>
                <a:off x="7354376" y="6110869"/>
                <a:ext cx="939510" cy="2616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NZ" sz="675" b="1" dirty="0">
                    <a:solidFill>
                      <a:prstClr val="black"/>
                    </a:solidFill>
                    <a:latin typeface="Calibri"/>
                  </a:rPr>
                  <a:t>Year-on-year</a:t>
                </a:r>
              </a:p>
            </p:txBody>
          </p:sp>
        </p:grpSp>
      </p:grpSp>
      <p:sp>
        <p:nvSpPr>
          <p:cNvPr id="40" name="Isosceles Triangle 39">
            <a:extLst>
              <a:ext uri="{FF2B5EF4-FFF2-40B4-BE49-F238E27FC236}">
                <a16:creationId xmlns:a16="http://schemas.microsoft.com/office/drawing/2014/main" id="{09FA8B34-512C-0AED-CA4C-09DD75BF64B7}"/>
              </a:ext>
            </a:extLst>
          </p:cNvPr>
          <p:cNvSpPr/>
          <p:nvPr/>
        </p:nvSpPr>
        <p:spPr>
          <a:xfrm rot="10800000">
            <a:off x="4237341" y="3190145"/>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1" name="Isosceles Triangle 40">
            <a:extLst>
              <a:ext uri="{FF2B5EF4-FFF2-40B4-BE49-F238E27FC236}">
                <a16:creationId xmlns:a16="http://schemas.microsoft.com/office/drawing/2014/main" id="{C6FCB169-4E9A-317A-9018-FF1C4DF4FDF7}"/>
              </a:ext>
            </a:extLst>
          </p:cNvPr>
          <p:cNvSpPr/>
          <p:nvPr/>
        </p:nvSpPr>
        <p:spPr>
          <a:xfrm rot="10800000">
            <a:off x="8356831" y="3180838"/>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2" name="Isosceles Triangle 41">
            <a:extLst>
              <a:ext uri="{FF2B5EF4-FFF2-40B4-BE49-F238E27FC236}">
                <a16:creationId xmlns:a16="http://schemas.microsoft.com/office/drawing/2014/main" id="{DD646A1E-4FB0-20EB-848F-0150E0C4EF12}"/>
              </a:ext>
            </a:extLst>
          </p:cNvPr>
          <p:cNvSpPr/>
          <p:nvPr/>
        </p:nvSpPr>
        <p:spPr>
          <a:xfrm rot="10800000">
            <a:off x="1837535" y="5174161"/>
            <a:ext cx="93754" cy="855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
        <p:nvSpPr>
          <p:cNvPr id="45" name="Isosceles Triangle 44">
            <a:extLst>
              <a:ext uri="{FF2B5EF4-FFF2-40B4-BE49-F238E27FC236}">
                <a16:creationId xmlns:a16="http://schemas.microsoft.com/office/drawing/2014/main" id="{A14F0EBC-8DCD-0023-5B20-C1E3420255E6}"/>
              </a:ext>
            </a:extLst>
          </p:cNvPr>
          <p:cNvSpPr/>
          <p:nvPr/>
        </p:nvSpPr>
        <p:spPr>
          <a:xfrm rot="10800000" flipV="1">
            <a:off x="575776" y="5329146"/>
            <a:ext cx="93754" cy="8552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NZ" sz="1350" dirty="0">
              <a:solidFill>
                <a:prstClr val="white"/>
              </a:solidFill>
              <a:latin typeface="Calibri"/>
            </a:endParaRPr>
          </a:p>
        </p:txBody>
      </p:sp>
    </p:spTree>
    <p:extLst>
      <p:ext uri="{BB962C8B-B14F-4D97-AF65-F5344CB8AC3E}">
        <p14:creationId xmlns:p14="http://schemas.microsoft.com/office/powerpoint/2010/main" val="3192456415"/>
      </p:ext>
    </p:extLst>
  </p:cSld>
  <p:clrMapOvr>
    <a:masterClrMapping/>
  </p:clrMapOvr>
  <p:transition>
    <p:split orient="vert"/>
  </p:transition>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AAAAAAAAAAAAAAAAAAAAAAAAAAAAAA02003C05A8DAC6981D4BB356808FC2606D58" ma:contentTypeVersion="59" ma:contentTypeDescription="Standard Electronic Document" ma:contentTypeScope="" ma:versionID="4ebb6a70467702811de71f42d3a10fcf">
  <xsd:schema xmlns:xsd="http://www.w3.org/2001/XMLSchema" xmlns:xs="http://www.w3.org/2001/XMLSchema" xmlns:p="http://schemas.microsoft.com/office/2006/metadata/properties" xmlns:ns2="312ed41f-7438-4f38-9f1a-c808e7c6ccfd" xmlns:ns3="2c4291b4-7df2-49b3-9872-de326f048675" xmlns:ns4="2c00babe-68c6-4350-a57f-e4245df84b1a" xmlns:ns5="http://schemas.microsoft.com/sharepoint/v4" targetNamespace="http://schemas.microsoft.com/office/2006/metadata/properties" ma:root="true" ma:fieldsID="294fd0b5c6aff5e085f3b6fd07933d4f" ns2:_="" ns3:_="" ns4:_="" ns5:_="">
    <xsd:import namespace="312ed41f-7438-4f38-9f1a-c808e7c6ccfd"/>
    <xsd:import namespace="2c4291b4-7df2-49b3-9872-de326f048675"/>
    <xsd:import namespace="2c00babe-68c6-4350-a57f-e4245df84b1a"/>
    <xsd:import namespace="http://schemas.microsoft.com/sharepoint/v4"/>
    <xsd:element name="properties">
      <xsd:complexType>
        <xsd:sequence>
          <xsd:element name="documentManagement">
            <xsd:complexType>
              <xsd:all>
                <xsd:element ref="ns2:DocumentType"/>
                <xsd:element ref="ns3:Subtype" minOccurs="0"/>
                <xsd:element ref="ns3:Agenda_x0020_Item_x0020_Owner" minOccurs="0"/>
                <xsd:element ref="ns3:Disclosure" minOccurs="0"/>
                <xsd:element ref="ns3:Comments" minOccurs="0"/>
                <xsd:element ref="ns3:Owner" minOccurs="0"/>
                <xsd:element ref="ns3:External_x0020_Author" minOccurs="0"/>
                <xsd:element ref="ns3:Authoritative_Version" minOccurs="0"/>
                <xsd:element ref="ns3:Display_x0020_on_x0020_Agenda_x0020_and_x0020_Minutes_x0020_page" minOccurs="0"/>
                <xsd:element ref="ns3:Narrative" minOccurs="0"/>
                <xsd:element ref="ns3:Related_People" minOccurs="0"/>
                <xsd:element ref="ns3:RecordID" minOccurs="0"/>
                <xsd:element ref="ns3:Record_Type" minOccurs="0"/>
                <xsd:element ref="ns3:Read_Only_Status" minOccurs="0"/>
                <xsd:element ref="ns3:Target_Audience" minOccurs="0"/>
                <xsd:element ref="ns3:Original_Document" minOccurs="0"/>
                <xsd:element ref="ns3:PRA_Text_1" minOccurs="0"/>
                <xsd:element ref="ns3:PRA_Text_2" minOccurs="0"/>
                <xsd:element ref="ns3:PRA_Text_3" minOccurs="0"/>
                <xsd:element ref="ns3:PRA_Text_4" minOccurs="0"/>
                <xsd:element ref="ns3:PRA_Text_5" minOccurs="0"/>
                <xsd:element ref="ns3:PRA_Date_1" minOccurs="0"/>
                <xsd:element ref="ns3:PRA_Date_2" minOccurs="0"/>
                <xsd:element ref="ns3:PRA_Date_3" minOccurs="0"/>
                <xsd:element ref="ns3:PRA_Date_Trigger" minOccurs="0"/>
                <xsd:element ref="ns3:PRA_Date_Disposal" minOccurs="0"/>
                <xsd:element ref="ns4:_dlc_DocId" minOccurs="0"/>
                <xsd:element ref="ns4:_dlc_DocIdUrl" minOccurs="0"/>
                <xsd:element ref="ns4:_dlc_DocIdPersistId" minOccurs="0"/>
                <xsd:element ref="ns3:Know-How_Type" minOccurs="0"/>
                <xsd:element ref="ns3:PRA_Type" minOccurs="0"/>
                <xsd:element ref="ns3:Aggregation_Status" minOccurs="0"/>
                <xsd:element ref="ns3:Committee" minOccurs="0"/>
                <xsd:element ref="ns3:Folder_x0020_Breadcrumb" minOccurs="0"/>
                <xsd:element ref="ns3:Folder_x0020_Name" minOccurs="0"/>
                <xsd:element ref="ns3:RD_x0020_Class" minOccurs="0"/>
                <xsd:element ref="ns3:Reference" minOccurs="0"/>
                <xsd:element ref="ns3:SFItemID" minOccurs="0"/>
                <xsd:element ref="ns3:SFVersion" minOccurs="0"/>
                <xsd:element ref="ns3:Year" minOccurs="0"/>
                <xsd:element ref="ns3:FileID" minOccurs="0"/>
                <xsd:element ref="ns3:Key_x0020_Words" minOccurs="0"/>
                <xsd:element ref="ns3:Volume" minOccurs="0"/>
                <xsd:element ref="ns3:Month" minOccurs="0"/>
                <xsd:element ref="ns3:Meeting_x0020_Date" minOccurs="0"/>
                <xsd:element ref="ns3:Action_x0020_Outcome" minOccurs="0"/>
                <xsd:element ref="ns2:Activity" minOccurs="0"/>
                <xsd:element ref="ns2:Function" minOccurs="0"/>
                <xsd:element ref="ns2:FunctionGroup" minOccurs="0"/>
                <xsd:element ref="ns4:SharedWithUsers" minOccurs="0"/>
                <xsd:element ref="ns5:IconOverlay" minOccurs="0"/>
                <xsd:element ref="ns3:SDrive" minOccurs="0"/>
                <xsd:element ref="ns3:Legacy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DocumentType" ma:index="2" ma:displayName="Document Type" ma:default="Agenda, Minutes, Papers" ma:format="Dropdown" ma:internalName="DocumentType" ma:readOnly="false">
      <xsd:simpleType>
        <xsd:restriction base="dms:Choice">
          <xsd:enumeration value="ADC Bylaw"/>
          <xsd:enumeration value="ADC Strategy, Policy, Plan"/>
          <xsd:enumeration value="Agenda, Minutes, Papers"/>
          <xsd:enumeration value="Application"/>
          <xsd:enumeration value="Certificate, Award, Recognition"/>
          <xsd:enumeration value="Constitution, Deed"/>
          <xsd:enumeration value="Contract, Variation, Agreement"/>
          <xsd:enumeration value="Correspondence"/>
          <xsd:enumeration value="Data Model, Calculation, Workings"/>
          <xsd:enumeration value="Drawing, Plan, Map"/>
          <xsd:enumeration value="Employment related"/>
          <xsd:enumeration value="Financial related"/>
          <xsd:enumeration value="Guideline, Manual, Work Instruction"/>
          <xsd:enumeration value="Image, Video"/>
          <xsd:enumeration value="Internal Discussion, Rationale, Decision"/>
          <xsd:enumeration value="Internal Policy, Procedure"/>
          <xsd:enumeration value="Lease, Certificate of Title"/>
          <xsd:enumeration value="Legal Advice"/>
          <xsd:enumeration value="List, Check List, Contact List, Invitation List"/>
          <xsd:enumeration value="Permit, Approval, Certificate"/>
          <xsd:enumeration value="Presentation, Speech"/>
          <xsd:enumeration value="Publication, Media Release"/>
          <xsd:enumeration value="Reference, Third Party Material"/>
          <xsd:enumeration value="Report, Planning related"/>
          <xsd:enumeration value="Research"/>
          <xsd:enumeration value="Specification, Standard"/>
          <xsd:enumeration value="Submission, Feedback"/>
          <xsd:enumeration value="Survey"/>
          <xsd:enumeration value="Template"/>
          <xsd:enumeration value="Tender, RFP, Quote"/>
          <xsd:enumeration value="UNKNOWN"/>
          <xsd:maxLength value="255"/>
        </xsd:restriction>
      </xsd:simpleType>
    </xsd:element>
    <xsd:element name="Activity" ma:index="55" nillable="true" ma:displayName="Activity" ma:default="Meetings" ma:format="Dropdown" ma:hidden="true" ma:internalName="Activity" ma:readOnly="false">
      <xsd:simpleType>
        <xsd:union memberTypes="dms:Text">
          <xsd:simpleType>
            <xsd:restriction base="dms:Choice">
              <xsd:enumeration value="Meetings"/>
              <xsd:maxLength value="255"/>
            </xsd:restriction>
          </xsd:simpleType>
        </xsd:union>
      </xsd:simpleType>
    </xsd:element>
    <xsd:element name="Function" ma:index="56" nillable="true" ma:displayName="Function" ma:default="Democracy" ma:format="Dropdown" ma:hidden="true" ma:internalName="Function" ma:readOnly="false">
      <xsd:simpleType>
        <xsd:union memberTypes="dms:Text">
          <xsd:simpleType>
            <xsd:restriction base="dms:Choice">
              <xsd:enumeration value="Democracy"/>
              <xsd:maxLength value="255"/>
            </xsd:restriction>
          </xsd:simpleType>
        </xsd:union>
      </xsd:simpleType>
    </xsd:element>
    <xsd:element name="FunctionGroup" ma:index="57" nillable="true" ma:displayName="Function Group" ma:default="Governance" ma:format="Dropdown" ma:hidden="true" ma:internalName="FunctionGroup" ma:readOnly="false">
      <xsd:simpleType>
        <xsd:union memberTypes="dms:Text">
          <xsd:simpleType>
            <xsd:restriction base="dms:Choice">
              <xsd:enumeration value="Governance"/>
              <xsd:maxLength value="255"/>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c4291b4-7df2-49b3-9872-de326f048675" elementFormDefault="qualified">
    <xsd:import namespace="http://schemas.microsoft.com/office/2006/documentManagement/types"/>
    <xsd:import namespace="http://schemas.microsoft.com/office/infopath/2007/PartnerControls"/>
    <xsd:element name="Subtype" ma:index="3" nillable="true" ma:displayName="Subtype" ma:format="RadioButtons" ma:internalName="Subtype" ma:readOnly="false">
      <xsd:simpleType>
        <xsd:restriction base="dms:Choice">
          <xsd:enumeration value="Final Agenda"/>
          <xsd:enumeration value="Minutes"/>
          <xsd:enumeration value="Draft Minutes"/>
          <xsd:enumeration value="Draft Report"/>
          <xsd:enumeration value="Final Report"/>
          <xsd:enumeration value="Paper"/>
          <xsd:enumeration value="Support and Coordination"/>
        </xsd:restriction>
      </xsd:simpleType>
    </xsd:element>
    <xsd:element name="Agenda_x0020_Item_x0020_Owner" ma:index="4" nillable="true" ma:displayName="Agenda Item Owner" ma:list="UserInfo" ma:SharePointGroup="0" ma:internalName="Agenda_x0020_Item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closure" ma:index="5" nillable="true" ma:displayName="Disclosure" ma:internalName="Disclosure" ma:readOnly="false">
      <xsd:complexType>
        <xsd:complexContent>
          <xsd:extension base="dms:MultiChoice">
            <xsd:sequence>
              <xsd:element name="Value" maxOccurs="unbounded" minOccurs="0" nillable="true">
                <xsd:simpleType>
                  <xsd:restriction base="dms:Choice">
                    <xsd:enumeration value="Public Excluded"/>
                  </xsd:restriction>
                </xsd:simpleType>
              </xsd:element>
            </xsd:sequence>
          </xsd:extension>
        </xsd:complexContent>
      </xsd:complexType>
    </xsd:element>
    <xsd:element name="Comments" ma:index="6" nillable="true" ma:displayName="Comments" ma:internalName="Comments" ma:readOnly="false">
      <xsd:simpleType>
        <xsd:restriction base="dms:Note">
          <xsd:maxLength value="255"/>
        </xsd:restriction>
      </xsd:simpleType>
    </xsd:element>
    <xsd:element name="Owner" ma:index="7"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Author" ma:index="8" nillable="true" ma:displayName="External Author" ma:internalName="External_x0020_Author" ma:readOnly="false">
      <xsd:simpleType>
        <xsd:restriction base="dms:Text">
          <xsd:maxLength value="255"/>
        </xsd:restriction>
      </xsd:simpleType>
    </xsd:element>
    <xsd:element name="Authoritative_Version" ma:index="9" nillable="true" ma:displayName="Authoritative Version" ma:default="0" ma:hidden="true" ma:internalName="AuthoritativeVersion" ma:readOnly="false">
      <xsd:simpleType>
        <xsd:restriction base="dms:Boolean"/>
      </xsd:simpleType>
    </xsd:element>
    <xsd:element name="Display_x0020_on_x0020_Agenda_x0020_and_x0020_Minutes_x0020_page" ma:index="10" nillable="true" ma:displayName="Display on Agenda and Minutes page" ma:default="0" ma:description="Tick to display on Intranet Agenda and Minutes page" ma:internalName="Display_x0020_on_x0020_Agenda_x0020_and_x0020_Minutes_x0020_page" ma:readOnly="false">
      <xsd:simpleType>
        <xsd:restriction base="dms:Boolean"/>
      </xsd:simpleType>
    </xsd:element>
    <xsd:element name="Narrative" ma:index="12" nillable="true" ma:displayName="Narrative" ma:hidden="true" ma:internalName="Narrative" ma:readOnly="false">
      <xsd:simpleType>
        <xsd:restriction base="dms:Note"/>
      </xsd:simpleType>
    </xsd:element>
    <xsd:element name="Related_People" ma:index="13" nillable="true" ma:displayName="Related People" ma:hidden="true" ma:list="UserInfo" ma:SearchPeopleOnly="false"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ID" ma:index="14" nillable="true" ma:displayName="RecordID" ma:hidden="true" ma:internalName="RecordID" ma:readOnly="true">
      <xsd:simpleType>
        <xsd:restriction base="dms:Text"/>
      </xsd:simpleType>
    </xsd:element>
    <xsd:element name="Record_Type" ma:index="15" nillable="true" ma:displayName="Business Value" ma:default="Normal" ma:format="Dropdown" ma:hidden="true" ma:internalName="RecordType" ma:readOnly="fals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16" nillable="true" ma:displayName="Read Only Status" ma:default="Open" ma:format="Dropdown" ma:hidden="true" ma:internalName="ReadOnlyStatus" ma:readOnly="false">
      <xsd:simpleType>
        <xsd:union memberTypes="dms:Text">
          <xsd:simpleType>
            <xsd:restriction base="dms:Choice">
              <xsd:enumeration value="Open"/>
              <xsd:enumeration value="Document"/>
              <xsd:enumeration value="Document and Metadata"/>
            </xsd:restriction>
          </xsd:simpleType>
        </xsd:union>
      </xsd:simpleType>
    </xsd:element>
    <xsd:element name="Target_Audience" ma:index="17" nillable="true" ma:displayName="Target Audience" ma:default="Internal" ma:format="RadioButtons" ma:hidden="true" ma:internalName="TargetAudience" ma:readOnly="false">
      <xsd:simpleType>
        <xsd:union memberTypes="dms:Text">
          <xsd:simpleType>
            <xsd:restriction base="dms:Choice">
              <xsd:enumeration value="Internal"/>
              <xsd:enumeration value="External"/>
            </xsd:restriction>
          </xsd:simpleType>
        </xsd:union>
      </xsd:simpleType>
    </xsd:element>
    <xsd:element name="Original_Document" ma:index="18" nillable="true" ma:displayName="Original Document" ma:hidden="true" ma:internalName="OriginalDocument">
      <xsd:simpleType>
        <xsd:restriction base="dms:Text"/>
      </xsd:simpleType>
    </xsd:element>
    <xsd:element name="PRA_Text_1" ma:index="19" nillable="true" ma:displayName="PRA Text 1" ma:hidden="true" ma:internalName="PraText1" ma:readOnly="false">
      <xsd:simpleType>
        <xsd:restriction base="dms:Text"/>
      </xsd:simpleType>
    </xsd:element>
    <xsd:element name="PRA_Text_2" ma:index="20" nillable="true" ma:displayName="PRA Text 2" ma:hidden="true" ma:internalName="PraText2" ma:readOnly="false">
      <xsd:simpleType>
        <xsd:restriction base="dms:Text"/>
      </xsd:simpleType>
    </xsd:element>
    <xsd:element name="PRA_Text_3" ma:index="21" nillable="true" ma:displayName="PRA Text 3" ma:hidden="true" ma:internalName="PraText3" ma:readOnly="false">
      <xsd:simpleType>
        <xsd:restriction base="dms:Text"/>
      </xsd:simpleType>
    </xsd:element>
    <xsd:element name="PRA_Text_4" ma:index="22" nillable="true" ma:displayName="PRA Text 4" ma:hidden="true" ma:internalName="PraText4" ma:readOnly="false">
      <xsd:simpleType>
        <xsd:restriction base="dms:Text"/>
      </xsd:simpleType>
    </xsd:element>
    <xsd:element name="PRA_Text_5" ma:index="23" nillable="true" ma:displayName="PRA Text 5" ma:hidden="true" ma:internalName="PraText5" ma:readOnly="false">
      <xsd:simpleType>
        <xsd:restriction base="dms:Text"/>
      </xsd:simpleType>
    </xsd:element>
    <xsd:element name="PRA_Date_1" ma:index="24" nillable="true" ma:displayName="PRA Date 1" ma:format="DateTime" ma:hidden="true" ma:internalName="PraDate1" ma:readOnly="false">
      <xsd:simpleType>
        <xsd:restriction base="dms:DateTime"/>
      </xsd:simpleType>
    </xsd:element>
    <xsd:element name="PRA_Date_2" ma:index="25" nillable="true" ma:displayName="PRA Date 2" ma:format="DateTime" ma:hidden="true" ma:internalName="PraDate2" ma:readOnly="false">
      <xsd:simpleType>
        <xsd:restriction base="dms:DateTime"/>
      </xsd:simpleType>
    </xsd:element>
    <xsd:element name="PRA_Date_3" ma:index="26" nillable="true" ma:displayName="PRA Date 3" ma:format="DateTime" ma:hidden="true" ma:internalName="PraDate3" ma:readOnly="false">
      <xsd:simpleType>
        <xsd:restriction base="dms:DateTime"/>
      </xsd:simpleType>
    </xsd:element>
    <xsd:element name="PRA_Date_Trigger" ma:index="27" nillable="true" ma:displayName="PRA Date Trigger" ma:format="DateTime" ma:hidden="true" ma:internalName="PraDateTrigger" ma:readOnly="false">
      <xsd:simpleType>
        <xsd:restriction base="dms:DateTime"/>
      </xsd:simpleType>
    </xsd:element>
    <xsd:element name="PRA_Date_Disposal" ma:index="28" nillable="true" ma:displayName="PRA Date Disposal" ma:format="DateTime" ma:hidden="true" ma:internalName="PraDateDisposal" ma:readOnly="false">
      <xsd:simpleType>
        <xsd:restriction base="dms:DateTime"/>
      </xsd:simpleType>
    </xsd:element>
    <xsd:element name="Know-How_Type" ma:index="38"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element name="PRA_Type" ma:index="39" nillable="true" ma:displayName="PRA Type" ma:default="Doc" ma:hidden="true" ma:internalName="PRAType" ma:readOnly="false">
      <xsd:simpleType>
        <xsd:restriction base="dms:Text"/>
      </xsd:simpleType>
    </xsd:element>
    <xsd:element name="Aggregation_Status" ma:index="40" nillable="true" ma:displayName="Aggregation Status" ma:default="Normal" ma:format="Dropdown" ma:hidden="true" ma:internalName="AggregationStatus" ma:readOnly="false">
      <xsd:simpleType>
        <xsd:union memberTypes="dms:Text">
          <xsd:simpleType>
            <xsd:restriction base="dms:Choice">
              <xsd:enumeration value="Normal"/>
              <xsd:enumeration value="Hold"/>
              <xsd:enumeration value="Appraise"/>
              <xsd:enumeration value="Archival Record"/>
              <xsd:enumeration value="Destroy"/>
              <xsd:enumeration value="Appraise Soon"/>
              <xsd:enumeration value="Archive Soon"/>
              <xsd:enumeration value="Destroy Soon"/>
            </xsd:restriction>
          </xsd:simpleType>
        </xsd:union>
      </xsd:simpleType>
    </xsd:element>
    <xsd:element name="Committee" ma:index="41" nillable="true" ma:displayName="Committee" ma:hidden="true" ma:internalName="Committee" ma:readOnly="false">
      <xsd:simpleType>
        <xsd:restriction base="dms:Text">
          <xsd:maxLength value="255"/>
        </xsd:restriction>
      </xsd:simpleType>
    </xsd:element>
    <xsd:element name="Folder_x0020_Breadcrumb" ma:index="42" nillable="true" ma:displayName="Folder Breadcrumb" ma:hidden="true" ma:internalName="Folder_x0020_Breadcrumb" ma:readOnly="false">
      <xsd:simpleType>
        <xsd:restriction base="dms:Text">
          <xsd:maxLength value="255"/>
        </xsd:restriction>
      </xsd:simpleType>
    </xsd:element>
    <xsd:element name="Folder_x0020_Name" ma:index="43" nillable="true" ma:displayName="Folder Name" ma:hidden="true" ma:internalName="Folder_x0020_Name" ma:readOnly="false">
      <xsd:simpleType>
        <xsd:restriction base="dms:Text">
          <xsd:maxLength value="255"/>
        </xsd:restriction>
      </xsd:simpleType>
    </xsd:element>
    <xsd:element name="RD_x0020_Class" ma:index="44" nillable="true" ma:displayName="RD Class" ma:default="DEFAULT" ma:format="Dropdown" ma:hidden="true" ma:internalName="RD_x0020_Class" ma:readOnly="false">
      <xsd:simpleType>
        <xsd:union memberTypes="dms:Text">
          <xsd:simpleType>
            <xsd:restriction base="dms:Choice">
              <xsd:enumeration value="DEFAULT"/>
              <xsd:enumeration value="ADMIN1"/>
              <xsd:enumeration value="ADMIN2"/>
              <xsd:enumeration value="ADMIN3"/>
              <xsd:enumeration value="CNTRCT1"/>
              <xsd:enumeration value="CNTRCT2"/>
              <xsd:enumeration value="CNTRCT3"/>
              <xsd:enumeration value="FIN1"/>
              <xsd:enumeration value="FIN2"/>
              <xsd:enumeration value="FIN3"/>
            </xsd:restriction>
          </xsd:simpleType>
        </xsd:union>
      </xsd:simpleType>
    </xsd:element>
    <xsd:element name="Reference" ma:index="45" nillable="true" ma:displayName="Reference" ma:hidden="true" ma:internalName="Reference" ma:readOnly="false">
      <xsd:simpleType>
        <xsd:restriction base="dms:Text">
          <xsd:maxLength value="255"/>
        </xsd:restriction>
      </xsd:simpleType>
    </xsd:element>
    <xsd:element name="SFItemID" ma:index="46" nillable="true" ma:displayName="SFItemID" ma:hidden="true" ma:internalName="SFItemID" ma:readOnly="false">
      <xsd:simpleType>
        <xsd:restriction base="dms:Text">
          <xsd:maxLength value="255"/>
        </xsd:restriction>
      </xsd:simpleType>
    </xsd:element>
    <xsd:element name="SFVersion" ma:index="47" nillable="true" ma:displayName="SFVersion" ma:hidden="true" ma:internalName="SFVersion" ma:readOnly="false">
      <xsd:simpleType>
        <xsd:restriction base="dms:Text">
          <xsd:maxLength value="255"/>
        </xsd:restriction>
      </xsd:simpleType>
    </xsd:element>
    <xsd:element name="Year" ma:index="48" nillable="true" ma:displayName="Year" ma:hidden="true" ma:internalName="Year" ma:readOnly="false">
      <xsd:simpleType>
        <xsd:restriction base="dms:Text">
          <xsd:maxLength value="255"/>
        </xsd:restriction>
      </xsd:simpleType>
    </xsd:element>
    <xsd:element name="FileID" ma:index="49" nillable="true" ma:displayName="FileID" ma:hidden="true" ma:internalName="FileID" ma:readOnly="false">
      <xsd:simpleType>
        <xsd:restriction base="dms:Text">
          <xsd:maxLength value="255"/>
        </xsd:restriction>
      </xsd:simpleType>
    </xsd:element>
    <xsd:element name="Key_x0020_Words" ma:index="50" nillable="true" ma:displayName="Key Words" ma:hidden="true" ma:internalName="Key_x0020_Words" ma:readOnly="false">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Volume" ma:index="51" nillable="true" ma:displayName="Volume" ma:default="NA" ma:format="RadioButtons" ma:hidden="true" ma:internalName="Volume" ma:readOnly="false">
      <xsd:simpleType>
        <xsd:union memberTypes="dms:Text">
          <xsd:simpleType>
            <xsd:restriction base="dms:Choice">
              <xsd:enumeration value="NA"/>
            </xsd:restriction>
          </xsd:simpleType>
        </xsd:union>
      </xsd:simpleType>
    </xsd:element>
    <xsd:element name="Month" ma:index="52" nillable="true" ma:displayName="Month" ma:hidden="true" ma:internalName="Month" ma:readOnly="false">
      <xsd:simpleType>
        <xsd:restriction base="dms:Text">
          <xsd:maxLength value="255"/>
        </xsd:restriction>
      </xsd:simpleType>
    </xsd:element>
    <xsd:element name="Meeting_x0020_Date" ma:index="53" nillable="true" ma:displayName="Meeting Date" ma:format="DateOnly" ma:hidden="true" ma:internalName="Meeting_x0020_Date" ma:readOnly="false">
      <xsd:simpleType>
        <xsd:restriction base="dms:DateTime"/>
      </xsd:simpleType>
    </xsd:element>
    <xsd:element name="Action_x0020_Outcome" ma:index="54" nillable="true" ma:displayName="Action Outcome" ma:hidden="true" ma:internalName="Action_x0020_Outcome" ma:readOnly="false">
      <xsd:simpleType>
        <xsd:restriction base="dms:Text">
          <xsd:maxLength value="255"/>
        </xsd:restriction>
      </xsd:simpleType>
    </xsd:element>
    <xsd:element name="SDrive" ma:index="60" nillable="true" ma:displayName="S Drive Folder Path" ma:internalName="SDrive" ma:readOnly="true">
      <xsd:simpleType>
        <xsd:restriction base="dms:Text">
          <xsd:maxLength value="255"/>
        </xsd:restriction>
      </xsd:simpleType>
    </xsd:element>
    <xsd:element name="LegacyMetadata" ma:index="61" nillable="true" ma:displayName="Legacy Metadata" ma:internalName="LegacyMetadata">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00babe-68c6-4350-a57f-e4245df84b1a" elementFormDefault="qualified">
    <xsd:import namespace="http://schemas.microsoft.com/office/2006/documentManagement/types"/>
    <xsd:import namespace="http://schemas.microsoft.com/office/infopath/2007/PartnerControls"/>
    <xsd:element name="_dlc_DocId" ma:index="29"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element name="SharedWithUsers" ma:index="5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ItemAdding</Name>
    <Synchronization>Default</Synchronization>
    <Type>1</Type>
    <SequenceNumber>3</SequenceNumber>
    <Url/>
    <Assembly>ILDS.Template.RecordsEventHandler, Version=2010.1.0.0, Culture=neutral, PublicKeyToken=f456434fdd6e6bdd</Assembly>
    <Class>ILDS.Template.RecordsEventHandler.ItemEventReceiver</Class>
    <Data/>
    <Filter/>
  </Receiver>
  <Receiver>
    <Name>ItemUpdating</Name>
    <Synchronization>Default</Synchronization>
    <Type>2</Type>
    <SequenceNumber>3</SequenceNumber>
    <Url/>
    <Assembly>ILDS.Template.RecordsEventHandler, Version=2010.1.0.0, Culture=neutral, PublicKeyToken=f456434fdd6e6bdd</Assembly>
    <Class>ILDS.Template.RecordsEventHandler.ItemEventReceiver</Class>
    <Data/>
    <Filter/>
  </Receiver>
  <Receiver>
    <Name>ItemUpdated</Name>
    <Synchronization>Default</Synchronization>
    <Type>10002</Type>
    <SequenceNumber>3</SequenceNumber>
    <Url/>
    <Assembly>ILDS.Template.RecordsEventHandler, Version=2010.1.0.0, Culture=neutral, PublicKeyToken=f456434fdd6e6bdd</Assembly>
    <Class>ILDS.Template.RecordsEventHandler.ItemEventReceiver</Class>
    <Data/>
    <Filter/>
  </Receiver>
  <Receiver>
    <Name>ItemAdded</Name>
    <Synchronization>Default</Synchronization>
    <Type>10001</Type>
    <SequenceNumber>3</SequenceNumber>
    <Url/>
    <Assembly>ILDS.Template.RecordsEventHandler, Version=2010.1.0.0, Culture=neutral, PublicKeyToken=f456434fdd6e6bdd</Assembly>
    <Class>ILDS.Template.RecordsEventHandler.ItemEventReceiver</Class>
    <Data/>
    <Filter/>
  </Receiver>
  <Receiver>
    <Name>ItemDeleting</Name>
    <Synchronization>Default</Synchronization>
    <Type>3</Type>
    <SequenceNumber>3</SequenceNumber>
    <Url/>
    <Assembly>ILDS.Template.RecordsEventHandler, Version=2010.1.0.0, Culture=neutral, PublicKeyToken=f456434fdd6e6bdd</Assembly>
    <Class>ILDS.Template.RecordsEventHandler.ItemEventReceiver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egacyMetadata xmlns="2c4291b4-7df2-49b3-9872-de326f048675" xsi:nil="true"/>
    <Function xmlns="312ed41f-7438-4f38-9f1a-c808e7c6ccfd">Democracy</Function>
    <Volume xmlns="2c4291b4-7df2-49b3-9872-de326f048675">NA</Volume>
    <DocumentType xmlns="312ed41f-7438-4f38-9f1a-c808e7c6ccfd">Presentation, Speech</DocumentType>
    <FunctionGroup xmlns="312ed41f-7438-4f38-9f1a-c808e7c6ccfd">Governance</FunctionGroup>
    <Activity xmlns="312ed41f-7438-4f38-9f1a-c808e7c6ccfd">Meetings</Activity>
    <Narrative xmlns="2c4291b4-7df2-49b3-9872-de326f048675" xsi:nil="true"/>
    <Key_x0020_Words xmlns="2c4291b4-7df2-49b3-9872-de326f048675"/>
    <FileID xmlns="2c4291b4-7df2-49b3-9872-de326f048675" xsi:nil="true"/>
    <Owner xmlns="2c4291b4-7df2-49b3-9872-de326f048675">
      <UserInfo>
        <DisplayName/>
        <AccountId xsi:nil="true"/>
        <AccountType/>
      </UserInfo>
    </Owner>
    <RecordID xmlns="2c4291b4-7df2-49b3-9872-de326f048675">342445</RecordID>
    <_dlc_DocId xmlns="2c00babe-68c6-4350-a57f-e4245df84b1a">-828169612-4526</_dlc_DocId>
    <_dlc_DocIdUrl xmlns="2c00babe-68c6-4350-a57f-e4245df84b1a">
      <Url>https://thor.adc.govt.nz/site/democracy/_layouts/15/DocIdRedir.aspx?ID=-828169612-4526</Url>
      <Description>-828169612-4526</Description>
    </_dlc_DocIdUrl>
    <Comments xmlns="2c4291b4-7df2-49b3-9872-de326f048675" xsi:nil="true"/>
    <Target_Audience xmlns="2c4291b4-7df2-49b3-9872-de326f048675">Internal</Target_Audience>
    <PRA_Text_1 xmlns="2c4291b4-7df2-49b3-9872-de326f048675" xsi:nil="true"/>
    <Related_People xmlns="2c4291b4-7df2-49b3-9872-de326f048675">
      <UserInfo>
        <DisplayName/>
        <AccountId xsi:nil="true"/>
        <AccountType/>
      </UserInfo>
    </Related_People>
    <Reference xmlns="2c4291b4-7df2-49b3-9872-de326f048675" xsi:nil="true"/>
    <Record_Type xmlns="2c4291b4-7df2-49b3-9872-de326f048675">Normal</Record_Type>
    <Original_Document xmlns="2c4291b4-7df2-49b3-9872-de326f048675" xsi:nil="true"/>
    <PRA_Text_2 xmlns="2c4291b4-7df2-49b3-9872-de326f048675" xsi:nil="true"/>
    <PRA_Date_3 xmlns="2c4291b4-7df2-49b3-9872-de326f048675" xsi:nil="true"/>
    <Folder_x0020_Breadcrumb xmlns="2c4291b4-7df2-49b3-9872-de326f048675" xsi:nil="true"/>
    <Display_x0020_on_x0020_Agenda_x0020_and_x0020_Minutes_x0020_page xmlns="2c4291b4-7df2-49b3-9872-de326f048675">false</Display_x0020_on_x0020_Agenda_x0020_and_x0020_Minutes_x0020_page>
    <IconOverlay xmlns="http://schemas.microsoft.com/sharepoint/v4" xsi:nil="true"/>
    <PRA_Text_3 xmlns="2c4291b4-7df2-49b3-9872-de326f048675" xsi:nil="true"/>
    <PRA_Date_2 xmlns="2c4291b4-7df2-49b3-9872-de326f048675" xsi:nil="true"/>
    <Aggregation_Status xmlns="2c4291b4-7df2-49b3-9872-de326f048675">Normal</Aggregation_Status>
    <SFItemID xmlns="2c4291b4-7df2-49b3-9872-de326f048675">c1dd02e2-3061-475b-aa93-996019771e31</SFItemID>
    <Meeting_x0020_Date xmlns="2c4291b4-7df2-49b3-9872-de326f048675">2022-08-16T12:00:00+00:00</Meeting_x0020_Date>
    <Folder_x0020_Name xmlns="2c4291b4-7df2-49b3-9872-de326f048675" xsi:nil="true"/>
    <SFVersion xmlns="2c4291b4-7df2-49b3-9872-de326f048675" xsi:nil="true"/>
    <Disclosure xmlns="2c4291b4-7df2-49b3-9872-de326f048675"/>
    <PRA_Text_4 xmlns="2c4291b4-7df2-49b3-9872-de326f048675" xsi:nil="true"/>
    <Committee xmlns="2c4291b4-7df2-49b3-9872-de326f048675">ADC Council </Committee>
    <Authoritative_Version xmlns="2c4291b4-7df2-49b3-9872-de326f048675">false</Authoritative_Version>
    <PRA_Type xmlns="2c4291b4-7df2-49b3-9872-de326f048675">Doc</PRA_Type>
    <Agenda_x0020_Item_x0020_Owner xmlns="2c4291b4-7df2-49b3-9872-de326f048675">
      <UserInfo>
        <DisplayName>Toni Durham</DisplayName>
        <AccountId>83</AccountId>
        <AccountType/>
      </UserInfo>
    </Agenda_x0020_Item_x0020_Owner>
    <Read_Only_Status xmlns="2c4291b4-7df2-49b3-9872-de326f048675">Open</Read_Only_Status>
    <PRA_Date_Disposal xmlns="2c4291b4-7df2-49b3-9872-de326f048675" xsi:nil="true"/>
    <External_x0020_Author xmlns="2c4291b4-7df2-49b3-9872-de326f048675" xsi:nil="true"/>
    <RD_x0020_Class xmlns="2c4291b4-7df2-49b3-9872-de326f048675">DEFAULT</RD_x0020_Class>
    <Month xmlns="2c4291b4-7df2-49b3-9872-de326f048675">August</Month>
    <Action_x0020_Outcome xmlns="2c4291b4-7df2-49b3-9872-de326f048675" xsi:nil="true"/>
    <PRA_Text_5 xmlns="2c4291b4-7df2-49b3-9872-de326f048675" xsi:nil="true"/>
    <PRA_Date_1 xmlns="2c4291b4-7df2-49b3-9872-de326f048675" xsi:nil="true"/>
    <PRA_Date_Trigger xmlns="2c4291b4-7df2-49b3-9872-de326f048675" xsi:nil="true"/>
    <Subtype xmlns="2c4291b4-7df2-49b3-9872-de326f048675">Paper</Subtype>
    <Know-How_Type xmlns="2c4291b4-7df2-49b3-9872-de326f048675">NA</Know-How_Type>
    <Year xmlns="2c4291b4-7df2-49b3-9872-de326f04867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1E621-E3F2-41FE-8B99-60727D341AE8}"/>
</file>

<file path=customXml/itemProps2.xml><?xml version="1.0" encoding="utf-8"?>
<ds:datastoreItem xmlns:ds="http://schemas.openxmlformats.org/officeDocument/2006/customXml" ds:itemID="{B81C3AE2-78AC-4C2B-BECD-1F9095EA98F5}">
  <ds:schemaRefs>
    <ds:schemaRef ds:uri="http://schemas.microsoft.com/sharepoint/events"/>
  </ds:schemaRefs>
</ds:datastoreItem>
</file>

<file path=customXml/itemProps3.xml><?xml version="1.0" encoding="utf-8"?>
<ds:datastoreItem xmlns:ds="http://schemas.openxmlformats.org/officeDocument/2006/customXml" ds:itemID="{119520DC-83E3-4575-A04E-9E0ECC92E4BA}">
  <ds:schemaRefs>
    <ds:schemaRef ds:uri="be35dad2-c6ae-46d7-b1e5-cee37e046461"/>
    <ds:schemaRef ds:uri="51544075-e252-48ad-87af-f900cd367c70"/>
    <ds:schemaRef ds:uri="http://purl.org/dc/terms/"/>
    <ds:schemaRef ds:uri="http://schemas.microsoft.com/office/infopath/2007/PartnerControls"/>
    <ds:schemaRef ds:uri="http://schemas.microsoft.com/office/2006/documentManagement/types"/>
    <ds:schemaRef ds:uri="e21cbe00-2104-4159-b9b9-bd54555d1bf2"/>
    <ds:schemaRef ds:uri="http://schemas.openxmlformats.org/package/2006/metadata/core-properties"/>
    <ds:schemaRef ds:uri="http://schemas.microsoft.com/office/2006/metadata/properties"/>
    <ds:schemaRef ds:uri="http://purl.org/dc/elements/1.1/"/>
    <ds:schemaRef ds:uri="96ca3dd8-9fe4-4851-ace1-fe2cfa3dc361"/>
    <ds:schemaRef ds:uri="18797d0d-9ac9-4881-a61a-4681b2e9332e"/>
    <ds:schemaRef ds:uri="http://www.w3.org/XML/1998/namespace"/>
    <ds:schemaRef ds:uri="http://purl.org/dc/dcmitype/"/>
  </ds:schemaRefs>
</ds:datastoreItem>
</file>

<file path=customXml/itemProps4.xml><?xml version="1.0" encoding="utf-8"?>
<ds:datastoreItem xmlns:ds="http://schemas.openxmlformats.org/officeDocument/2006/customXml" ds:itemID="{80F6ED23-1638-478C-8560-3181C067C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5729</TotalTime>
  <Words>8483</Words>
  <Application>Microsoft Office PowerPoint</Application>
  <PresentationFormat>On-screen Show (4:3)</PresentationFormat>
  <Paragraphs>1697</Paragraphs>
  <Slides>71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71</vt:i4>
      </vt:variant>
    </vt:vector>
  </HeadingPairs>
  <TitlesOfParts>
    <vt:vector size="81" baseType="lpstr">
      <vt:lpstr>AngsanaUPC</vt:lpstr>
      <vt:lpstr>Arial</vt:lpstr>
      <vt:lpstr>Calibri</vt:lpstr>
      <vt:lpstr>Franklin Gothic Medium Cond</vt:lpstr>
      <vt:lpstr>Verdana</vt:lpstr>
      <vt:lpstr>Wingdings</vt:lpstr>
      <vt:lpstr>6_Custom Design</vt:lpstr>
      <vt:lpstr>7_Custom Design</vt:lpstr>
      <vt:lpstr>1_Custom</vt:lpstr>
      <vt:lpstr>8_Custom Design</vt:lpstr>
      <vt:lpstr>PowerPoint Presentation</vt:lpstr>
      <vt:lpstr>Table of contents</vt:lpstr>
      <vt:lpstr>Introduction, objectives and methodology</vt:lpstr>
      <vt:lpstr>Executive summary</vt:lpstr>
      <vt:lpstr>Performance summary</vt:lpstr>
      <vt:lpstr>Overall performance: Summary</vt:lpstr>
      <vt:lpstr>Overall performance: Summary</vt:lpstr>
      <vt:lpstr>Local infrastructure</vt:lpstr>
      <vt:lpstr>Drinking water supply </vt:lpstr>
      <vt:lpstr>Transportation: Standard and safety of roads</vt:lpstr>
      <vt:lpstr>Transportation: Dissatisfaction with the standard and safety of roads</vt:lpstr>
      <vt:lpstr>Waste reduction and recovery</vt:lpstr>
      <vt:lpstr>Dissatisfaction with rubbish and recycling services</vt:lpstr>
      <vt:lpstr>Local infrastructure: Trend in satisfaction (2011 – 2022)</vt:lpstr>
      <vt:lpstr>Public services</vt:lpstr>
      <vt:lpstr>Community governance and decision-making</vt:lpstr>
      <vt:lpstr>PowerPoint Presentation</vt:lpstr>
      <vt:lpstr>Community governance and decision-making: Trend in satisfaction (2011 – 2022)</vt:lpstr>
      <vt:lpstr>Community events and grants</vt:lpstr>
      <vt:lpstr>Economic development and tourism promotion</vt:lpstr>
      <vt:lpstr>PowerPoint Presentation</vt:lpstr>
      <vt:lpstr>Community events and economic development: Trend in satisfaction (2011 – 2021)</vt:lpstr>
      <vt:lpstr>Community services</vt:lpstr>
      <vt:lpstr>Community services: Trend in satisfaction (2018 – 2022)</vt:lpstr>
      <vt:lpstr>Community services: Trend in satisfaction (2011 – 2022)</vt:lpstr>
      <vt:lpstr>Recreation and leisure</vt:lpstr>
      <vt:lpstr>PowerPoint Presentation</vt:lpstr>
      <vt:lpstr>Arts and culture: Trend in satisfaction (2011 – 2022)</vt:lpstr>
      <vt:lpstr>Public library: Trend in satisfaction (2011 – 2022)</vt:lpstr>
      <vt:lpstr>EA Networks Centre: Trend in satisfaction (2016 – 2022)</vt:lpstr>
      <vt:lpstr>Ashburton museum: Trend in satisfaction (2016 – 2022)</vt:lpstr>
      <vt:lpstr>Recreation and leisure: Trend in satisfaction (2011 – 2022)</vt:lpstr>
      <vt:lpstr>Parks and open spaces</vt:lpstr>
      <vt:lpstr>Council-provided parks and open spaces: Trend in satisfaction (2018-2022)</vt:lpstr>
      <vt:lpstr>Cemeteries: Trend in satisfaction (2011 – 2022)</vt:lpstr>
      <vt:lpstr>Ashburton Domain: Trend in satisfaction (2011 – 2022)</vt:lpstr>
      <vt:lpstr>Playground: Trend in satisfaction (2016 – 2022)</vt:lpstr>
      <vt:lpstr>Range of facilities available in the District</vt:lpstr>
      <vt:lpstr>Regulatory functions</vt:lpstr>
      <vt:lpstr>Regulatory services</vt:lpstr>
      <vt:lpstr>PowerPoint Presentation</vt:lpstr>
      <vt:lpstr>Regulatory functions: Trend in satisfaction (2011 – 2022)</vt:lpstr>
      <vt:lpstr>Building services: Trend in satisfaction (2011 – 2022)</vt:lpstr>
      <vt:lpstr>Environmental monitoring/Public health: Trend in satisfaction (2017 – 2022)</vt:lpstr>
      <vt:lpstr>Planning Services: Trend in satisfaction (2011 – 2022) </vt:lpstr>
      <vt:lpstr>Property information services: Trend in satisfaction (2011 – 2022)</vt:lpstr>
      <vt:lpstr>Use of services and facilities</vt:lpstr>
      <vt:lpstr>Use of services and facilities</vt:lpstr>
      <vt:lpstr>Organisational performance</vt:lpstr>
      <vt:lpstr>Council website</vt:lpstr>
      <vt:lpstr>Rates spend</vt:lpstr>
      <vt:lpstr>Services or facilities that Ashburton District Council should spend more on</vt:lpstr>
      <vt:lpstr>Services or facilities that Ashburton District Council should spend less on</vt:lpstr>
      <vt:lpstr>Rates spend: Trend in satisfaction (2011-2021)</vt:lpstr>
      <vt:lpstr>Contact with Ashburton District Council</vt:lpstr>
      <vt:lpstr>Source of information about Ashburton District Council</vt:lpstr>
      <vt:lpstr>Information provision</vt:lpstr>
      <vt:lpstr>Organisational performance: Trend in satisfaction (2016-2022)</vt:lpstr>
      <vt:lpstr>Contact with Ashburton District Council: Satisfaction</vt:lpstr>
      <vt:lpstr>Perceptions of Ashburton District and Council</vt:lpstr>
      <vt:lpstr>Perceptions of Ashburton District and Council: Trend in satisfaction (2017-2022)</vt:lpstr>
      <vt:lpstr>Perceptions of Ashburton District and Council</vt:lpstr>
      <vt:lpstr>Environment and biodiversity</vt:lpstr>
      <vt:lpstr>Sample profile</vt:lpstr>
      <vt:lpstr>Sample profile</vt:lpstr>
      <vt:lpstr>Sample profile – Cont.</vt:lpstr>
      <vt:lpstr>Appendix (Data tables)</vt:lpstr>
      <vt:lpstr>Satisfaction, by age and gender</vt:lpstr>
      <vt:lpstr>Satisfaction, by age and gender</vt:lpstr>
      <vt:lpstr>Satisfaction, by age and gender</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dc:creator>
  <cp:lastModifiedBy>Phillipa Clark</cp:lastModifiedBy>
  <cp:revision>494</cp:revision>
  <cp:lastPrinted>2021-07-25T22:03:55Z</cp:lastPrinted>
  <dcterms:created xsi:type="dcterms:W3CDTF">2020-07-19T21:44:26Z</dcterms:created>
  <dcterms:modified xsi:type="dcterms:W3CDTF">2022-08-14T23:57:44Z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0x010100AAAAAAAAAAAAAAAAAAAAAAAAAAAAAA02003C05A8DAC6981D4BB356808FC2606D58</vt:lpwstr>
  </property>
  <property fmtid="{D5CDD505-2E9C-101B-9397-08002B2CF9AE}" pid="3" name="_dlc_DocIdItemGuid">
    <vt:lpwstr>e4f8bbbc-64c7-4add-acd7-2f7089b1f5a5</vt:lpwstr>
  </property>
  <property fmtid="{D5CDD505-2E9C-101B-9397-08002B2CF9AE}" pid="4" name="Order">
    <vt:r8>53600</vt:r8>
  </property>
  <property fmtid="{D5CDD505-2E9C-101B-9397-08002B2CF9AE}" pid="5" name="Committee Type">
    <vt:lpwstr>Council</vt:lpwstr>
  </property>
  <property fmtid="{D5CDD505-2E9C-101B-9397-08002B2CF9AE}" pid="6" name="Case">
    <vt:lpwstr>ADC Council  - 17/08/2022</vt:lpwstr>
  </property>
</Properties>
</file>